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81" r:id="rId1"/>
  </p:sldMasterIdLst>
  <p:notesMasterIdLst>
    <p:notesMasterId r:id="rId158"/>
  </p:notesMasterIdLst>
  <p:sldIdLst>
    <p:sldId id="1181" r:id="rId2"/>
    <p:sldId id="1151" r:id="rId3"/>
    <p:sldId id="904" r:id="rId4"/>
    <p:sldId id="915" r:id="rId5"/>
    <p:sldId id="912" r:id="rId6"/>
    <p:sldId id="911" r:id="rId7"/>
    <p:sldId id="910" r:id="rId8"/>
    <p:sldId id="909" r:id="rId9"/>
    <p:sldId id="908" r:id="rId10"/>
    <p:sldId id="907" r:id="rId11"/>
    <p:sldId id="905" r:id="rId12"/>
    <p:sldId id="927" r:id="rId13"/>
    <p:sldId id="926" r:id="rId14"/>
    <p:sldId id="925" r:id="rId15"/>
    <p:sldId id="924" r:id="rId16"/>
    <p:sldId id="922" r:id="rId17"/>
    <p:sldId id="921" r:id="rId18"/>
    <p:sldId id="920" r:id="rId19"/>
    <p:sldId id="919" r:id="rId20"/>
    <p:sldId id="1157" r:id="rId21"/>
    <p:sldId id="917" r:id="rId22"/>
    <p:sldId id="916" r:id="rId23"/>
    <p:sldId id="932" r:id="rId24"/>
    <p:sldId id="931" r:id="rId25"/>
    <p:sldId id="930" r:id="rId26"/>
    <p:sldId id="929" r:id="rId27"/>
    <p:sldId id="937" r:id="rId28"/>
    <p:sldId id="936" r:id="rId29"/>
    <p:sldId id="935" r:id="rId30"/>
    <p:sldId id="934" r:id="rId31"/>
    <p:sldId id="933" r:id="rId32"/>
    <p:sldId id="975" r:id="rId33"/>
    <p:sldId id="974" r:id="rId34"/>
    <p:sldId id="761" r:id="rId35"/>
    <p:sldId id="451" r:id="rId36"/>
    <p:sldId id="453" r:id="rId37"/>
    <p:sldId id="455" r:id="rId38"/>
    <p:sldId id="1159" r:id="rId39"/>
    <p:sldId id="492" r:id="rId40"/>
    <p:sldId id="457" r:id="rId41"/>
    <p:sldId id="458" r:id="rId42"/>
    <p:sldId id="459" r:id="rId43"/>
    <p:sldId id="460" r:id="rId44"/>
    <p:sldId id="461" r:id="rId45"/>
    <p:sldId id="462" r:id="rId46"/>
    <p:sldId id="537" r:id="rId47"/>
    <p:sldId id="464" r:id="rId48"/>
    <p:sldId id="463" r:id="rId49"/>
    <p:sldId id="465" r:id="rId50"/>
    <p:sldId id="466" r:id="rId51"/>
    <p:sldId id="468" r:id="rId52"/>
    <p:sldId id="467" r:id="rId53"/>
    <p:sldId id="470" r:id="rId54"/>
    <p:sldId id="469" r:id="rId55"/>
    <p:sldId id="471" r:id="rId56"/>
    <p:sldId id="472" r:id="rId57"/>
    <p:sldId id="473" r:id="rId58"/>
    <p:sldId id="474" r:id="rId59"/>
    <p:sldId id="475" r:id="rId60"/>
    <p:sldId id="476" r:id="rId61"/>
    <p:sldId id="477" r:id="rId62"/>
    <p:sldId id="478" r:id="rId63"/>
    <p:sldId id="479" r:id="rId64"/>
    <p:sldId id="480" r:id="rId65"/>
    <p:sldId id="481" r:id="rId66"/>
    <p:sldId id="482" r:id="rId67"/>
    <p:sldId id="483" r:id="rId68"/>
    <p:sldId id="485" r:id="rId69"/>
    <p:sldId id="484" r:id="rId70"/>
    <p:sldId id="486" r:id="rId71"/>
    <p:sldId id="487" r:id="rId72"/>
    <p:sldId id="488" r:id="rId73"/>
    <p:sldId id="489" r:id="rId74"/>
    <p:sldId id="500" r:id="rId75"/>
    <p:sldId id="505" r:id="rId76"/>
    <p:sldId id="902" r:id="rId77"/>
    <p:sldId id="508" r:id="rId78"/>
    <p:sldId id="511" r:id="rId79"/>
    <p:sldId id="513" r:id="rId80"/>
    <p:sldId id="512" r:id="rId81"/>
    <p:sldId id="1153" r:id="rId82"/>
    <p:sldId id="514" r:id="rId83"/>
    <p:sldId id="516" r:id="rId84"/>
    <p:sldId id="903" r:id="rId85"/>
    <p:sldId id="518" r:id="rId86"/>
    <p:sldId id="517" r:id="rId87"/>
    <p:sldId id="520" r:id="rId88"/>
    <p:sldId id="523" r:id="rId89"/>
    <p:sldId id="524" r:id="rId90"/>
    <p:sldId id="525" r:id="rId91"/>
    <p:sldId id="999" r:id="rId92"/>
    <p:sldId id="997" r:id="rId93"/>
    <p:sldId id="996" r:id="rId94"/>
    <p:sldId id="995" r:id="rId95"/>
    <p:sldId id="994" r:id="rId96"/>
    <p:sldId id="993" r:id="rId97"/>
    <p:sldId id="991" r:id="rId98"/>
    <p:sldId id="1000" r:id="rId99"/>
    <p:sldId id="527" r:id="rId100"/>
    <p:sldId id="541" r:id="rId101"/>
    <p:sldId id="543" r:id="rId102"/>
    <p:sldId id="545" r:id="rId103"/>
    <p:sldId id="1007" r:id="rId104"/>
    <p:sldId id="550" r:id="rId105"/>
    <p:sldId id="546" r:id="rId106"/>
    <p:sldId id="553" r:id="rId107"/>
    <p:sldId id="554" r:id="rId108"/>
    <p:sldId id="1016" r:id="rId109"/>
    <p:sldId id="1015" r:id="rId110"/>
    <p:sldId id="1014" r:id="rId111"/>
    <p:sldId id="1013" r:id="rId112"/>
    <p:sldId id="1011" r:id="rId113"/>
    <p:sldId id="1019" r:id="rId114"/>
    <p:sldId id="1020" r:id="rId115"/>
    <p:sldId id="1022" r:id="rId116"/>
    <p:sldId id="555" r:id="rId117"/>
    <p:sldId id="1025" r:id="rId118"/>
    <p:sldId id="1023" r:id="rId119"/>
    <p:sldId id="549" r:id="rId120"/>
    <p:sldId id="1034" r:id="rId121"/>
    <p:sldId id="557" r:id="rId122"/>
    <p:sldId id="551" r:id="rId123"/>
    <p:sldId id="1038" r:id="rId124"/>
    <p:sldId id="1037" r:id="rId125"/>
    <p:sldId id="1042" r:id="rId126"/>
    <p:sldId id="558" r:id="rId127"/>
    <p:sldId id="562" r:id="rId128"/>
    <p:sldId id="1158" r:id="rId129"/>
    <p:sldId id="565" r:id="rId130"/>
    <p:sldId id="1039" r:id="rId131"/>
    <p:sldId id="566" r:id="rId132"/>
    <p:sldId id="567" r:id="rId133"/>
    <p:sldId id="568" r:id="rId134"/>
    <p:sldId id="570" r:id="rId135"/>
    <p:sldId id="571" r:id="rId136"/>
    <p:sldId id="1160" r:id="rId137"/>
    <p:sldId id="1161" r:id="rId138"/>
    <p:sldId id="1162" r:id="rId139"/>
    <p:sldId id="1163" r:id="rId140"/>
    <p:sldId id="1164" r:id="rId141"/>
    <p:sldId id="1165" r:id="rId142"/>
    <p:sldId id="1166" r:id="rId143"/>
    <p:sldId id="1167" r:id="rId144"/>
    <p:sldId id="1168" r:id="rId145"/>
    <p:sldId id="1169" r:id="rId146"/>
    <p:sldId id="1170" r:id="rId147"/>
    <p:sldId id="1171" r:id="rId148"/>
    <p:sldId id="1172" r:id="rId149"/>
    <p:sldId id="1173" r:id="rId150"/>
    <p:sldId id="1174" r:id="rId151"/>
    <p:sldId id="1175" r:id="rId152"/>
    <p:sldId id="1176" r:id="rId153"/>
    <p:sldId id="1177" r:id="rId154"/>
    <p:sldId id="1178" r:id="rId155"/>
    <p:sldId id="1179" r:id="rId156"/>
    <p:sldId id="1180" r:id="rId157"/>
  </p:sldIdLst>
  <p:sldSz cx="7315200" cy="5041900"/>
  <p:notesSz cx="5041900" cy="73152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5">
          <p15:clr>
            <a:srgbClr val="A4A3A4"/>
          </p15:clr>
        </p15:guide>
        <p15:guide id="2" pos="31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6FB"/>
    <a:srgbClr val="CB3A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291" y="91"/>
      </p:cViewPr>
      <p:guideLst>
        <p:guide orient="horz" pos="1985"/>
        <p:guide pos="313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184400" cy="36512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2855913" y="0"/>
            <a:ext cx="2184400" cy="365125"/>
          </a:xfrm>
          <a:prstGeom prst="rect">
            <a:avLst/>
          </a:prstGeom>
        </p:spPr>
        <p:txBody>
          <a:bodyPr vert="horz" lIns="91440" tIns="45720" rIns="91440" bIns="45720" rtlCol="0"/>
          <a:lstStyle>
            <a:lvl1pPr algn="r">
              <a:defRPr sz="1200"/>
            </a:lvl1pPr>
          </a:lstStyle>
          <a:p>
            <a:fld id="{A957570D-241D-4B9A-9A2E-8BED6CBC8B07}" type="datetimeFigureOut">
              <a:rPr lang="tr-TR" smtClean="0"/>
              <a:pPr/>
              <a:t>16.02.2026</a:t>
            </a:fld>
            <a:endParaRPr lang="tr-TR"/>
          </a:p>
        </p:txBody>
      </p:sp>
      <p:sp>
        <p:nvSpPr>
          <p:cNvPr id="4" name="Slayt Görüntüsü Yer Tutucusu 3"/>
          <p:cNvSpPr>
            <a:spLocks noGrp="1" noRot="1" noChangeAspect="1"/>
          </p:cNvSpPr>
          <p:nvPr>
            <p:ph type="sldImg" idx="2"/>
          </p:nvPr>
        </p:nvSpPr>
        <p:spPr>
          <a:xfrm>
            <a:off x="531813" y="549275"/>
            <a:ext cx="3978275" cy="27432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504825" y="3475038"/>
            <a:ext cx="4032250" cy="3290887"/>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948488"/>
            <a:ext cx="2184400" cy="36512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2855913" y="6948488"/>
            <a:ext cx="2184400" cy="365125"/>
          </a:xfrm>
          <a:prstGeom prst="rect">
            <a:avLst/>
          </a:prstGeom>
        </p:spPr>
        <p:txBody>
          <a:bodyPr vert="horz" lIns="91440" tIns="45720" rIns="91440" bIns="45720" rtlCol="0" anchor="b"/>
          <a:lstStyle>
            <a:lvl1pPr algn="r">
              <a:defRPr sz="1200"/>
            </a:lvl1pPr>
          </a:lstStyle>
          <a:p>
            <a:fld id="{3F0AA3D8-F2EC-462E-91A5-574267BA360F}" type="slidenum">
              <a:rPr lang="tr-TR" smtClean="0"/>
              <a:pPr/>
              <a:t>‹#›</a:t>
            </a:fld>
            <a:endParaRPr lang="tr-TR"/>
          </a:p>
        </p:txBody>
      </p:sp>
    </p:spTree>
    <p:extLst>
      <p:ext uri="{BB962C8B-B14F-4D97-AF65-F5344CB8AC3E}">
        <p14:creationId xmlns:p14="http://schemas.microsoft.com/office/powerpoint/2010/main" val="393890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426720" y="1008380"/>
            <a:ext cx="6281318" cy="1344507"/>
          </a:xfrm>
          <a:ln>
            <a:noFill/>
          </a:ln>
        </p:spPr>
        <p:txBody>
          <a:bodyPr vert="horz" tIns="0" rIns="14122"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3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26720" y="2373572"/>
            <a:ext cx="6283757" cy="1288486"/>
          </a:xfrm>
        </p:spPr>
        <p:txBody>
          <a:bodyPr lIns="0" rIns="14122"/>
          <a:lstStyle>
            <a:lvl1pPr marL="0" marR="35305" indent="0" algn="r">
              <a:buNone/>
              <a:defRPr>
                <a:solidFill>
                  <a:schemeClr val="tx1"/>
                </a:solidFill>
              </a:defRPr>
            </a:lvl1pPr>
            <a:lvl2pPr marL="353050" indent="0" algn="ctr">
              <a:buNone/>
            </a:lvl2pPr>
            <a:lvl3pPr marL="706100" indent="0" algn="ctr">
              <a:buNone/>
            </a:lvl3pPr>
            <a:lvl4pPr marL="1059150" indent="0" algn="ctr">
              <a:buNone/>
            </a:lvl4pPr>
            <a:lvl5pPr marL="1412199" indent="0" algn="ctr">
              <a:buNone/>
            </a:lvl5pPr>
            <a:lvl6pPr marL="1765249" indent="0" algn="ctr">
              <a:buNone/>
            </a:lvl6pPr>
            <a:lvl7pPr marL="2118299" indent="0" algn="ctr">
              <a:buNone/>
            </a:lvl7pPr>
            <a:lvl8pPr marL="2471349" indent="0" algn="ctr">
              <a:buNone/>
            </a:lvl8pPr>
            <a:lvl9pPr marL="2824399"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11D088E2-1570-47AE-98A2-34F97BBB0201}" type="datetime1">
              <a:rPr lang="en-US" smtClean="0"/>
              <a:t>2/16/2026</a:t>
            </a:fld>
            <a:endParaRPr lang="en-US"/>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E3FC077-011B-47D8-B776-9B571FFBCCFA}" type="datetime1">
              <a:rPr lang="en-US" smtClean="0"/>
              <a:t>2/16/2026</a:t>
            </a:fld>
            <a:endParaRPr lang="en-US"/>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303520" y="672254"/>
            <a:ext cx="1645920" cy="3831611"/>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365760" y="672254"/>
            <a:ext cx="4815840" cy="3831611"/>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CC47B50-A1AB-4C6F-8F59-DDCDBA194A00}" type="datetime1">
              <a:rPr lang="en-US" smtClean="0"/>
              <a:t>2/16/2026</a:t>
            </a:fld>
            <a:endParaRPr lang="en-US"/>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65760" y="204244"/>
            <a:ext cx="6583680" cy="246221"/>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65760" y="1176444"/>
            <a:ext cx="3230880" cy="166199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718560" y="1176444"/>
            <a:ext cx="3230880" cy="166199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65760" y="2897926"/>
            <a:ext cx="3230880" cy="166199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718560" y="2897926"/>
            <a:ext cx="3230880" cy="166199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23CDE776-DB91-49DF-9C3F-7799E139E674}" type="datetime1">
              <a:rPr lang="en-US" smtClean="0">
                <a:solidFill>
                  <a:srgbClr val="FFFFFF"/>
                </a:solidFill>
              </a:rPr>
              <a:t>2/16/2026</a:t>
            </a:fld>
            <a:endParaRPr lang="tr-TR">
              <a:solidFill>
                <a:srgbClr val="FFFFFF"/>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9" name="Rectangle 46"/>
          <p:cNvSpPr>
            <a:spLocks noGrp="1" noChangeArrowheads="1"/>
          </p:cNvSpPr>
          <p:nvPr>
            <p:ph type="sldNum" sz="quarter" idx="12"/>
          </p:nvPr>
        </p:nvSpPr>
        <p:spPr>
          <a:ln/>
        </p:spPr>
        <p:txBody>
          <a:bodyPr/>
          <a:lstStyle>
            <a:lvl1pPr>
              <a:defRPr/>
            </a:lvl1pPr>
          </a:lstStyle>
          <a:p>
            <a:pPr>
              <a:defRPr/>
            </a:pPr>
            <a:fld id="{82AC7183-79E2-4757-816F-F3FE30D3B423}"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96633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019D7EC-D44E-4BDA-891A-DC21A41E78DF}" type="datetime1">
              <a:rPr lang="en-US" smtClean="0"/>
              <a:t>2/16/2026</a:t>
            </a:fld>
            <a:endParaRPr lang="en-US"/>
          </a:p>
        </p:txBody>
      </p:sp>
      <p:sp>
        <p:nvSpPr>
          <p:cNvPr id="4" name="Holder 4"/>
          <p:cNvSpPr>
            <a:spLocks noGrp="1"/>
          </p:cNvSpPr>
          <p:nvPr>
            <p:ph type="sldNum" sz="quarter" idx="7"/>
          </p:nvPr>
        </p:nvSpPr>
        <p:spPr/>
        <p:txBody>
          <a:bodyPr lIns="0" tIns="0" rIns="0" bIns="0"/>
          <a:lstStyle>
            <a:lvl1pPr>
              <a:defRPr sz="900" b="0" i="0">
                <a:solidFill>
                  <a:schemeClr val="tx1"/>
                </a:solidFill>
                <a:latin typeface="Times New Roman"/>
                <a:cs typeface="Times New Roman"/>
              </a:defRPr>
            </a:lvl1pPr>
          </a:lstStyle>
          <a:p>
            <a:pPr marL="38100">
              <a:lnSpc>
                <a:spcPct val="100000"/>
              </a:lnSpc>
            </a:pPr>
            <a:fld id="{81D60167-4931-47E6-BA6A-407CBD079E47}" type="slidenum">
              <a:rPr dirty="0"/>
              <a:pPr marL="38100">
                <a:lnSpc>
                  <a:spcPct val="100000"/>
                </a:lnSpc>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E7172D5-096B-436F-8C11-475AFCA95BBC}" type="datetime1">
              <a:rPr lang="en-US" smtClean="0"/>
              <a:t>2/16/2026</a:t>
            </a:fld>
            <a:endParaRPr lang="en-US"/>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424282" y="968045"/>
            <a:ext cx="6217920" cy="1001657"/>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3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24282" y="1988429"/>
            <a:ext cx="6217920" cy="1109918"/>
          </a:xfrm>
        </p:spPr>
        <p:txBody>
          <a:bodyPr lIns="35305" rIns="35305" anchor="t"/>
          <a:lstStyle>
            <a:lvl1pPr marL="0" indent="0">
              <a:buNone/>
              <a:defRPr sz="1700">
                <a:solidFill>
                  <a:schemeClr val="tx1"/>
                </a:solidFill>
              </a:defRPr>
            </a:lvl1pPr>
            <a:lvl2pPr>
              <a:buNone/>
              <a:defRPr sz="1400">
                <a:solidFill>
                  <a:schemeClr val="tx1">
                    <a:tint val="75000"/>
                  </a:schemeClr>
                </a:solidFill>
              </a:defRPr>
            </a:lvl2pPr>
            <a:lvl3pPr>
              <a:buNone/>
              <a:defRPr sz="1200">
                <a:solidFill>
                  <a:schemeClr val="tx1">
                    <a:tint val="75000"/>
                  </a:schemeClr>
                </a:solidFill>
              </a:defRPr>
            </a:lvl3pPr>
            <a:lvl4pPr>
              <a:buNone/>
              <a:defRPr sz="1100">
                <a:solidFill>
                  <a:schemeClr val="tx1">
                    <a:tint val="75000"/>
                  </a:schemeClr>
                </a:solidFill>
              </a:defRPr>
            </a:lvl4pPr>
            <a:lvl5pPr>
              <a:buNone/>
              <a:defRPr sz="11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12B5BEA-2196-449A-B932-8C60E80547A7}" type="datetime1">
              <a:rPr lang="en-US" smtClean="0"/>
              <a:t>2/16/2026</a:t>
            </a:fld>
            <a:endParaRPr lang="en-US"/>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65760" y="517635"/>
            <a:ext cx="6583680" cy="840317"/>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365760" y="1411618"/>
            <a:ext cx="3230880" cy="3260429"/>
          </a:xfrm>
        </p:spPr>
        <p:txBody>
          <a:bodyPr/>
          <a:lstStyle>
            <a:lvl1pPr>
              <a:defRPr sz="2000"/>
            </a:lvl1pPr>
            <a:lvl2pPr>
              <a:defRPr sz="1900"/>
            </a:lvl2pPr>
            <a:lvl3pPr>
              <a:defRPr sz="1500"/>
            </a:lvl3pPr>
            <a:lvl4pPr>
              <a:defRPr sz="1400"/>
            </a:lvl4pPr>
            <a:lvl5pPr>
              <a:defRPr sz="14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3718560" y="1411618"/>
            <a:ext cx="3230880" cy="3260429"/>
          </a:xfrm>
        </p:spPr>
        <p:txBody>
          <a:bodyPr/>
          <a:lstStyle>
            <a:lvl1pPr>
              <a:defRPr sz="2000"/>
            </a:lvl1pPr>
            <a:lvl2pPr>
              <a:defRPr sz="1900"/>
            </a:lvl2pPr>
            <a:lvl3pPr>
              <a:defRPr sz="1500"/>
            </a:lvl3pPr>
            <a:lvl4pPr>
              <a:defRPr sz="1400"/>
            </a:lvl4pPr>
            <a:lvl5pPr>
              <a:defRPr sz="14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14337E3B-87C8-4F21-8B3B-C8973EE8C2BC}" type="datetime1">
              <a:rPr lang="en-US" smtClean="0"/>
              <a:t>2/16/2026</a:t>
            </a:fld>
            <a:endParaRPr lang="en-US"/>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65760" y="517635"/>
            <a:ext cx="6583680" cy="840317"/>
          </a:xfrm>
        </p:spPr>
        <p:txBody>
          <a:bodyPr tIns="35305"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65760" y="1363951"/>
            <a:ext cx="3232150" cy="484746"/>
          </a:xfrm>
        </p:spPr>
        <p:txBody>
          <a:bodyPr lIns="35305" tIns="0" rIns="35305" bIns="0" anchor="ctr">
            <a:noAutofit/>
          </a:bodyPr>
          <a:lstStyle>
            <a:lvl1pPr marL="0" indent="0">
              <a:buNone/>
              <a:defRPr sz="1900" b="1" cap="none" baseline="0">
                <a:solidFill>
                  <a:schemeClr val="tx2"/>
                </a:solidFill>
                <a:effectLst/>
              </a:defRPr>
            </a:lvl1pPr>
            <a:lvl2pPr>
              <a:buNone/>
              <a:defRPr sz="1500" b="1"/>
            </a:lvl2pPr>
            <a:lvl3pPr>
              <a:buNone/>
              <a:defRPr sz="1400" b="1"/>
            </a:lvl3pPr>
            <a:lvl4pPr>
              <a:buNone/>
              <a:defRPr sz="1200" b="1"/>
            </a:lvl4pPr>
            <a:lvl5pPr>
              <a:buNone/>
              <a:defRPr sz="12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3716020" y="1367266"/>
            <a:ext cx="3233420" cy="481431"/>
          </a:xfrm>
        </p:spPr>
        <p:txBody>
          <a:bodyPr lIns="35305" tIns="0" rIns="35305" bIns="0" anchor="ctr"/>
          <a:lstStyle>
            <a:lvl1pPr marL="0" indent="0">
              <a:buNone/>
              <a:defRPr sz="1900" b="1" cap="none" baseline="0">
                <a:solidFill>
                  <a:schemeClr val="tx2"/>
                </a:solidFill>
                <a:effectLst/>
              </a:defRPr>
            </a:lvl1pPr>
            <a:lvl2pPr>
              <a:buNone/>
              <a:defRPr sz="1500" b="1"/>
            </a:lvl2pPr>
            <a:lvl3pPr>
              <a:buNone/>
              <a:defRPr sz="1400" b="1"/>
            </a:lvl3pPr>
            <a:lvl4pPr>
              <a:buNone/>
              <a:defRPr sz="1200" b="1"/>
            </a:lvl4pPr>
            <a:lvl5pPr>
              <a:buNone/>
              <a:defRPr sz="12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65760" y="1848697"/>
            <a:ext cx="3232150" cy="2827316"/>
          </a:xfrm>
        </p:spPr>
        <p:txBody>
          <a:bodyPr tIns="0"/>
          <a:lstStyle>
            <a:lvl1pPr>
              <a:defRPr sz="1700"/>
            </a:lvl1pPr>
            <a:lvl2pPr>
              <a:defRPr sz="1500"/>
            </a:lvl2pPr>
            <a:lvl3pPr>
              <a:defRPr sz="1400"/>
            </a:lvl3pPr>
            <a:lvl4pPr>
              <a:defRPr sz="1200"/>
            </a:lvl4pPr>
            <a:lvl5pPr>
              <a:defRPr sz="12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3716020" y="1848697"/>
            <a:ext cx="3233420" cy="2827316"/>
          </a:xfrm>
        </p:spPr>
        <p:txBody>
          <a:bodyPr tIns="0"/>
          <a:lstStyle>
            <a:lvl1pPr>
              <a:defRPr sz="1700"/>
            </a:lvl1pPr>
            <a:lvl2pPr>
              <a:defRPr sz="1500"/>
            </a:lvl2pPr>
            <a:lvl3pPr>
              <a:defRPr sz="1400"/>
            </a:lvl3pPr>
            <a:lvl4pPr>
              <a:defRPr sz="1200"/>
            </a:lvl4pPr>
            <a:lvl5pPr>
              <a:defRPr sz="12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22407FB6-CD87-461B-8544-A26CD46480FB}" type="datetime1">
              <a:rPr lang="en-US" smtClean="0"/>
              <a:t>2/16/2026</a:t>
            </a:fld>
            <a:endParaRPr lang="en-US"/>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365760" y="517635"/>
            <a:ext cx="6644640" cy="840317"/>
          </a:xfrm>
        </p:spPr>
        <p:txBody>
          <a:bodyPr vert="horz" tIns="35305"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9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0FDC95D-A85D-4513-BC4B-02A38E84272B}" type="datetime1">
              <a:rPr lang="en-US" smtClean="0"/>
              <a:t>2/16/2026</a:t>
            </a:fld>
            <a:endParaRPr lang="en-US"/>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D0CABA9-3B93-48D2-845F-E344872D3F88}" type="datetime1">
              <a:rPr lang="en-US" smtClean="0"/>
              <a:t>2/16/2026</a:t>
            </a:fld>
            <a:endParaRPr lang="en-US"/>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48640" y="378144"/>
            <a:ext cx="2194560" cy="854322"/>
          </a:xfrm>
        </p:spPr>
        <p:txBody>
          <a:bodyPr lIns="0" anchor="b">
            <a:noAutofit/>
          </a:bodyPr>
          <a:lstStyle>
            <a:lvl1pPr algn="l" rtl="0">
              <a:spcBef>
                <a:spcPct val="0"/>
              </a:spcBef>
              <a:buNone/>
              <a:defRPr sz="2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48640" y="1232464"/>
            <a:ext cx="2194560" cy="3361267"/>
          </a:xfrm>
        </p:spPr>
        <p:txBody>
          <a:bodyPr lIns="14122" rIns="14122"/>
          <a:lstStyle>
            <a:lvl1pPr marL="0" indent="0" algn="l">
              <a:buNone/>
              <a:defRPr sz="1100"/>
            </a:lvl1pPr>
            <a:lvl2pPr indent="0" algn="l">
              <a:buNone/>
              <a:defRPr sz="900"/>
            </a:lvl2pPr>
            <a:lvl3pPr indent="0" algn="l">
              <a:buNone/>
              <a:defRPr sz="800"/>
            </a:lvl3pPr>
            <a:lvl4pPr indent="0" algn="l">
              <a:buNone/>
              <a:defRPr sz="700"/>
            </a:lvl4pPr>
            <a:lvl5pPr indent="0" algn="l">
              <a:buNone/>
              <a:defRPr sz="7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2860040" y="1232464"/>
            <a:ext cx="4089400" cy="3361267"/>
          </a:xfrm>
        </p:spPr>
        <p:txBody>
          <a:bodyPr tIns="0"/>
          <a:lstStyle>
            <a:lvl1pPr>
              <a:defRPr sz="2200"/>
            </a:lvl1pPr>
            <a:lvl2pPr>
              <a:defRPr sz="2000"/>
            </a:lvl2pPr>
            <a:lvl3pPr>
              <a:defRPr sz="1900"/>
            </a:lvl3pPr>
            <a:lvl4pPr>
              <a:defRPr sz="1500"/>
            </a:lvl4pPr>
            <a:lvl5pPr>
              <a:defRPr sz="14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8849BDD4-1137-465E-804E-4A9A2F81899F}" type="datetime1">
              <a:rPr lang="en-US" smtClean="0"/>
              <a:t>2/16/2026</a:t>
            </a:fld>
            <a:endParaRPr lang="en-US"/>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2532602" y="814642"/>
            <a:ext cx="4206240" cy="302514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70610" tIns="35305" rIns="70610" bIns="35305" rtlCol="0" anchor="ctr"/>
          <a:lstStyle/>
          <a:p>
            <a:pPr algn="ctr" eaLnBrk="1" latinLnBrk="0" hangingPunct="1"/>
            <a:endParaRPr kumimoji="0" lang="en-US"/>
          </a:p>
        </p:txBody>
      </p:sp>
      <p:sp>
        <p:nvSpPr>
          <p:cNvPr id="12" name="11 Dik Üçgen"/>
          <p:cNvSpPr/>
          <p:nvPr/>
        </p:nvSpPr>
        <p:spPr>
          <a:xfrm rot="420000" flipV="1">
            <a:off x="6403307" y="3940423"/>
            <a:ext cx="124358" cy="114283"/>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70610" tIns="35305" rIns="70610" bIns="35305" rtlCol="0" anchor="ctr"/>
          <a:lstStyle/>
          <a:p>
            <a:pPr algn="ctr" eaLnBrk="1" latinLnBrk="0" hangingPunct="1"/>
            <a:endParaRPr kumimoji="0" lang="en-US"/>
          </a:p>
        </p:txBody>
      </p:sp>
      <p:sp>
        <p:nvSpPr>
          <p:cNvPr id="2" name="1 Başlık"/>
          <p:cNvSpPr>
            <a:spLocks noGrp="1"/>
          </p:cNvSpPr>
          <p:nvPr>
            <p:ph type="title"/>
          </p:nvPr>
        </p:nvSpPr>
        <p:spPr>
          <a:xfrm>
            <a:off x="487680" y="865310"/>
            <a:ext cx="1770278" cy="1163520"/>
          </a:xfrm>
        </p:spPr>
        <p:txBody>
          <a:bodyPr vert="horz" lIns="35305" tIns="35305" rIns="35305" bIns="35305" anchor="b"/>
          <a:lstStyle>
            <a:lvl1pPr algn="l">
              <a:buNone/>
              <a:defRPr sz="15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487680" y="2079681"/>
            <a:ext cx="1767840" cy="1602204"/>
          </a:xfrm>
        </p:spPr>
        <p:txBody>
          <a:bodyPr lIns="49427" rIns="35305" bIns="35305" anchor="t"/>
          <a:lstStyle>
            <a:lvl1pPr marL="0" indent="0" algn="l">
              <a:spcBef>
                <a:spcPts val="193"/>
              </a:spcBef>
              <a:buFontTx/>
              <a:buNone/>
              <a:defRPr sz="1000"/>
            </a:lvl1pPr>
            <a:lvl2pPr>
              <a:defRPr sz="900"/>
            </a:lvl2pPr>
            <a:lvl3pPr>
              <a:defRPr sz="800"/>
            </a:lvl3pPr>
            <a:lvl4pPr>
              <a:defRPr sz="700"/>
            </a:lvl4pPr>
            <a:lvl5pPr>
              <a:defRPr sz="7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424D74E4-1886-41C1-B4B5-57C892557EC6}" type="datetime1">
              <a:rPr lang="en-US" smtClean="0"/>
              <a:t>2/16/2026</a:t>
            </a:fld>
            <a:endParaRPr lang="en-US"/>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6461760" y="4673095"/>
            <a:ext cx="487680" cy="268434"/>
          </a:xfrm>
        </p:spPr>
        <p:txBody>
          <a:bodyPr/>
          <a:lstStyle/>
          <a:p>
            <a:pPr marL="38100">
              <a:lnSpc>
                <a:spcPct val="100000"/>
              </a:lnSpc>
            </a:pPr>
            <a:fld id="{81D60167-4931-47E6-BA6A-407CBD079E47}" type="slidenum">
              <a:rPr lang="tr-TR" smtClean="0"/>
              <a:pPr marL="38100">
                <a:lnSpc>
                  <a:spcPct val="100000"/>
                </a:lnSpc>
              </a:pPr>
              <a:t>‹#›</a:t>
            </a:fld>
            <a:endParaRPr lang="tr-TR" dirty="0"/>
          </a:p>
        </p:txBody>
      </p:sp>
      <p:sp>
        <p:nvSpPr>
          <p:cNvPr id="3" name="2 Resim Yer Tutucusu"/>
          <p:cNvSpPr>
            <a:spLocks noGrp="1"/>
          </p:cNvSpPr>
          <p:nvPr>
            <p:ph type="pic" idx="1"/>
          </p:nvPr>
        </p:nvSpPr>
        <p:spPr>
          <a:xfrm rot="420000">
            <a:off x="2788634" y="881867"/>
            <a:ext cx="3694176" cy="2890689"/>
          </a:xfrm>
          <a:prstGeom prst="rect">
            <a:avLst/>
          </a:prstGeom>
          <a:solidFill>
            <a:schemeClr val="bg2"/>
          </a:solidFill>
          <a:ln w="3000" cap="rnd">
            <a:solidFill>
              <a:srgbClr val="C0C0C0"/>
            </a:solidFill>
            <a:round/>
          </a:ln>
          <a:effectLst/>
        </p:spPr>
        <p:txBody>
          <a:bodyPr/>
          <a:lstStyle>
            <a:lvl1pPr marL="0" indent="0">
              <a:buNone/>
              <a:defRPr sz="25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7620" y="4276278"/>
            <a:ext cx="7330440" cy="76562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70610" tIns="35305" rIns="70610" bIns="35305"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3505200" y="4572723"/>
            <a:ext cx="3810000" cy="46917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70610" tIns="35305" rIns="70610" bIns="35305"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20000"/>
            <a:lum/>
          </a:blip>
          <a:srcRect/>
          <a:stretch>
            <a:fillRect t="-1000"/>
          </a:stretch>
        </a:blipFill>
        <a:effectLst/>
      </p:bgPr>
    </p:bg>
    <p:spTree>
      <p:nvGrpSpPr>
        <p:cNvPr id="1" name=""/>
        <p:cNvGrpSpPr/>
        <p:nvPr/>
      </p:nvGrpSpPr>
      <p:grpSpPr>
        <a:xfrm>
          <a:off x="0" y="0"/>
          <a:ext cx="0" cy="0"/>
          <a:chOff x="0" y="0"/>
          <a:chExt cx="0" cy="0"/>
        </a:xfrm>
      </p:grpSpPr>
      <p:sp>
        <p:nvSpPr>
          <p:cNvPr id="7" name="6 Serbest Form"/>
          <p:cNvSpPr>
            <a:spLocks/>
          </p:cNvSpPr>
          <p:nvPr/>
        </p:nvSpPr>
        <p:spPr bwMode="auto">
          <a:xfrm>
            <a:off x="-7620" y="-5252"/>
            <a:ext cx="7330440" cy="76562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70610" tIns="35305" rIns="70610" bIns="35305"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3505200" y="-5252"/>
            <a:ext cx="3810000" cy="46917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70610" tIns="35305" rIns="70610" bIns="35305"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365760" y="517635"/>
            <a:ext cx="6583680" cy="840317"/>
          </a:xfrm>
          <a:prstGeom prst="rect">
            <a:avLst/>
          </a:prstGeom>
        </p:spPr>
        <p:txBody>
          <a:bodyPr vert="horz" lIns="0" tIns="35305"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365760" y="1422936"/>
            <a:ext cx="6583680" cy="3226816"/>
          </a:xfrm>
          <a:prstGeom prst="rect">
            <a:avLst/>
          </a:prstGeom>
        </p:spPr>
        <p:txBody>
          <a:bodyPr vert="horz" lIns="70610" tIns="35305" rIns="70610" bIns="35305">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365760" y="4673095"/>
            <a:ext cx="1706880" cy="268434"/>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fld id="{48325954-0E97-479A-9416-9EE5F201E2B7}" type="datetime1">
              <a:rPr lang="en-US" smtClean="0"/>
              <a:t>2/16/2026</a:t>
            </a:fld>
            <a:endParaRPr lang="en-US"/>
          </a:p>
        </p:txBody>
      </p:sp>
      <p:sp>
        <p:nvSpPr>
          <p:cNvPr id="22" name="21 Altbilgi Yer Tutucusu"/>
          <p:cNvSpPr>
            <a:spLocks noGrp="1"/>
          </p:cNvSpPr>
          <p:nvPr>
            <p:ph type="ftr" sz="quarter" idx="3"/>
          </p:nvPr>
        </p:nvSpPr>
        <p:spPr>
          <a:xfrm>
            <a:off x="2133600" y="4673095"/>
            <a:ext cx="2682240" cy="268434"/>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6339840" y="4673095"/>
            <a:ext cx="609600" cy="268434"/>
          </a:xfrm>
          <a:prstGeom prst="rect">
            <a:avLst/>
          </a:prstGeom>
        </p:spPr>
        <p:txBody>
          <a:bodyPr vert="horz" lIns="0" tIns="0" rIns="0" bIns="0" anchor="b"/>
          <a:lstStyle>
            <a:lvl1pPr algn="r" eaLnBrk="1" latinLnBrk="0" hangingPunct="1">
              <a:defRPr kumimoji="0" sz="900">
                <a:solidFill>
                  <a:schemeClr val="tx2">
                    <a:shade val="90000"/>
                  </a:schemeClr>
                </a:solidFill>
              </a:defRPr>
            </a:lvl1pPr>
          </a:lstStyle>
          <a:p>
            <a:pPr marL="38100">
              <a:lnSpc>
                <a:spcPct val="100000"/>
              </a:lnSpc>
            </a:pPr>
            <a:fld id="{81D60167-4931-47E6-BA6A-407CBD079E47}" type="slidenum">
              <a:rPr lang="tr-TR" smtClean="0"/>
              <a:pPr marL="38100">
                <a:lnSpc>
                  <a:spcPct val="100000"/>
                </a:lnSpc>
              </a:pPr>
              <a:t>‹#›</a:t>
            </a:fld>
            <a:endParaRPr lang="tr-TR" dirty="0"/>
          </a:p>
        </p:txBody>
      </p:sp>
      <p:grpSp>
        <p:nvGrpSpPr>
          <p:cNvPr id="2" name="1 Grup"/>
          <p:cNvGrpSpPr/>
          <p:nvPr/>
        </p:nvGrpSpPr>
        <p:grpSpPr>
          <a:xfrm>
            <a:off x="-15213" y="148807"/>
            <a:ext cx="7344438" cy="4773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hdr="0" ftr="0" dt="0"/>
  <p:txStyles>
    <p:titleStyle>
      <a:lvl1pPr algn="l" rtl="0" eaLnBrk="1" latinLnBrk="0" hangingPunct="1">
        <a:spcBef>
          <a:spcPct val="0"/>
        </a:spcBef>
        <a:buNone/>
        <a:defRPr kumimoji="0" sz="3900" b="0" kern="1200">
          <a:ln>
            <a:noFill/>
          </a:ln>
          <a:solidFill>
            <a:schemeClr val="tx2"/>
          </a:solidFill>
          <a:effectLst/>
          <a:latin typeface="+mj-lt"/>
          <a:ea typeface="+mj-ea"/>
          <a:cs typeface="+mj-cs"/>
        </a:defRPr>
      </a:lvl1pPr>
    </p:titleStyle>
    <p:bodyStyle>
      <a:lvl1pPr marL="211830" indent="-211830" algn="l" rtl="0" eaLnBrk="1" latinLnBrk="0" hangingPunct="1">
        <a:spcBef>
          <a:spcPct val="20000"/>
        </a:spcBef>
        <a:buClr>
          <a:schemeClr val="accent3"/>
        </a:buClr>
        <a:buSzPct val="95000"/>
        <a:buFont typeface="Wingdings 2"/>
        <a:buChar char=""/>
        <a:defRPr kumimoji="0" sz="2000" kern="1200">
          <a:solidFill>
            <a:schemeClr val="tx1"/>
          </a:solidFill>
          <a:latin typeface="+mn-lt"/>
          <a:ea typeface="+mn-ea"/>
          <a:cs typeface="+mn-cs"/>
        </a:defRPr>
      </a:lvl1pPr>
      <a:lvl2pPr marL="494270" indent="-190647" algn="l" rtl="0" eaLnBrk="1" latinLnBrk="0" hangingPunct="1">
        <a:spcBef>
          <a:spcPct val="20000"/>
        </a:spcBef>
        <a:buClr>
          <a:schemeClr val="accent1"/>
        </a:buClr>
        <a:buSzPct val="85000"/>
        <a:buFont typeface="Wingdings 2"/>
        <a:buChar char=""/>
        <a:defRPr kumimoji="0" sz="1900" kern="1200">
          <a:solidFill>
            <a:schemeClr val="tx1"/>
          </a:solidFill>
          <a:latin typeface="+mn-lt"/>
          <a:ea typeface="+mn-ea"/>
          <a:cs typeface="+mn-cs"/>
        </a:defRPr>
      </a:lvl2pPr>
      <a:lvl3pPr marL="706100" indent="-190647" algn="l" rtl="0" eaLnBrk="1" latinLnBrk="0" hangingPunct="1">
        <a:spcBef>
          <a:spcPct val="20000"/>
        </a:spcBef>
        <a:buClr>
          <a:schemeClr val="accent2"/>
        </a:buClr>
        <a:buSzPct val="70000"/>
        <a:buFont typeface="Wingdings 2"/>
        <a:buChar char=""/>
        <a:defRPr kumimoji="0" sz="1600" kern="1200">
          <a:solidFill>
            <a:schemeClr val="tx1"/>
          </a:solidFill>
          <a:latin typeface="+mn-lt"/>
          <a:ea typeface="+mn-ea"/>
          <a:cs typeface="+mn-cs"/>
        </a:defRPr>
      </a:lvl3pPr>
      <a:lvl4pPr marL="917930" indent="-162403" algn="l" rtl="0" eaLnBrk="1" latinLnBrk="0" hangingPunct="1">
        <a:spcBef>
          <a:spcPct val="20000"/>
        </a:spcBef>
        <a:buClr>
          <a:schemeClr val="accent3"/>
        </a:buClr>
        <a:buSzPct val="65000"/>
        <a:buFont typeface="Wingdings 2"/>
        <a:buChar char=""/>
        <a:defRPr kumimoji="0" sz="1500" kern="1200">
          <a:solidFill>
            <a:schemeClr val="tx1"/>
          </a:solidFill>
          <a:latin typeface="+mn-lt"/>
          <a:ea typeface="+mn-ea"/>
          <a:cs typeface="+mn-cs"/>
        </a:defRPr>
      </a:lvl4pPr>
      <a:lvl5pPr marL="1129759" indent="-162403" algn="l" rtl="0" eaLnBrk="1" latinLnBrk="0" hangingPunct="1">
        <a:spcBef>
          <a:spcPct val="20000"/>
        </a:spcBef>
        <a:buClr>
          <a:schemeClr val="accent4"/>
        </a:buClr>
        <a:buSzPct val="65000"/>
        <a:buFont typeface="Wingdings 2"/>
        <a:buChar char=""/>
        <a:defRPr kumimoji="0" sz="1500" kern="1200">
          <a:solidFill>
            <a:schemeClr val="tx1"/>
          </a:solidFill>
          <a:latin typeface="+mn-lt"/>
          <a:ea typeface="+mn-ea"/>
          <a:cs typeface="+mn-cs"/>
        </a:defRPr>
      </a:lvl5pPr>
      <a:lvl6pPr marL="1341589" indent="-162403" algn="l" rtl="0" eaLnBrk="1" latinLnBrk="0" hangingPunct="1">
        <a:spcBef>
          <a:spcPct val="20000"/>
        </a:spcBef>
        <a:buClr>
          <a:schemeClr val="accent5"/>
        </a:buClr>
        <a:buSzPct val="80000"/>
        <a:buFont typeface="Wingdings 2"/>
        <a:buChar char=""/>
        <a:defRPr kumimoji="0" sz="1400" kern="1200">
          <a:solidFill>
            <a:schemeClr val="tx1"/>
          </a:solidFill>
          <a:latin typeface="+mn-lt"/>
          <a:ea typeface="+mn-ea"/>
          <a:cs typeface="+mn-cs"/>
        </a:defRPr>
      </a:lvl6pPr>
      <a:lvl7pPr marL="1482809" indent="-14122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94639" indent="-14122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906469" indent="-141220" algn="l" rtl="0" eaLnBrk="1" latinLnBrk="0" hangingPunct="1">
        <a:spcBef>
          <a:spcPct val="20000"/>
        </a:spcBef>
        <a:buClr>
          <a:schemeClr val="tx2"/>
        </a:buClr>
        <a:buFontTx/>
        <a:buChar char="•"/>
        <a:defRPr kumimoji="0" sz="1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53050" algn="l" rtl="0" eaLnBrk="1" latinLnBrk="0" hangingPunct="1">
        <a:defRPr kumimoji="0" kern="1200">
          <a:solidFill>
            <a:schemeClr val="tx1"/>
          </a:solidFill>
          <a:latin typeface="+mn-lt"/>
          <a:ea typeface="+mn-ea"/>
          <a:cs typeface="+mn-cs"/>
        </a:defRPr>
      </a:lvl2pPr>
      <a:lvl3pPr marL="706100" algn="l" rtl="0" eaLnBrk="1" latinLnBrk="0" hangingPunct="1">
        <a:defRPr kumimoji="0" kern="1200">
          <a:solidFill>
            <a:schemeClr val="tx1"/>
          </a:solidFill>
          <a:latin typeface="+mn-lt"/>
          <a:ea typeface="+mn-ea"/>
          <a:cs typeface="+mn-cs"/>
        </a:defRPr>
      </a:lvl3pPr>
      <a:lvl4pPr marL="1059150" algn="l" rtl="0" eaLnBrk="1" latinLnBrk="0" hangingPunct="1">
        <a:defRPr kumimoji="0" kern="1200">
          <a:solidFill>
            <a:schemeClr val="tx1"/>
          </a:solidFill>
          <a:latin typeface="+mn-lt"/>
          <a:ea typeface="+mn-ea"/>
          <a:cs typeface="+mn-cs"/>
        </a:defRPr>
      </a:lvl4pPr>
      <a:lvl5pPr marL="1412199" algn="l" rtl="0" eaLnBrk="1" latinLnBrk="0" hangingPunct="1">
        <a:defRPr kumimoji="0" kern="1200">
          <a:solidFill>
            <a:schemeClr val="tx1"/>
          </a:solidFill>
          <a:latin typeface="+mn-lt"/>
          <a:ea typeface="+mn-ea"/>
          <a:cs typeface="+mn-cs"/>
        </a:defRPr>
      </a:lvl5pPr>
      <a:lvl6pPr marL="1765249" algn="l" rtl="0" eaLnBrk="1" latinLnBrk="0" hangingPunct="1">
        <a:defRPr kumimoji="0" kern="1200">
          <a:solidFill>
            <a:schemeClr val="tx1"/>
          </a:solidFill>
          <a:latin typeface="+mn-lt"/>
          <a:ea typeface="+mn-ea"/>
          <a:cs typeface="+mn-cs"/>
        </a:defRPr>
      </a:lvl6pPr>
      <a:lvl7pPr marL="2118299" algn="l" rtl="0" eaLnBrk="1" latinLnBrk="0" hangingPunct="1">
        <a:defRPr kumimoji="0" kern="1200">
          <a:solidFill>
            <a:schemeClr val="tx1"/>
          </a:solidFill>
          <a:latin typeface="+mn-lt"/>
          <a:ea typeface="+mn-ea"/>
          <a:cs typeface="+mn-cs"/>
        </a:defRPr>
      </a:lvl7pPr>
      <a:lvl8pPr marL="2471349" algn="l" rtl="0" eaLnBrk="1" latinLnBrk="0" hangingPunct="1">
        <a:defRPr kumimoji="0" kern="1200">
          <a:solidFill>
            <a:schemeClr val="tx1"/>
          </a:solidFill>
          <a:latin typeface="+mn-lt"/>
          <a:ea typeface="+mn-ea"/>
          <a:cs typeface="+mn-cs"/>
        </a:defRPr>
      </a:lvl8pPr>
      <a:lvl9pPr marL="282439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21.e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hyperlink" Target="http://images.google.com.tr/imgres?imgurl=http://img.blogcu.com/uploads/dilekceler_adalet2%5b1%5d.jpg&amp;imgrefurl=http://dilekceler.blogcu.com/&amp;usg=__Vz45eK63CT_7scz0Krhqota7lys=&amp;h=257&amp;w=343&amp;sz=15&amp;hl=tr&amp;start=4&amp;um=1&amp;tbnid=XGyFFn-H-8xcMM:&amp;tbnh=90&amp;tbnw=120&amp;prev=/images?q=hukuk&amp;ndsp=21&amp;hl=tr&amp;rlz=1W1GZAZ_tr&amp;sa=N&amp;um=1" TargetMode="Externa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http://tbn1.google.com/images?q=tbn:XGyFFn-H-8xcMM:http://img.blogcu.com/uploads/dilekceler_adalet2%5b1%5d.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pPr>
              <a:defRPr/>
            </a:pPr>
            <a:fld id="{82AC7183-79E2-4757-816F-F3FE30D3B423}" type="slidenum">
              <a:rPr lang="tr-TR" smtClean="0">
                <a:solidFill>
                  <a:srgbClr val="FFFFFF"/>
                </a:solidFill>
              </a:rPr>
              <a:pPr>
                <a:defRPr/>
              </a:pPr>
              <a:t>1</a:t>
            </a:fld>
            <a:endParaRPr lang="tr-TR">
              <a:solidFill>
                <a:srgbClr val="FFFFFF"/>
              </a:solidFill>
            </a:endParaRPr>
          </a:p>
        </p:txBody>
      </p:sp>
      <p:sp>
        <p:nvSpPr>
          <p:cNvPr id="8" name="Başlık 7"/>
          <p:cNvSpPr>
            <a:spLocks noGrp="1"/>
          </p:cNvSpPr>
          <p:nvPr>
            <p:ph type="title" sz="quarter"/>
          </p:nvPr>
        </p:nvSpPr>
        <p:spPr>
          <a:xfrm>
            <a:off x="345232" y="216694"/>
            <a:ext cx="6583680" cy="4332930"/>
          </a:xfrm>
        </p:spPr>
        <p:txBody>
          <a:bodyPr>
            <a:normAutofit/>
          </a:bodyPr>
          <a:lstStyle/>
          <a:p>
            <a:pPr algn="ctr"/>
            <a:r>
              <a:rPr lang="tr-TR" sz="2800" dirty="0" smtClean="0">
                <a:solidFill>
                  <a:srgbClr val="FF0000"/>
                </a:solidFill>
              </a:rPr>
              <a:t>DEĞERLİ KURSİYERLERİMİZ </a:t>
            </a:r>
            <a:br>
              <a:rPr lang="tr-TR" sz="2800" dirty="0" smtClean="0">
                <a:solidFill>
                  <a:srgbClr val="FF0000"/>
                </a:solidFill>
              </a:rPr>
            </a:br>
            <a:r>
              <a:rPr lang="tr-TR" sz="2800" dirty="0" smtClean="0">
                <a:solidFill>
                  <a:srgbClr val="FF0000"/>
                </a:solidFill>
              </a:rPr>
              <a:t>PLAY STORE ÜZERİNDEN </a:t>
            </a:r>
            <a:br>
              <a:rPr lang="tr-TR" sz="2800" dirty="0" smtClean="0">
                <a:solidFill>
                  <a:srgbClr val="FF0000"/>
                </a:solidFill>
              </a:rPr>
            </a:br>
            <a:r>
              <a:rPr lang="tr-TR" sz="2800" dirty="0" smtClean="0">
                <a:solidFill>
                  <a:srgbClr val="FF0000"/>
                </a:solidFill>
              </a:rPr>
              <a:t>ÖZEL GÜVENİLK YOKLAMA SİSTEMİ</a:t>
            </a:r>
            <a:br>
              <a:rPr lang="tr-TR" sz="2800" dirty="0" smtClean="0">
                <a:solidFill>
                  <a:srgbClr val="FF0000"/>
                </a:solidFill>
              </a:rPr>
            </a:br>
            <a:r>
              <a:rPr lang="tr-TR" sz="2800" dirty="0" smtClean="0">
                <a:solidFill>
                  <a:srgbClr val="FF0000"/>
                </a:solidFill>
              </a:rPr>
              <a:t> </a:t>
            </a:r>
            <a:r>
              <a:rPr lang="tr-TR" sz="2800" b="1" dirty="0" smtClean="0">
                <a:solidFill>
                  <a:srgbClr val="FF0000"/>
                </a:solidFill>
              </a:rPr>
              <a:t>(ÖGYS) </a:t>
            </a:r>
            <a:br>
              <a:rPr lang="tr-TR" sz="2800" b="1" dirty="0" smtClean="0">
                <a:solidFill>
                  <a:srgbClr val="FF0000"/>
                </a:solidFill>
              </a:rPr>
            </a:br>
            <a:r>
              <a:rPr lang="tr-TR" sz="2800" dirty="0" smtClean="0">
                <a:solidFill>
                  <a:srgbClr val="FF0000"/>
                </a:solidFill>
              </a:rPr>
              <a:t>UYGULAMASINI YÜKLEYİP GİRİŞ YAPIP KONUM AYARLARINA İZİN VERİN DERS </a:t>
            </a:r>
            <a:r>
              <a:rPr lang="tr-TR" sz="2800" b="1" dirty="0" smtClean="0">
                <a:solidFill>
                  <a:srgbClr val="FF0000"/>
                </a:solidFill>
              </a:rPr>
              <a:t>SAATİ GELDİĞİNDE DERSE KATIL BUTONUNA BASIN </a:t>
            </a:r>
            <a:r>
              <a:rPr lang="tr-TR" sz="2800" dirty="0" smtClean="0">
                <a:solidFill>
                  <a:srgbClr val="FF0000"/>
                </a:solidFill>
              </a:rPr>
              <a:t/>
            </a:r>
            <a:br>
              <a:rPr lang="tr-TR" sz="2800" dirty="0" smtClean="0">
                <a:solidFill>
                  <a:srgbClr val="FF0000"/>
                </a:solidFill>
              </a:rPr>
            </a:br>
            <a:r>
              <a:rPr lang="tr-TR" sz="2800" dirty="0" smtClean="0">
                <a:solidFill>
                  <a:srgbClr val="FF0000"/>
                </a:solidFill>
              </a:rPr>
              <a:t>DERS YOKLAMALARI UYGULAMA ÜZERİNDEN EMNİYET GENEL MÜDÜRLÜĞÜ TARAFINDAN ALINACAK</a:t>
            </a:r>
            <a:endParaRPr lang="tr-TR" sz="2800" dirty="0">
              <a:solidFill>
                <a:srgbClr val="FF0000"/>
              </a:solidFill>
            </a:endParaRPr>
          </a:p>
        </p:txBody>
      </p:sp>
    </p:spTree>
    <p:extLst>
      <p:ext uri="{BB962C8B-B14F-4D97-AF65-F5344CB8AC3E}">
        <p14:creationId xmlns:p14="http://schemas.microsoft.com/office/powerpoint/2010/main" val="2988804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a:t>
            </a:fld>
            <a:endParaRPr lang="tr-TR" dirty="0"/>
          </a:p>
        </p:txBody>
      </p:sp>
      <p:sp>
        <p:nvSpPr>
          <p:cNvPr id="13" name="object 3"/>
          <p:cNvSpPr txBox="1"/>
          <p:nvPr/>
        </p:nvSpPr>
        <p:spPr>
          <a:xfrm>
            <a:off x="273224" y="377810"/>
            <a:ext cx="6741962" cy="3398366"/>
          </a:xfrm>
          <a:prstGeom prst="rect">
            <a:avLst/>
          </a:prstGeom>
        </p:spPr>
        <p:txBody>
          <a:bodyPr vert="horz" wrap="square" lIns="0" tIns="12700" rIns="0" bIns="0" rtlCol="0">
            <a:spAutoFit/>
          </a:bodyPr>
          <a:lstStyle/>
          <a:p>
            <a:r>
              <a:rPr lang="tr-TR" sz="2000" dirty="0"/>
              <a:t> Kaynaklar arasında bir sıralanış sistemi bulunmaktadır. </a:t>
            </a:r>
            <a:endParaRPr lang="tr-TR" sz="2000" dirty="0" smtClean="0"/>
          </a:p>
          <a:p>
            <a:endParaRPr lang="tr-TR" sz="2000" dirty="0" smtClean="0"/>
          </a:p>
          <a:p>
            <a:r>
              <a:rPr lang="tr-TR" sz="2000" dirty="0" smtClean="0"/>
              <a:t>          En </a:t>
            </a:r>
            <a:r>
              <a:rPr lang="tr-TR" sz="2000" dirty="0"/>
              <a:t>üstte anayasa bulunmaktadır. Onu takiben aşağıya doğru kanun, Cumhurbaşkanlığı kararnamesi ve yönetmelikler gelmektedir. </a:t>
            </a:r>
            <a:endParaRPr lang="tr-TR" sz="2000" dirty="0" smtClean="0"/>
          </a:p>
          <a:p>
            <a:endParaRPr lang="tr-TR" sz="2000" dirty="0" smtClean="0"/>
          </a:p>
          <a:p>
            <a:r>
              <a:rPr lang="tr-TR" sz="2000" dirty="0" smtClean="0"/>
              <a:t>Diğer </a:t>
            </a:r>
            <a:r>
              <a:rPr lang="tr-TR" sz="2000" dirty="0"/>
              <a:t>bir deyişle yasalar anayasaya, yönetmelikler de yasalara uygun olmak durumundadır. </a:t>
            </a:r>
            <a:endParaRPr lang="tr-TR" sz="2000" dirty="0" smtClean="0"/>
          </a:p>
          <a:p>
            <a:endParaRPr lang="tr-TR" sz="2000" dirty="0" smtClean="0"/>
          </a:p>
          <a:p>
            <a:r>
              <a:rPr lang="tr-TR" sz="2000" dirty="0" smtClean="0"/>
              <a:t>Piramit </a:t>
            </a:r>
            <a:r>
              <a:rPr lang="tr-TR" sz="2000" dirty="0"/>
              <a:t>mantığı gereği üstteki kurallar genel olup alttaki kurallar daha ayrıntılı düzenlemeler içerir</a:t>
            </a:r>
            <a:endParaRPr sz="2000" dirty="0">
              <a:latin typeface="Arial"/>
              <a:cs typeface="Arial"/>
            </a:endParaRPr>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100</a:t>
            </a:fld>
            <a:endParaRPr lang="tr-TR" dirty="0"/>
          </a:p>
        </p:txBody>
      </p:sp>
      <p:pic>
        <p:nvPicPr>
          <p:cNvPr id="13" name="10 Resim" descr="Adsızeo.jpg"/>
          <p:cNvPicPr>
            <a:picLocks noChangeAspect="1"/>
          </p:cNvPicPr>
          <p:nvPr/>
        </p:nvPicPr>
        <p:blipFill>
          <a:blip r:embed="rId2"/>
          <a:stretch>
            <a:fillRect/>
          </a:stretch>
        </p:blipFill>
        <p:spPr>
          <a:xfrm>
            <a:off x="345232" y="35637"/>
            <a:ext cx="6715172" cy="4765575"/>
          </a:xfrm>
          <a:prstGeom prst="rect">
            <a:avLst/>
          </a:prstGeo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101</a:t>
            </a:fld>
            <a:endParaRPr lang="tr-TR" dirty="0"/>
          </a:p>
        </p:txBody>
      </p:sp>
      <p:pic>
        <p:nvPicPr>
          <p:cNvPr id="13" name="10 Resim" descr="Adsızeof.jpg"/>
          <p:cNvPicPr>
            <a:picLocks noChangeAspect="1"/>
          </p:cNvPicPr>
          <p:nvPr/>
        </p:nvPicPr>
        <p:blipFill>
          <a:blip r:embed="rId2"/>
          <a:stretch>
            <a:fillRect/>
          </a:stretch>
        </p:blipFill>
        <p:spPr>
          <a:xfrm>
            <a:off x="300014" y="20620"/>
            <a:ext cx="6858048" cy="4867937"/>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102</a:t>
            </a:fld>
            <a:endParaRPr lang="tr-TR" dirty="0"/>
          </a:p>
        </p:txBody>
      </p:sp>
      <p:pic>
        <p:nvPicPr>
          <p:cNvPr id="13" name="10 Resim" descr="Adsızeofc.jpg"/>
          <p:cNvPicPr>
            <a:picLocks noChangeAspect="1"/>
          </p:cNvPicPr>
          <p:nvPr/>
        </p:nvPicPr>
        <p:blipFill>
          <a:blip r:embed="rId2"/>
          <a:stretch>
            <a:fillRect/>
          </a:stretch>
        </p:blipFill>
        <p:spPr>
          <a:xfrm>
            <a:off x="371475" y="288702"/>
            <a:ext cx="6572250" cy="4464496"/>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0" y="0"/>
            <a:ext cx="7315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Slayt Numarası Yer Tutucusu 10"/>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103</a:t>
            </a:fld>
            <a:endParaRPr lang="tr-TR" dirty="0"/>
          </a:p>
        </p:txBody>
      </p:sp>
      <p:graphicFrame>
        <p:nvGraphicFramePr>
          <p:cNvPr id="14" name="Nesne 13"/>
          <p:cNvGraphicFramePr>
            <a:graphicFrameLocks noChangeAspect="1"/>
          </p:cNvGraphicFramePr>
          <p:nvPr>
            <p:extLst>
              <p:ext uri="{D42A27DB-BD31-4B8C-83A1-F6EECF244321}">
                <p14:modId xmlns:p14="http://schemas.microsoft.com/office/powerpoint/2010/main" val="962017729"/>
              </p:ext>
            </p:extLst>
          </p:nvPr>
        </p:nvGraphicFramePr>
        <p:xfrm>
          <a:off x="224603" y="177323"/>
          <a:ext cx="6865994" cy="4605242"/>
        </p:xfrm>
        <a:graphic>
          <a:graphicData uri="http://schemas.openxmlformats.org/presentationml/2006/ole">
            <mc:AlternateContent xmlns:mc="http://schemas.openxmlformats.org/markup-compatibility/2006">
              <mc:Choice xmlns:v="urn:schemas-microsoft-com:vml" Requires="v">
                <p:oleObj spid="_x0000_s3120" name="Slayt" r:id="rId3" imgW="4952971" imgH="3429123" progId="PowerPoint.Slide.8">
                  <p:embed/>
                </p:oleObj>
              </mc:Choice>
              <mc:Fallback>
                <p:oleObj name="Slayt" r:id="rId3" imgW="4952971" imgH="3429123"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03" y="177323"/>
                        <a:ext cx="6865994" cy="4605242"/>
                      </a:xfrm>
                      <a:prstGeom prst="rect">
                        <a:avLst/>
                      </a:prstGeom>
                      <a:noFill/>
                      <a:extLst/>
                    </p:spPr>
                  </p:pic>
                </p:oleObj>
              </mc:Fallback>
            </mc:AlternateContent>
          </a:graphicData>
        </a:graphic>
      </p:graphicFrame>
    </p:spTree>
    <p:extLst>
      <p:ext uri="{BB962C8B-B14F-4D97-AF65-F5344CB8AC3E}">
        <p14:creationId xmlns:p14="http://schemas.microsoft.com/office/powerpoint/2010/main" val="375880755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104</a:t>
            </a:fld>
            <a:endParaRPr lang="tr-TR" dirty="0"/>
          </a:p>
        </p:txBody>
      </p:sp>
      <p:sp>
        <p:nvSpPr>
          <p:cNvPr id="13" name="object 2"/>
          <p:cNvSpPr txBox="1"/>
          <p:nvPr/>
        </p:nvSpPr>
        <p:spPr>
          <a:xfrm>
            <a:off x="57200" y="424184"/>
            <a:ext cx="6912768" cy="2975815"/>
          </a:xfrm>
          <a:prstGeom prst="rect">
            <a:avLst/>
          </a:prstGeom>
        </p:spPr>
        <p:txBody>
          <a:bodyPr vert="horz" wrap="square" lIns="0" tIns="20955" rIns="0" bIns="0" rtlCol="0">
            <a:spAutoFit/>
          </a:bodyPr>
          <a:lstStyle/>
          <a:p>
            <a:endParaRPr lang="tr-TR" sz="1600" b="1" dirty="0" smtClean="0">
              <a:solidFill>
                <a:srgbClr val="FF0000"/>
              </a:solidFill>
            </a:endParaRPr>
          </a:p>
          <a:p>
            <a:endParaRPr lang="tr-TR" sz="1600" b="1" dirty="0">
              <a:solidFill>
                <a:srgbClr val="FF0000"/>
              </a:solidFill>
            </a:endParaRPr>
          </a:p>
          <a:p>
            <a:endParaRPr lang="tr-TR" sz="1600" b="1" dirty="0" smtClean="0">
              <a:solidFill>
                <a:srgbClr val="FF0000"/>
              </a:solidFill>
            </a:endParaRPr>
          </a:p>
          <a:p>
            <a:endParaRPr lang="tr-TR" sz="1600" b="1" dirty="0">
              <a:solidFill>
                <a:srgbClr val="FF0000"/>
              </a:solidFill>
            </a:endParaRPr>
          </a:p>
          <a:p>
            <a:endParaRPr lang="tr-TR" sz="1600" b="1" dirty="0" smtClean="0">
              <a:solidFill>
                <a:srgbClr val="FF0000"/>
              </a:solidFill>
            </a:endParaRPr>
          </a:p>
          <a:p>
            <a:r>
              <a:rPr lang="tr-TR" sz="1600" b="1" dirty="0" smtClean="0">
                <a:solidFill>
                  <a:srgbClr val="FF0000"/>
                </a:solidFill>
              </a:rPr>
              <a:t>Türk Ceza Kanunun M.25‟İn Konusu (MEŞRU SAVUNMA VE ZORUNLULUK HALİ) </a:t>
            </a:r>
          </a:p>
          <a:p>
            <a:r>
              <a:rPr lang="tr-TR" sz="1600" b="1" dirty="0" smtClean="0"/>
              <a:t>Madde 25 - (1) Gerek kendisine ve gerek başkasına ait bir hakka yönelmiş, gerçekleşen, gerçekleşmesi veya tekrarı muhakkak olan haksız bir saldırıyı o anda hâl ve koşullara göre saldırı ile orantılı biçimde defetmek zorunluluğu ile işlenen fiillerden dolayı faile ceza verilmez.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105</a:t>
            </a:fld>
            <a:endParaRPr lang="tr-TR" dirty="0"/>
          </a:p>
        </p:txBody>
      </p:sp>
      <p:pic>
        <p:nvPicPr>
          <p:cNvPr id="13" name="10 Resim" descr="Adsızeofcf.jpg"/>
          <p:cNvPicPr>
            <a:picLocks noChangeAspect="1"/>
          </p:cNvPicPr>
          <p:nvPr/>
        </p:nvPicPr>
        <p:blipFill>
          <a:blip r:embed="rId2"/>
          <a:stretch>
            <a:fillRect/>
          </a:stretch>
        </p:blipFill>
        <p:spPr>
          <a:xfrm>
            <a:off x="201216" y="101063"/>
            <a:ext cx="6867525" cy="4572032"/>
          </a:xfrm>
          <a:prstGeom prst="rect">
            <a:avLst/>
          </a:prstGeo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106</a:t>
            </a:fld>
            <a:endParaRPr lang="tr-TR" dirty="0"/>
          </a:p>
        </p:txBody>
      </p:sp>
      <p:sp>
        <p:nvSpPr>
          <p:cNvPr id="13" name="object 2"/>
          <p:cNvSpPr txBox="1"/>
          <p:nvPr/>
        </p:nvSpPr>
        <p:spPr>
          <a:xfrm>
            <a:off x="201216" y="648742"/>
            <a:ext cx="6984776" cy="3960700"/>
          </a:xfrm>
          <a:prstGeom prst="rect">
            <a:avLst/>
          </a:prstGeom>
        </p:spPr>
        <p:txBody>
          <a:bodyPr vert="horz" wrap="square" lIns="0" tIns="20955" rIns="0" bIns="0" rtlCol="0">
            <a:spAutoFit/>
          </a:bodyPr>
          <a:lstStyle/>
          <a:p>
            <a:r>
              <a:rPr lang="tr-TR" sz="1600" b="1" dirty="0" smtClean="0">
                <a:solidFill>
                  <a:srgbClr val="FF0000"/>
                </a:solidFill>
              </a:rPr>
              <a:t>MEŞRU MÜDAFAA NEDİR?: </a:t>
            </a:r>
            <a:r>
              <a:rPr lang="tr-TR" sz="1600" b="1" dirty="0" smtClean="0"/>
              <a:t>Bir kimsenin kendisine veya başkasına yöneltilen ağır ve haksız maddi bir saldırıyı uzaklaştırmak için gösterdiği zorunlu tepkidir. </a:t>
            </a:r>
          </a:p>
          <a:p>
            <a:pPr algn="ctr"/>
            <a:r>
              <a:rPr lang="tr-TR" sz="1600" b="1" dirty="0" smtClean="0">
                <a:solidFill>
                  <a:srgbClr val="FF0000"/>
                </a:solidFill>
              </a:rPr>
              <a:t>MEŞRU SAVUNMANIN ŞARTLARI </a:t>
            </a:r>
          </a:p>
          <a:p>
            <a:r>
              <a:rPr lang="tr-TR" sz="1600" b="1" dirty="0" smtClean="0">
                <a:solidFill>
                  <a:srgbClr val="FF0000"/>
                </a:solidFill>
              </a:rPr>
              <a:t>A-SALDIRIYA İLİŞKİN ŞARTLAR </a:t>
            </a:r>
          </a:p>
          <a:p>
            <a:r>
              <a:rPr lang="tr-TR" sz="1600" dirty="0" smtClean="0"/>
              <a:t>1. Meşru müdafaada bulunan kişinin kendisinin veya üçüncü bir kişinin şahıs veya malvarlığına karşı yönelmiş bir saldırı yahut hemen başlamak üzere olan bir saldırı bulunmalıdır </a:t>
            </a:r>
          </a:p>
          <a:p>
            <a:r>
              <a:rPr lang="tr-TR" sz="1600" dirty="0" smtClean="0"/>
              <a:t>2. Meşru müdafaa sırasında saldırı devam ediyor olmalıdır 3. Saldırı hukuka aykırı olmalıdır </a:t>
            </a:r>
          </a:p>
          <a:p>
            <a:r>
              <a:rPr lang="tr-TR" sz="1600" dirty="0" smtClean="0"/>
              <a:t>4. Müdafaa, saldırıya karşı gerekli ölçüde olmalıdır. Saldırıyı durdurma amacı ve </a:t>
            </a:r>
          </a:p>
          <a:p>
            <a:r>
              <a:rPr lang="tr-TR" sz="1600" dirty="0" smtClean="0"/>
              <a:t>sınırını aşan fiiller hukuka uygun olmayıp verilen zararın tazmini gerekecektir. </a:t>
            </a:r>
          </a:p>
          <a:p>
            <a:r>
              <a:rPr lang="tr-TR" sz="1600" dirty="0" smtClean="0"/>
              <a:t>5. Saldırganın kendisine veya malına zarar verilmiş olmalıdır 6. Saldırı ciddi ve gerçek olmalıdır</a:t>
            </a:r>
          </a:p>
          <a:p>
            <a:r>
              <a:rPr lang="tr-TR" sz="1600" dirty="0" smtClean="0"/>
              <a:t>6</a:t>
            </a:r>
            <a:r>
              <a:rPr lang="tr-TR" sz="1600" dirty="0"/>
              <a:t>. Saldırı ciddi ve gerçek olmalıdır</a:t>
            </a:r>
          </a:p>
          <a:p>
            <a:endParaRPr sz="1600" dirty="0">
              <a:latin typeface="Arial"/>
              <a:cs typeface="Aria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107</a:t>
            </a:fld>
            <a:endParaRPr lang="tr-TR" dirty="0"/>
          </a:p>
        </p:txBody>
      </p:sp>
      <p:sp>
        <p:nvSpPr>
          <p:cNvPr id="13" name="object 2"/>
          <p:cNvSpPr txBox="1"/>
          <p:nvPr/>
        </p:nvSpPr>
        <p:spPr>
          <a:xfrm>
            <a:off x="377144" y="292615"/>
            <a:ext cx="6572296" cy="4237699"/>
          </a:xfrm>
          <a:prstGeom prst="rect">
            <a:avLst/>
          </a:prstGeom>
        </p:spPr>
        <p:txBody>
          <a:bodyPr vert="horz" wrap="square" lIns="0" tIns="20955" rIns="0" bIns="0" rtlCol="0">
            <a:spAutoFit/>
          </a:bodyPr>
          <a:lstStyle/>
          <a:p>
            <a:pPr algn="just"/>
            <a:endParaRPr lang="tr-TR" b="1" dirty="0" smtClean="0">
              <a:solidFill>
                <a:srgbClr val="FF0000"/>
              </a:solidFill>
            </a:endParaRPr>
          </a:p>
          <a:p>
            <a:pPr algn="just"/>
            <a:r>
              <a:rPr lang="tr-TR" b="1" dirty="0" smtClean="0">
                <a:solidFill>
                  <a:srgbClr val="FF0000"/>
                </a:solidFill>
              </a:rPr>
              <a:t>B) SAVUNMAYA İLİŞKİN ŞARTLAR : </a:t>
            </a:r>
          </a:p>
          <a:p>
            <a:pPr algn="just"/>
            <a:r>
              <a:rPr lang="tr-TR" sz="2000" b="1" dirty="0" smtClean="0"/>
              <a:t>— Savunmada zorunluluk olmalı. </a:t>
            </a:r>
          </a:p>
          <a:p>
            <a:pPr algn="just"/>
            <a:r>
              <a:rPr lang="tr-TR" sz="2000" dirty="0" smtClean="0"/>
              <a:t>— Savunma </a:t>
            </a:r>
            <a:r>
              <a:rPr lang="tr-TR" sz="2000" b="1" dirty="0" smtClean="0"/>
              <a:t>saldırana karşı olmalı. </a:t>
            </a:r>
          </a:p>
          <a:p>
            <a:pPr algn="just"/>
            <a:r>
              <a:rPr lang="tr-TR" sz="2000" dirty="0" smtClean="0"/>
              <a:t>— Savunma </a:t>
            </a:r>
            <a:r>
              <a:rPr lang="tr-TR" sz="2000" b="1" dirty="0" smtClean="0"/>
              <a:t>saldırı ile orantılı olmalı.</a:t>
            </a:r>
          </a:p>
          <a:p>
            <a:r>
              <a:rPr lang="tr-TR" sz="2000" b="1" dirty="0" smtClean="0"/>
              <a:t> </a:t>
            </a:r>
            <a:r>
              <a:rPr lang="tr-TR" sz="2000" dirty="0" smtClean="0"/>
              <a:t>Buradaki ölçüt: Yapılacak olan savunma saldırıyı defedecek bir savunma olmalıdır ve defedecek nitelikte yapılmalıdır. </a:t>
            </a:r>
            <a:r>
              <a:rPr lang="tr-TR" sz="2000" b="1" dirty="0" smtClean="0">
                <a:solidFill>
                  <a:srgbClr val="FF0000"/>
                </a:solidFill>
              </a:rPr>
              <a:t>Örnek ;bir kişi elinden çantası alıp kaçıyorsa o kişiyi etkisiz hale getirmek için yumruk atması veya yere düşürmesi orantılı olacaktır. </a:t>
            </a:r>
          </a:p>
          <a:p>
            <a:r>
              <a:rPr lang="tr-TR" sz="2000" dirty="0" smtClean="0"/>
              <a:t>Savunma </a:t>
            </a:r>
            <a:r>
              <a:rPr lang="tr-TR" sz="2000" dirty="0"/>
              <a:t>eyleminin meşru müdafaa sayılabilmesi için saldırıdan başka suretle kurtulma imkânı bulunmaması gerekmektedir</a:t>
            </a:r>
            <a:r>
              <a:rPr lang="tr-TR" sz="2000" dirty="0" smtClean="0"/>
              <a:t>.</a:t>
            </a:r>
            <a:endParaRPr lang="tr-TR" dirty="0" smtClean="0"/>
          </a:p>
          <a:p>
            <a:pPr algn="just"/>
            <a:endParaRPr dirty="0">
              <a:latin typeface="Arial"/>
              <a:cs typeface="Aria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108</a:t>
            </a:fld>
            <a:endParaRPr lang="tr-TR" dirty="0"/>
          </a:p>
        </p:txBody>
      </p:sp>
      <p:sp>
        <p:nvSpPr>
          <p:cNvPr id="13" name="object 2"/>
          <p:cNvSpPr txBox="1"/>
          <p:nvPr/>
        </p:nvSpPr>
        <p:spPr>
          <a:xfrm>
            <a:off x="305706" y="723502"/>
            <a:ext cx="6643734" cy="3529812"/>
          </a:xfrm>
          <a:prstGeom prst="rect">
            <a:avLst/>
          </a:prstGeom>
        </p:spPr>
        <p:txBody>
          <a:bodyPr vert="horz" wrap="square" lIns="0" tIns="20955" rIns="0" bIns="0" rtlCol="0">
            <a:spAutoFit/>
          </a:bodyPr>
          <a:lstStyle/>
          <a:p>
            <a:r>
              <a:rPr lang="tr-TR" b="1" dirty="0">
                <a:solidFill>
                  <a:srgbClr val="FF0000"/>
                </a:solidFill>
              </a:rPr>
              <a:t>MEŞRU MÜDAFAADA SINIRIN AŞILMASI;</a:t>
            </a:r>
            <a:endParaRPr lang="tr-TR" dirty="0">
              <a:solidFill>
                <a:srgbClr val="FF0000"/>
              </a:solidFill>
            </a:endParaRPr>
          </a:p>
          <a:p>
            <a:r>
              <a:rPr lang="tr-TR" b="1" dirty="0">
                <a:solidFill>
                  <a:srgbClr val="FF0000"/>
                </a:solidFill>
              </a:rPr>
              <a:t>TCK'nın 27. Maddesi Şu Hükmü Taşımaktadır:</a:t>
            </a:r>
            <a:endParaRPr lang="tr-TR" dirty="0">
              <a:solidFill>
                <a:srgbClr val="FF0000"/>
              </a:solidFill>
            </a:endParaRPr>
          </a:p>
          <a:p>
            <a:r>
              <a:rPr lang="tr-TR" b="1" dirty="0"/>
              <a:t>(</a:t>
            </a:r>
            <a:r>
              <a:rPr lang="tr-TR" sz="2400" b="1" dirty="0"/>
              <a:t>1)</a:t>
            </a:r>
            <a:r>
              <a:rPr lang="tr-TR" sz="2400" dirty="0"/>
              <a:t> Ceza sorumluluğunu kaldıran nedenlerde sınırın kast olmaksızın aşılması hâlinde, fiil taksirle işlendiğinde de cezalandırılıyorsa, taksirli suç için kanunda yazılı cezanın altıda birinden üçte birine kadarı indirilerek hükmolunur.</a:t>
            </a:r>
          </a:p>
          <a:p>
            <a:r>
              <a:rPr lang="tr-TR" sz="2400" b="1" dirty="0"/>
              <a:t>(2)</a:t>
            </a:r>
            <a:r>
              <a:rPr lang="tr-TR" sz="2400" dirty="0"/>
              <a:t>Meşru savunmada</a:t>
            </a:r>
            <a:r>
              <a:rPr lang="tr-TR" sz="2400" b="1" dirty="0"/>
              <a:t> sınırın aşılması </a:t>
            </a:r>
            <a:r>
              <a:rPr lang="tr-TR" sz="2400" dirty="0"/>
              <a:t>mazur görülebilecek </a:t>
            </a:r>
            <a:r>
              <a:rPr lang="tr-TR" sz="2400" b="1" dirty="0">
                <a:solidFill>
                  <a:srgbClr val="FF0000"/>
                </a:solidFill>
              </a:rPr>
              <a:t>bir heyecan, korku</a:t>
            </a:r>
            <a:r>
              <a:rPr lang="tr-TR" sz="2400" dirty="0">
                <a:solidFill>
                  <a:srgbClr val="FF0000"/>
                </a:solidFill>
              </a:rPr>
              <a:t> veya</a:t>
            </a:r>
            <a:r>
              <a:rPr lang="tr-TR" sz="2400" b="1" dirty="0">
                <a:solidFill>
                  <a:srgbClr val="FF0000"/>
                </a:solidFill>
              </a:rPr>
              <a:t> telaştan </a:t>
            </a:r>
            <a:r>
              <a:rPr lang="tr-TR" sz="2400" dirty="0"/>
              <a:t>ileri gelmiş ise</a:t>
            </a:r>
            <a:r>
              <a:rPr lang="tr-TR" sz="2400" b="1" dirty="0"/>
              <a:t> </a:t>
            </a:r>
            <a:r>
              <a:rPr lang="tr-TR" sz="2400" b="1" dirty="0">
                <a:solidFill>
                  <a:srgbClr val="FF0000"/>
                </a:solidFill>
              </a:rPr>
              <a:t>faile ceza verilmez</a:t>
            </a:r>
            <a:r>
              <a:rPr lang="tr-TR" sz="2400" b="1" dirty="0" smtClean="0">
                <a:solidFill>
                  <a:srgbClr val="FF0000"/>
                </a:solidFill>
              </a:rPr>
              <a:t>".</a:t>
            </a:r>
            <a:endParaRPr dirty="0">
              <a:latin typeface="Arial"/>
              <a:cs typeface="Arial"/>
            </a:endParaRPr>
          </a:p>
        </p:txBody>
      </p:sp>
    </p:spTree>
    <p:extLst>
      <p:ext uri="{BB962C8B-B14F-4D97-AF65-F5344CB8AC3E}">
        <p14:creationId xmlns:p14="http://schemas.microsoft.com/office/powerpoint/2010/main" val="20900485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109</a:t>
            </a:fld>
            <a:endParaRPr lang="tr-TR" dirty="0"/>
          </a:p>
        </p:txBody>
      </p:sp>
      <p:sp>
        <p:nvSpPr>
          <p:cNvPr id="13" name="object 2"/>
          <p:cNvSpPr txBox="1"/>
          <p:nvPr/>
        </p:nvSpPr>
        <p:spPr>
          <a:xfrm>
            <a:off x="561256" y="1008782"/>
            <a:ext cx="6192687" cy="3375924"/>
          </a:xfrm>
          <a:prstGeom prst="rect">
            <a:avLst/>
          </a:prstGeom>
        </p:spPr>
        <p:txBody>
          <a:bodyPr vert="horz" wrap="square" lIns="0" tIns="20955" rIns="0" bIns="0" rtlCol="0">
            <a:spAutoFit/>
          </a:bodyPr>
          <a:lstStyle/>
          <a:p>
            <a:r>
              <a:rPr lang="tr-TR" dirty="0"/>
              <a:t> </a:t>
            </a:r>
            <a:r>
              <a:rPr lang="tr-TR" sz="2000" b="1" dirty="0">
                <a:solidFill>
                  <a:srgbClr val="FF0000"/>
                </a:solidFill>
              </a:rPr>
              <a:t>Özel  Güvenlik görevlisi, </a:t>
            </a:r>
            <a:r>
              <a:rPr lang="tr-TR" sz="2000" dirty="0"/>
              <a:t>korumakla yükümlü olduğu kişilerin canına kasteden bir saldırıyı savuşturmak için, öncelikle saldırganı eyleminden vazgeçirmeye yardımcı olacak diğer tedbirleri kullanmayı denemelidir. Buna imkan yoksa veya saldırganın niyetinin kesin olarak cana kastetmek olduğu anlaşılırsa, artan derecelerde zor kullanma gereğinden bahsedilebilir. </a:t>
            </a:r>
          </a:p>
          <a:p>
            <a:r>
              <a:rPr lang="tr-TR" sz="2000" b="1" u="sng" dirty="0">
                <a:solidFill>
                  <a:srgbClr val="FF0000"/>
                </a:solidFill>
              </a:rPr>
              <a:t>Suç işleme eylemini terk etmiş olan</a:t>
            </a:r>
            <a:r>
              <a:rPr lang="tr-TR" sz="2000" b="1" dirty="0">
                <a:solidFill>
                  <a:srgbClr val="FF0000"/>
                </a:solidFill>
              </a:rPr>
              <a:t> ve/veya </a:t>
            </a:r>
            <a:r>
              <a:rPr lang="tr-TR" sz="2000" b="1" u="sng" dirty="0">
                <a:solidFill>
                  <a:srgbClr val="FF0000"/>
                </a:solidFill>
              </a:rPr>
              <a:t>suç mahallinden kaçmakta</a:t>
            </a:r>
            <a:r>
              <a:rPr lang="tr-TR" sz="2000" b="1" dirty="0">
                <a:solidFill>
                  <a:srgbClr val="FF0000"/>
                </a:solidFill>
              </a:rPr>
              <a:t> olan suçluların yakalanması için </a:t>
            </a:r>
            <a:r>
              <a:rPr lang="tr-TR" sz="2000" b="1" u="sng" dirty="0">
                <a:solidFill>
                  <a:srgbClr val="FF0000"/>
                </a:solidFill>
              </a:rPr>
              <a:t>zor kullanılmaması</a:t>
            </a:r>
            <a:r>
              <a:rPr lang="tr-TR" sz="2000" b="1" dirty="0">
                <a:solidFill>
                  <a:srgbClr val="FF0000"/>
                </a:solidFill>
              </a:rPr>
              <a:t> tavsiye edilir.   </a:t>
            </a:r>
          </a:p>
          <a:p>
            <a:pPr algn="just"/>
            <a:endParaRPr b="1" dirty="0">
              <a:solidFill>
                <a:srgbClr val="FF0000"/>
              </a:solidFill>
              <a:latin typeface="Arial"/>
              <a:cs typeface="Arial"/>
            </a:endParaRPr>
          </a:p>
        </p:txBody>
      </p:sp>
    </p:spTree>
    <p:extLst>
      <p:ext uri="{BB962C8B-B14F-4D97-AF65-F5344CB8AC3E}">
        <p14:creationId xmlns:p14="http://schemas.microsoft.com/office/powerpoint/2010/main" val="209004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a:t>
            </a:fld>
            <a:endParaRPr lang="tr-TR" dirty="0"/>
          </a:p>
        </p:txBody>
      </p:sp>
      <p:sp>
        <p:nvSpPr>
          <p:cNvPr id="13" name="object 3"/>
          <p:cNvSpPr txBox="1"/>
          <p:nvPr/>
        </p:nvSpPr>
        <p:spPr>
          <a:xfrm>
            <a:off x="201216" y="234934"/>
            <a:ext cx="6912768" cy="4649238"/>
          </a:xfrm>
          <a:prstGeom prst="rect">
            <a:avLst/>
          </a:prstGeom>
        </p:spPr>
        <p:txBody>
          <a:bodyPr vert="horz" wrap="square" lIns="0" tIns="12700" rIns="0" bIns="0" rtlCol="0">
            <a:spAutoFit/>
          </a:bodyPr>
          <a:lstStyle/>
          <a:p>
            <a:pPr algn="ctr"/>
            <a:r>
              <a:rPr lang="tr-TR" sz="2400" b="1" dirty="0">
                <a:solidFill>
                  <a:srgbClr val="FF0000"/>
                </a:solidFill>
              </a:rPr>
              <a:t>Ülkemizdeki Hukuk Düzenine Göre Normlar </a:t>
            </a:r>
            <a:r>
              <a:rPr lang="tr-TR" sz="2400" b="1" dirty="0" smtClean="0">
                <a:solidFill>
                  <a:srgbClr val="FF0000"/>
                </a:solidFill>
              </a:rPr>
              <a:t>Hiyerarşisi </a:t>
            </a:r>
          </a:p>
          <a:p>
            <a:pPr algn="ctr"/>
            <a:r>
              <a:rPr lang="tr-TR" sz="2400" b="1" dirty="0" smtClean="0">
                <a:solidFill>
                  <a:srgbClr val="FF0000"/>
                </a:solidFill>
              </a:rPr>
              <a:t>Yeni </a:t>
            </a:r>
            <a:r>
              <a:rPr lang="tr-TR" sz="2400" b="1" dirty="0">
                <a:solidFill>
                  <a:srgbClr val="FF0000"/>
                </a:solidFill>
              </a:rPr>
              <a:t>Sistemde Normlar Hiyerarşisi;</a:t>
            </a:r>
            <a:endParaRPr lang="tr-TR" sz="2400" dirty="0">
              <a:solidFill>
                <a:srgbClr val="FF0000"/>
              </a:solidFill>
            </a:endParaRPr>
          </a:p>
          <a:p>
            <a:pPr marL="342900" lvl="0" indent="-342900">
              <a:buFont typeface="Wingdings" panose="05000000000000000000" pitchFamily="2" charset="2"/>
              <a:buChar char="Ø"/>
            </a:pPr>
            <a:r>
              <a:rPr lang="tr-TR" sz="2000" dirty="0"/>
              <a:t>Anayasa</a:t>
            </a:r>
          </a:p>
          <a:p>
            <a:pPr marL="342900" lvl="0" indent="-342900">
              <a:buFont typeface="Wingdings" panose="05000000000000000000" pitchFamily="2" charset="2"/>
              <a:buChar char="Ø"/>
            </a:pPr>
            <a:r>
              <a:rPr lang="tr-TR" sz="2000" dirty="0"/>
              <a:t>Temel Hak ve Hürriyetlere İlişkin Milletlerarası Antlaşma Kanun/</a:t>
            </a:r>
            <a:r>
              <a:rPr lang="tr-TR" sz="2000" dirty="0" err="1"/>
              <a:t>OHAL’de</a:t>
            </a:r>
            <a:r>
              <a:rPr lang="tr-TR" sz="2000" dirty="0"/>
              <a:t> çıkarılacak Cumhurbaşkanlığı </a:t>
            </a:r>
            <a:r>
              <a:rPr lang="tr-TR" sz="2000" dirty="0" smtClean="0"/>
              <a:t>Kararnameleri/Milletlerarası </a:t>
            </a:r>
            <a:r>
              <a:rPr lang="tr-TR" sz="2000" dirty="0"/>
              <a:t>Antlaşma </a:t>
            </a:r>
          </a:p>
          <a:p>
            <a:pPr marL="342900" lvl="0" indent="-342900">
              <a:buFont typeface="Wingdings" panose="05000000000000000000" pitchFamily="2" charset="2"/>
              <a:buChar char="Ø"/>
            </a:pPr>
            <a:r>
              <a:rPr lang="tr-TR" sz="2000" dirty="0"/>
              <a:t>Yürütmeye İlişkin Cumhurbaşkanlığı Kararnamesi </a:t>
            </a:r>
          </a:p>
          <a:p>
            <a:pPr marL="342900" lvl="0" indent="-342900">
              <a:buFont typeface="Wingdings" panose="05000000000000000000" pitchFamily="2" charset="2"/>
              <a:buChar char="Ø"/>
            </a:pPr>
            <a:r>
              <a:rPr lang="tr-TR" sz="2000" dirty="0"/>
              <a:t>Yönetmelik</a:t>
            </a:r>
          </a:p>
          <a:p>
            <a:pPr marL="342900" lvl="0" indent="-342900">
              <a:buFont typeface="Wingdings" panose="05000000000000000000" pitchFamily="2" charset="2"/>
              <a:buChar char="Ø"/>
            </a:pPr>
            <a:r>
              <a:rPr lang="tr-TR" sz="2000" dirty="0"/>
              <a:t>Adsız Düzenleyici İşlemler (Genel Tebliğler, Tebliğler, Genelgeler vb.)</a:t>
            </a:r>
          </a:p>
          <a:p>
            <a:r>
              <a:rPr lang="tr-TR" sz="2000" b="1" dirty="0"/>
              <a:t> </a:t>
            </a:r>
            <a:endParaRPr lang="tr-TR" sz="2000" dirty="0"/>
          </a:p>
          <a:p>
            <a:r>
              <a:rPr lang="tr-TR" sz="2000" b="1" dirty="0">
                <a:solidFill>
                  <a:srgbClr val="FF0000"/>
                </a:solidFill>
              </a:rPr>
              <a:t>Yeni sistemde KHK ve Tüzük norm grupları sona ermiş olup Cumhurbaşkanlığı Kararnameleri ihdas edilmiştir</a:t>
            </a:r>
            <a:endParaRPr lang="tr-TR" sz="2000" dirty="0">
              <a:solidFill>
                <a:srgbClr val="FF0000"/>
              </a:solidFill>
            </a:endParaRPr>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110</a:t>
            </a:fld>
            <a:endParaRPr lang="tr-TR" dirty="0"/>
          </a:p>
        </p:txBody>
      </p:sp>
      <p:sp>
        <p:nvSpPr>
          <p:cNvPr id="13" name="object 2"/>
          <p:cNvSpPr txBox="1"/>
          <p:nvPr/>
        </p:nvSpPr>
        <p:spPr>
          <a:xfrm>
            <a:off x="201216" y="163496"/>
            <a:ext cx="6912768" cy="4730141"/>
          </a:xfrm>
          <a:prstGeom prst="rect">
            <a:avLst/>
          </a:prstGeom>
        </p:spPr>
        <p:txBody>
          <a:bodyPr vert="horz" wrap="square" lIns="0" tIns="20955" rIns="0" bIns="0" rtlCol="0">
            <a:spAutoFit/>
          </a:bodyPr>
          <a:lstStyle/>
          <a:p>
            <a:r>
              <a:rPr lang="tr-TR" b="1" dirty="0"/>
              <a:t> </a:t>
            </a:r>
            <a:r>
              <a:rPr lang="tr-TR" b="1" dirty="0">
                <a:solidFill>
                  <a:srgbClr val="FF0000"/>
                </a:solidFill>
              </a:rPr>
              <a:t>Saldırının ve savunmanın Araçları arasında da makul bir denge olmasına dikkat edilmelidir.</a:t>
            </a:r>
            <a:r>
              <a:rPr lang="tr-TR" dirty="0">
                <a:solidFill>
                  <a:srgbClr val="FF0000"/>
                </a:solidFill>
              </a:rPr>
              <a:t> </a:t>
            </a:r>
            <a:r>
              <a:rPr lang="tr-TR" dirty="0"/>
              <a:t>Ancak bu husus, saldırganın silahının aynısı ile karşılık vermek olarak yorumlanmayacak, güvenlik görevlisinin sahip olduğu silah ve teçhizatın saldırganın niyeti ile orantılı şekilde kullanılması esas alınacaktır.  </a:t>
            </a:r>
          </a:p>
          <a:p>
            <a:r>
              <a:rPr lang="tr-TR" dirty="0"/>
              <a:t>Zor kullanılan hedef, sadece savuşturulması gereken tehdit ile sınırlı tutulmalıdır. </a:t>
            </a:r>
          </a:p>
          <a:p>
            <a:r>
              <a:rPr lang="tr-TR" b="1" u="sng" dirty="0">
                <a:solidFill>
                  <a:srgbClr val="FF0000"/>
                </a:solidFill>
              </a:rPr>
              <a:t>Meşru müdafaa hakkının kullanılmasına karar verme yetkisi ve bu kararın sonuçlarının hukuki sorumluluğu kişilerin kendilerine aittir.</a:t>
            </a:r>
            <a:endParaRPr lang="tr-TR" b="1" dirty="0">
              <a:solidFill>
                <a:srgbClr val="FF0000"/>
              </a:solidFill>
            </a:endParaRPr>
          </a:p>
          <a:p>
            <a:r>
              <a:rPr lang="tr-TR" dirty="0"/>
              <a:t>       Meşru müdafaa hakkının kullanılmasında kanunlarda da belirtilen bu sınırların kasıtlı olarak aşılması cezai sorumluluk getirmektedir. TCK; zor kullanma yetkisine sahip kamu görevlisinin, görevini yaptığı sırada, </a:t>
            </a:r>
            <a:r>
              <a:rPr lang="tr-TR" b="1" u="sng" dirty="0">
                <a:solidFill>
                  <a:srgbClr val="FF0000"/>
                </a:solidFill>
              </a:rPr>
              <a:t>kişilere karşı görevinin gerektirdiği ölçünün dışında kuvvet kullanması</a:t>
            </a:r>
            <a:r>
              <a:rPr lang="tr-TR" dirty="0">
                <a:solidFill>
                  <a:srgbClr val="FF0000"/>
                </a:solidFill>
              </a:rPr>
              <a:t> </a:t>
            </a:r>
            <a:r>
              <a:rPr lang="tr-TR" dirty="0"/>
              <a:t>halinde, </a:t>
            </a:r>
            <a:r>
              <a:rPr lang="tr-TR" b="1" i="1" dirty="0">
                <a:solidFill>
                  <a:srgbClr val="FF0000"/>
                </a:solidFill>
              </a:rPr>
              <a:t>kasten yaralama</a:t>
            </a:r>
            <a:r>
              <a:rPr lang="tr-TR" dirty="0">
                <a:solidFill>
                  <a:srgbClr val="FF0000"/>
                </a:solidFill>
              </a:rPr>
              <a:t> </a:t>
            </a:r>
            <a:r>
              <a:rPr lang="tr-TR" dirty="0"/>
              <a:t>suçuna ilişkin hükümlerin uygulanmasını ön görmektedir</a:t>
            </a:r>
            <a:endParaRPr lang="tr-TR" dirty="0" smtClean="0"/>
          </a:p>
          <a:p>
            <a:pPr algn="just"/>
            <a:endParaRPr dirty="0">
              <a:latin typeface="Arial"/>
              <a:cs typeface="Arial"/>
            </a:endParaRPr>
          </a:p>
        </p:txBody>
      </p:sp>
    </p:spTree>
    <p:extLst>
      <p:ext uri="{BB962C8B-B14F-4D97-AF65-F5344CB8AC3E}">
        <p14:creationId xmlns:p14="http://schemas.microsoft.com/office/powerpoint/2010/main" val="2090048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0" y="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Slayt Numarası Yer Tutucusu 10"/>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111</a:t>
            </a:fld>
            <a:endParaRPr lang="tr-TR" dirty="0"/>
          </a:p>
        </p:txBody>
      </p:sp>
      <p:graphicFrame>
        <p:nvGraphicFramePr>
          <p:cNvPr id="14" name="Nesne 13"/>
          <p:cNvGraphicFramePr>
            <a:graphicFrameLocks noChangeAspect="1"/>
          </p:cNvGraphicFramePr>
          <p:nvPr>
            <p:extLst>
              <p:ext uri="{D42A27DB-BD31-4B8C-83A1-F6EECF244321}">
                <p14:modId xmlns:p14="http://schemas.microsoft.com/office/powerpoint/2010/main" val="3708176724"/>
              </p:ext>
            </p:extLst>
          </p:nvPr>
        </p:nvGraphicFramePr>
        <p:xfrm>
          <a:off x="201216" y="228600"/>
          <a:ext cx="6912768" cy="4380582"/>
        </p:xfrm>
        <a:graphic>
          <a:graphicData uri="http://schemas.openxmlformats.org/presentationml/2006/ole">
            <mc:AlternateContent xmlns:mc="http://schemas.openxmlformats.org/markup-compatibility/2006">
              <mc:Choice xmlns:v="urn:schemas-microsoft-com:vml" Requires="v">
                <p:oleObj spid="_x0000_s5168" name="Slayt" r:id="rId3" imgW="4952971" imgH="3429123" progId="PowerPoint.Slide.8">
                  <p:embed/>
                </p:oleObj>
              </mc:Choice>
              <mc:Fallback>
                <p:oleObj name="Slayt" r:id="rId3" imgW="4952971" imgH="3429123"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16" y="228600"/>
                        <a:ext cx="6912768" cy="4380582"/>
                      </a:xfrm>
                      <a:prstGeom prst="rect">
                        <a:avLst/>
                      </a:prstGeom>
                      <a:noFill/>
                      <a:extLst/>
                    </p:spPr>
                  </p:pic>
                </p:oleObj>
              </mc:Fallback>
            </mc:AlternateContent>
          </a:graphicData>
        </a:graphic>
      </p:graphicFrame>
    </p:spTree>
    <p:extLst>
      <p:ext uri="{BB962C8B-B14F-4D97-AF65-F5344CB8AC3E}">
        <p14:creationId xmlns:p14="http://schemas.microsoft.com/office/powerpoint/2010/main" val="20900485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112</a:t>
            </a:fld>
            <a:endParaRPr lang="tr-TR" dirty="0"/>
          </a:p>
        </p:txBody>
      </p:sp>
      <p:sp>
        <p:nvSpPr>
          <p:cNvPr id="13" name="object 2"/>
          <p:cNvSpPr txBox="1"/>
          <p:nvPr/>
        </p:nvSpPr>
        <p:spPr>
          <a:xfrm>
            <a:off x="489248" y="504726"/>
            <a:ext cx="6336704" cy="3098925"/>
          </a:xfrm>
          <a:prstGeom prst="rect">
            <a:avLst/>
          </a:prstGeom>
        </p:spPr>
        <p:txBody>
          <a:bodyPr vert="horz" wrap="square" lIns="0" tIns="20955" rIns="0" bIns="0" rtlCol="0">
            <a:spAutoFit/>
          </a:bodyPr>
          <a:lstStyle/>
          <a:p>
            <a:endParaRPr lang="tr-TR" sz="2000" b="1" dirty="0" smtClean="0">
              <a:solidFill>
                <a:srgbClr val="FF0000"/>
              </a:solidFill>
            </a:endParaRPr>
          </a:p>
          <a:p>
            <a:endParaRPr lang="tr-TR" sz="2000" b="1" dirty="0">
              <a:solidFill>
                <a:srgbClr val="FF0000"/>
              </a:solidFill>
            </a:endParaRPr>
          </a:p>
          <a:p>
            <a:endParaRPr lang="tr-TR" sz="2000" b="1" dirty="0" smtClean="0">
              <a:solidFill>
                <a:srgbClr val="FF0000"/>
              </a:solidFill>
            </a:endParaRPr>
          </a:p>
          <a:p>
            <a:r>
              <a:rPr lang="tr-TR" sz="2000" b="1" dirty="0" smtClean="0">
                <a:solidFill>
                  <a:srgbClr val="FF0000"/>
                </a:solidFill>
              </a:rPr>
              <a:t>B.ZORUNLULUK </a:t>
            </a:r>
            <a:r>
              <a:rPr lang="tr-TR" sz="2000" b="1" dirty="0">
                <a:solidFill>
                  <a:srgbClr val="FF0000"/>
                </a:solidFill>
              </a:rPr>
              <a:t>HALİ (md.25 (2)</a:t>
            </a:r>
            <a:endParaRPr lang="tr-TR" sz="2000" dirty="0">
              <a:solidFill>
                <a:srgbClr val="FF0000"/>
              </a:solidFill>
            </a:endParaRPr>
          </a:p>
          <a:p>
            <a:r>
              <a:rPr lang="tr-TR" sz="2000" b="1" dirty="0">
                <a:solidFill>
                  <a:srgbClr val="FF0000"/>
                </a:solidFill>
              </a:rPr>
              <a:t>Zorunluluk ( Zaruret) Hali,</a:t>
            </a:r>
            <a:r>
              <a:rPr lang="tr-TR" sz="2000" dirty="0">
                <a:solidFill>
                  <a:srgbClr val="FF0000"/>
                </a:solidFill>
              </a:rPr>
              <a:t> </a:t>
            </a:r>
            <a:r>
              <a:rPr lang="tr-TR" sz="2000" dirty="0"/>
              <a:t>failin bilerek meydana getirmediği bir tehlikeden kendisini veya bir başkasını kurtarmak için, tehlikeyi uzaklaştırmaya yetecek ölçüde bir eylemi gerçekleştirmesidir.</a:t>
            </a:r>
          </a:p>
          <a:p>
            <a:pPr algn="just"/>
            <a:endParaRPr lang="tr-TR" sz="2000" dirty="0" smtClean="0"/>
          </a:p>
          <a:p>
            <a:pPr algn="just"/>
            <a:endParaRPr sz="2000" dirty="0">
              <a:latin typeface="Arial"/>
              <a:cs typeface="Arial"/>
            </a:endParaRPr>
          </a:p>
        </p:txBody>
      </p:sp>
    </p:spTree>
    <p:extLst>
      <p:ext uri="{BB962C8B-B14F-4D97-AF65-F5344CB8AC3E}">
        <p14:creationId xmlns:p14="http://schemas.microsoft.com/office/powerpoint/2010/main" val="20900485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113</a:t>
            </a:fld>
            <a:endParaRPr lang="tr-TR" dirty="0"/>
          </a:p>
        </p:txBody>
      </p:sp>
      <p:sp>
        <p:nvSpPr>
          <p:cNvPr id="15" name="object 2"/>
          <p:cNvSpPr txBox="1"/>
          <p:nvPr/>
        </p:nvSpPr>
        <p:spPr>
          <a:xfrm>
            <a:off x="201216" y="225105"/>
            <a:ext cx="6934345" cy="4822474"/>
          </a:xfrm>
          <a:prstGeom prst="rect">
            <a:avLst/>
          </a:prstGeom>
        </p:spPr>
        <p:txBody>
          <a:bodyPr vert="horz" wrap="square" lIns="0" tIns="20955" rIns="0" bIns="0" rtlCol="0">
            <a:spAutoFit/>
          </a:bodyPr>
          <a:lstStyle/>
          <a:p>
            <a:pPr algn="ctr"/>
            <a:r>
              <a:rPr lang="tr-TR" sz="1400" b="1" dirty="0">
                <a:solidFill>
                  <a:srgbClr val="FF0000"/>
                </a:solidFill>
              </a:rPr>
              <a:t>ÖZEL GÜVENLİK GÖREVLİLERİNİN YETKİLERİ VE YÜKÜMLÜLÜKLERİ  </a:t>
            </a:r>
            <a:endParaRPr lang="tr-TR" sz="1400" b="1" dirty="0" smtClean="0">
              <a:solidFill>
                <a:srgbClr val="FF0000"/>
              </a:solidFill>
            </a:endParaRPr>
          </a:p>
          <a:p>
            <a:pPr algn="ctr"/>
            <a:endParaRPr lang="tr-TR" sz="1400" b="1" dirty="0" smtClean="0">
              <a:solidFill>
                <a:srgbClr val="FF0000"/>
              </a:solidFill>
            </a:endParaRPr>
          </a:p>
          <a:p>
            <a:endParaRPr lang="tr-TR" sz="1600" dirty="0"/>
          </a:p>
          <a:p>
            <a:r>
              <a:rPr lang="tr-TR" sz="1600" b="1" dirty="0"/>
              <a:t> </a:t>
            </a:r>
            <a:endParaRPr lang="tr-TR" sz="1600" b="1" dirty="0" smtClean="0"/>
          </a:p>
          <a:p>
            <a:endParaRPr lang="tr-TR" sz="1600" b="1" dirty="0"/>
          </a:p>
          <a:p>
            <a:endParaRPr lang="tr-TR" sz="1600" b="1" dirty="0" smtClean="0"/>
          </a:p>
          <a:p>
            <a:r>
              <a:rPr lang="tr-TR" sz="1200" b="1" dirty="0">
                <a:solidFill>
                  <a:srgbClr val="FF0000"/>
                </a:solidFill>
              </a:rPr>
              <a:t>ÖZEL GÜVENLİK GÖREVLİLERİNİN TEMEL GÖREVİ</a:t>
            </a:r>
            <a:endParaRPr lang="tr-TR" sz="1200" dirty="0">
              <a:solidFill>
                <a:srgbClr val="FF0000"/>
              </a:solidFill>
            </a:endParaRPr>
          </a:p>
          <a:p>
            <a:r>
              <a:rPr lang="tr-TR" sz="1600" dirty="0"/>
              <a:t>     Özel Güvenlik izni alan ilgili kurum ve kuruluşların adres olarak belirtmiş oldukları görev alanı veya güzergahı içerisinde  ilgili kurum ve kuruluşların  varlıklarına yönelik suç işlenmesini hukuka uygun usullerle önleyecek tedbirleri almak,</a:t>
            </a:r>
          </a:p>
          <a:p>
            <a:r>
              <a:rPr lang="tr-TR" sz="1600" dirty="0"/>
              <a:t>     Suç işlendiğinde kendisine kanunlarca verilmiş olan  yetkiler çerçevesinde olaya müdahale etmek  ve süratle genel kolluk kuvvetlerine haber vermek,</a:t>
            </a:r>
          </a:p>
          <a:p>
            <a:r>
              <a:rPr lang="tr-TR" sz="1600" dirty="0"/>
              <a:t>      Genel kolluk kuvvetleri olay yerine gelene kadar, soruşturmanın uygun şekilde yürütülmesini sağlayacak bilgi, belge, doküman ve tanıkları  muhafaza etmek,</a:t>
            </a:r>
          </a:p>
          <a:p>
            <a:r>
              <a:rPr lang="tr-TR" sz="1600" dirty="0"/>
              <a:t>      Genel kolluğun olaya el koymasından itibaren genel kolluğun talebi halinde direktifleri doğrultusunda genel kolluk görevlilerine yardımcı olmaktır. </a:t>
            </a:r>
          </a:p>
          <a:p>
            <a:endParaRPr lang="tr-TR" sz="1600" dirty="0"/>
          </a:p>
          <a:p>
            <a:r>
              <a:rPr lang="tr-TR" sz="1600" b="1" dirty="0"/>
              <a:t> </a:t>
            </a:r>
            <a:endParaRPr lang="tr-TR" sz="1600" dirty="0"/>
          </a:p>
        </p:txBody>
      </p:sp>
      <p:pic>
        <p:nvPicPr>
          <p:cNvPr id="17" name="Resim 16" descr="ANd9GcRe_1ZzpwbxxQTsDetoOxk-f60RqHBC5XT3LB9O3zLRTHR6Bm2JUw"/>
          <p:cNvPicPr/>
          <p:nvPr/>
        </p:nvPicPr>
        <p:blipFill>
          <a:blip r:embed="rId2">
            <a:extLst>
              <a:ext uri="{28A0092B-C50C-407E-A947-70E740481C1C}">
                <a14:useLocalDpi xmlns:a14="http://schemas.microsoft.com/office/drawing/2010/main" val="0"/>
              </a:ext>
            </a:extLst>
          </a:blip>
          <a:srcRect/>
          <a:stretch>
            <a:fillRect/>
          </a:stretch>
        </p:blipFill>
        <p:spPr bwMode="auto">
          <a:xfrm>
            <a:off x="561256" y="576734"/>
            <a:ext cx="1447800" cy="857256"/>
          </a:xfrm>
          <a:prstGeom prst="rect">
            <a:avLst/>
          </a:prstGeom>
          <a:noFill/>
          <a:ln>
            <a:noFill/>
          </a:ln>
        </p:spPr>
      </p:pic>
      <p:pic>
        <p:nvPicPr>
          <p:cNvPr id="18" name="Resim 17" descr="ANd9GcQoqDH4-4dzq7K85XsyRYOOeH_16kYCQfUTvKTDGqIbnHsZXn4iOQ"/>
          <p:cNvPicPr/>
          <p:nvPr/>
        </p:nvPicPr>
        <p:blipFill>
          <a:blip r:embed="rId3">
            <a:extLst>
              <a:ext uri="{28A0092B-C50C-407E-A947-70E740481C1C}">
                <a14:useLocalDpi xmlns:a14="http://schemas.microsoft.com/office/drawing/2010/main" val="0"/>
              </a:ext>
            </a:extLst>
          </a:blip>
          <a:srcRect/>
          <a:stretch>
            <a:fillRect/>
          </a:stretch>
        </p:blipFill>
        <p:spPr bwMode="auto">
          <a:xfrm>
            <a:off x="5663565" y="576734"/>
            <a:ext cx="1285875" cy="857256"/>
          </a:xfrm>
          <a:prstGeom prst="rect">
            <a:avLst/>
          </a:prstGeom>
          <a:noFill/>
          <a:ln>
            <a:noFill/>
          </a:ln>
        </p:spPr>
      </p:pic>
    </p:spTree>
    <p:extLst>
      <p:ext uri="{BB962C8B-B14F-4D97-AF65-F5344CB8AC3E}">
        <p14:creationId xmlns:p14="http://schemas.microsoft.com/office/powerpoint/2010/main" val="32071537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114</a:t>
            </a:fld>
            <a:endParaRPr lang="tr-TR" dirty="0"/>
          </a:p>
        </p:txBody>
      </p:sp>
      <p:sp>
        <p:nvSpPr>
          <p:cNvPr id="13" name="object 2"/>
          <p:cNvSpPr txBox="1"/>
          <p:nvPr/>
        </p:nvSpPr>
        <p:spPr>
          <a:xfrm>
            <a:off x="273224" y="466174"/>
            <a:ext cx="6912768" cy="4206921"/>
          </a:xfrm>
          <a:prstGeom prst="rect">
            <a:avLst/>
          </a:prstGeom>
        </p:spPr>
        <p:txBody>
          <a:bodyPr vert="horz" wrap="square" lIns="0" tIns="20955" rIns="0" bIns="0" rtlCol="0">
            <a:spAutoFit/>
          </a:bodyPr>
          <a:lstStyle/>
          <a:p>
            <a:pPr algn="ctr"/>
            <a:r>
              <a:rPr lang="tr-TR" sz="2000" b="1" dirty="0">
                <a:solidFill>
                  <a:srgbClr val="FF0000"/>
                </a:solidFill>
              </a:rPr>
              <a:t> ÖZEL GÜVENLİK GÖREVLİSİNİN YETKİ SINIRLARI</a:t>
            </a:r>
            <a:endParaRPr lang="tr-TR" sz="2000" dirty="0">
              <a:solidFill>
                <a:srgbClr val="FF0000"/>
              </a:solidFill>
            </a:endParaRPr>
          </a:p>
          <a:p>
            <a:r>
              <a:rPr lang="tr-TR" dirty="0"/>
              <a:t>Özel güvenlik görevlileri kanunlarca kendilerine tanınan yetkilerini ;</a:t>
            </a:r>
          </a:p>
          <a:p>
            <a:pPr marL="342900" lvl="0" indent="-342900">
              <a:buFont typeface="Wingdings" panose="05000000000000000000" pitchFamily="2" charset="2"/>
              <a:buChar char="Ø"/>
            </a:pPr>
            <a:r>
              <a:rPr lang="tr-TR" dirty="0"/>
              <a:t>Görevli</a:t>
            </a:r>
            <a:r>
              <a:rPr lang="tr-TR" b="1" dirty="0"/>
              <a:t> </a:t>
            </a:r>
            <a:r>
              <a:rPr lang="tr-TR" dirty="0"/>
              <a:t>oldukları</a:t>
            </a:r>
            <a:r>
              <a:rPr lang="tr-TR" b="1" dirty="0"/>
              <a:t> </a:t>
            </a:r>
            <a:r>
              <a:rPr lang="tr-TR" b="1" dirty="0">
                <a:solidFill>
                  <a:srgbClr val="FF0000"/>
                </a:solidFill>
              </a:rPr>
              <a:t>süre içerisinde, </a:t>
            </a:r>
            <a:endParaRPr lang="tr-TR" dirty="0">
              <a:solidFill>
                <a:srgbClr val="FF0000"/>
              </a:solidFill>
            </a:endParaRPr>
          </a:p>
          <a:p>
            <a:pPr marL="342900" lvl="0" indent="-342900">
              <a:buFont typeface="Wingdings" panose="05000000000000000000" pitchFamily="2" charset="2"/>
              <a:buChar char="Ø"/>
            </a:pPr>
            <a:r>
              <a:rPr lang="tr-TR" dirty="0"/>
              <a:t>Görevli</a:t>
            </a:r>
            <a:r>
              <a:rPr lang="tr-TR" b="1" dirty="0"/>
              <a:t> </a:t>
            </a:r>
            <a:r>
              <a:rPr lang="tr-TR" dirty="0"/>
              <a:t>oldukları </a:t>
            </a:r>
            <a:r>
              <a:rPr lang="tr-TR" b="1" dirty="0">
                <a:solidFill>
                  <a:srgbClr val="FF0000"/>
                </a:solidFill>
              </a:rPr>
              <a:t>alanlarda , </a:t>
            </a:r>
            <a:endParaRPr lang="tr-TR" dirty="0">
              <a:solidFill>
                <a:srgbClr val="FF0000"/>
              </a:solidFill>
            </a:endParaRPr>
          </a:p>
          <a:p>
            <a:pPr marL="342900" lvl="0" indent="-342900">
              <a:buFont typeface="Wingdings" panose="05000000000000000000" pitchFamily="2" charset="2"/>
              <a:buChar char="Ø"/>
            </a:pPr>
            <a:r>
              <a:rPr lang="tr-TR" dirty="0"/>
              <a:t>Özel güvenlik görevlisi</a:t>
            </a:r>
            <a:r>
              <a:rPr lang="tr-TR" b="1" dirty="0"/>
              <a:t> </a:t>
            </a:r>
            <a:r>
              <a:rPr lang="tr-TR" b="1" dirty="0">
                <a:solidFill>
                  <a:srgbClr val="FF0000"/>
                </a:solidFill>
              </a:rPr>
              <a:t>kimlik kartını herkes tarafından görülebilecek </a:t>
            </a:r>
            <a:r>
              <a:rPr lang="tr-TR" dirty="0" smtClean="0"/>
              <a:t>şekilde  taşımak </a:t>
            </a:r>
            <a:r>
              <a:rPr lang="tr-TR" dirty="0"/>
              <a:t>şartıyla,  kullanabilirler.</a:t>
            </a:r>
          </a:p>
          <a:p>
            <a:r>
              <a:rPr lang="tr-TR" dirty="0"/>
              <a:t>Özel Güvenlik görevlileri, özel güvenlik izin belgesinde belirtilen adres ve güzergahı dışında yetkili değildir. </a:t>
            </a:r>
          </a:p>
          <a:p>
            <a:r>
              <a:rPr lang="tr-TR" dirty="0"/>
              <a:t>Bankaların özel güvenlik birimlerince gerçekleştirilecek para nakli için özel güvenlik izni alınmaz.</a:t>
            </a:r>
          </a:p>
          <a:p>
            <a:r>
              <a:rPr lang="tr-TR" dirty="0"/>
              <a:t>      Özel güvenlik görevlileri kendilerine görev sırasında kullanılmak üzere şirket tarafından verilen silahları, ancak görev alanı içerisinde taşıyabilirler. Gerekli izinler alınmadan silahın görev alanı dışına çıkarılmasında  6136  sayılı Ateşli Silahlar ve Bıçaklar ile Diğer Aletler Hakkında Kanuna göre yasal işlem yapılır</a:t>
            </a:r>
            <a:r>
              <a:rPr lang="tr-TR" dirty="0" smtClean="0"/>
              <a:t>.</a:t>
            </a:r>
            <a:endParaRPr sz="2000" dirty="0">
              <a:latin typeface="Arial"/>
              <a:cs typeface="Arial"/>
            </a:endParaRPr>
          </a:p>
        </p:txBody>
      </p:sp>
    </p:spTree>
    <p:extLst>
      <p:ext uri="{BB962C8B-B14F-4D97-AF65-F5344CB8AC3E}">
        <p14:creationId xmlns:p14="http://schemas.microsoft.com/office/powerpoint/2010/main" val="32071537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115</a:t>
            </a:fld>
            <a:endParaRPr lang="tr-TR" dirty="0"/>
          </a:p>
        </p:txBody>
      </p:sp>
      <p:sp>
        <p:nvSpPr>
          <p:cNvPr id="13" name="object 2"/>
          <p:cNvSpPr txBox="1"/>
          <p:nvPr/>
        </p:nvSpPr>
        <p:spPr>
          <a:xfrm>
            <a:off x="201216" y="138726"/>
            <a:ext cx="6950156" cy="4668586"/>
          </a:xfrm>
          <a:prstGeom prst="rect">
            <a:avLst/>
          </a:prstGeom>
        </p:spPr>
        <p:txBody>
          <a:bodyPr vert="horz" wrap="square" lIns="0" tIns="20955" rIns="0" bIns="0" rtlCol="0">
            <a:spAutoFit/>
          </a:bodyPr>
          <a:lstStyle/>
          <a:p>
            <a:pPr algn="ctr"/>
            <a:r>
              <a:rPr lang="tr-TR" sz="1900" b="1" dirty="0">
                <a:solidFill>
                  <a:srgbClr val="FF0000"/>
                </a:solidFill>
              </a:rPr>
              <a:t>ÖZEL GÜVENLİK GÖREVLİLERİNİN HUKUKİ STATÜLERİ</a:t>
            </a:r>
            <a:endParaRPr lang="tr-TR" sz="1900" dirty="0">
              <a:solidFill>
                <a:srgbClr val="FF0000"/>
              </a:solidFill>
            </a:endParaRPr>
          </a:p>
          <a:p>
            <a:r>
              <a:rPr lang="tr-TR" sz="1900" dirty="0"/>
              <a:t>   Özel güvenlik görevlileri, görevlerini yaparlarken genel kolluk kuvvetlerine tanınan bir kısım yetkileri  kullandıklarından, kendilerine karşı çeşitli suçlarla karşılaşmaları her zaman mümkündür. </a:t>
            </a:r>
          </a:p>
          <a:p>
            <a:r>
              <a:rPr lang="tr-TR" sz="1900" dirty="0"/>
              <a:t>   5188 sayılı Özel Güvenlik Hizmetlerine Dair Kanununun 23 üncü maddesine göre, “Özel güvenlik görevlileri </a:t>
            </a:r>
            <a:r>
              <a:rPr lang="tr-TR" sz="1900" b="1" dirty="0"/>
              <a:t>Türk Ceza Kanununun </a:t>
            </a:r>
            <a:r>
              <a:rPr lang="tr-TR" sz="1900" dirty="0"/>
              <a:t>uygulanmasında </a:t>
            </a:r>
            <a:r>
              <a:rPr lang="tr-TR" sz="1900" b="1" u="sng" dirty="0"/>
              <a:t>Memur</a:t>
            </a:r>
            <a:r>
              <a:rPr lang="tr-TR" sz="1900" dirty="0"/>
              <a:t> sayılır. Bunlara karşı görevleri sebebiyle suç işleyenler Devlet Memurları aleyhine suç işlemiş gibi cezalandırılır” hükmü bulunmaktadır. </a:t>
            </a:r>
          </a:p>
          <a:p>
            <a:r>
              <a:rPr lang="tr-TR" sz="1900" dirty="0"/>
              <a:t>   Özel güvenlik görevlileri, görevlerini ifa ederken veya görevli olmasalar bile icra ettikleri görevden dolayı kendilerine karşı suç </a:t>
            </a:r>
            <a:r>
              <a:rPr lang="tr-TR" sz="1900" dirty="0" err="1"/>
              <a:t>işlenilmesi</a:t>
            </a:r>
            <a:r>
              <a:rPr lang="tr-TR" sz="1900" dirty="0"/>
              <a:t> halinde, suç failleri memura karşı suç işlemiş gibi işlenen suçtan  yargılanır.  </a:t>
            </a:r>
          </a:p>
          <a:p>
            <a:r>
              <a:rPr lang="tr-TR" sz="1900" b="1" dirty="0"/>
              <a:t>   </a:t>
            </a:r>
            <a:r>
              <a:rPr lang="tr-TR" sz="1900" b="1" dirty="0">
                <a:solidFill>
                  <a:srgbClr val="FF0000"/>
                </a:solidFill>
              </a:rPr>
              <a:t>Özel güvenlik görevlileri</a:t>
            </a:r>
            <a:r>
              <a:rPr lang="tr-TR" sz="1900" dirty="0">
                <a:solidFill>
                  <a:srgbClr val="FF0000"/>
                </a:solidFill>
              </a:rPr>
              <a:t>, </a:t>
            </a:r>
            <a:r>
              <a:rPr lang="tr-TR" sz="1900" dirty="0"/>
              <a:t>güvenlik hizmetlerini yürütürken </a:t>
            </a:r>
            <a:r>
              <a:rPr lang="tr-TR" sz="1900" b="1" dirty="0">
                <a:solidFill>
                  <a:srgbClr val="FF0000"/>
                </a:solidFill>
              </a:rPr>
              <a:t>suç işlemeleri</a:t>
            </a:r>
            <a:r>
              <a:rPr lang="tr-TR" sz="1900" dirty="0">
                <a:solidFill>
                  <a:srgbClr val="FF0000"/>
                </a:solidFill>
              </a:rPr>
              <a:t> halinde ise, </a:t>
            </a:r>
            <a:r>
              <a:rPr lang="tr-TR" sz="1900" b="1" i="1" dirty="0">
                <a:solidFill>
                  <a:srgbClr val="FF0000"/>
                </a:solidFill>
              </a:rPr>
              <a:t>Memurlar </a:t>
            </a:r>
            <a:r>
              <a:rPr lang="tr-TR" sz="1900" dirty="0"/>
              <a:t>gibi ceza alırlar. </a:t>
            </a:r>
          </a:p>
          <a:p>
            <a:pPr algn="just"/>
            <a:endParaRPr lang="tr-TR" dirty="0" smtClean="0"/>
          </a:p>
          <a:p>
            <a:pPr algn="just"/>
            <a:endParaRPr dirty="0">
              <a:latin typeface="Arial"/>
              <a:cs typeface="Arial"/>
            </a:endParaRPr>
          </a:p>
        </p:txBody>
      </p:sp>
    </p:spTree>
    <p:extLst>
      <p:ext uri="{BB962C8B-B14F-4D97-AF65-F5344CB8AC3E}">
        <p14:creationId xmlns:p14="http://schemas.microsoft.com/office/powerpoint/2010/main" val="210444313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116</a:t>
            </a:fld>
            <a:endParaRPr lang="tr-TR" dirty="0"/>
          </a:p>
        </p:txBody>
      </p:sp>
      <p:sp>
        <p:nvSpPr>
          <p:cNvPr id="13" name="object 2"/>
          <p:cNvSpPr txBox="1"/>
          <p:nvPr/>
        </p:nvSpPr>
        <p:spPr>
          <a:xfrm>
            <a:off x="396713" y="792758"/>
            <a:ext cx="6552727" cy="3406702"/>
          </a:xfrm>
          <a:prstGeom prst="rect">
            <a:avLst/>
          </a:prstGeom>
        </p:spPr>
        <p:txBody>
          <a:bodyPr vert="horz" wrap="square" lIns="0" tIns="20955" rIns="0" bIns="0" rtlCol="0">
            <a:spAutoFit/>
          </a:bodyPr>
          <a:lstStyle/>
          <a:p>
            <a:pPr algn="ctr"/>
            <a:r>
              <a:rPr lang="tr-TR" sz="2000" b="1" dirty="0" smtClean="0">
                <a:solidFill>
                  <a:srgbClr val="FF0000"/>
                </a:solidFill>
              </a:rPr>
              <a:t> ÖZEL GÜVENLİK GÖREVLİLERİNİN SAHİP OLDUĞU HAKLAR VE YASAKLAR .</a:t>
            </a:r>
          </a:p>
          <a:p>
            <a:r>
              <a:rPr lang="tr-TR" sz="2000" b="1" dirty="0" smtClean="0">
                <a:solidFill>
                  <a:srgbClr val="FF0000"/>
                </a:solidFill>
              </a:rPr>
              <a:t>          5188 SAYILI KANUNUN ÖZEL GÜVENLİK       GÖREVLİLERİNE VERMİŞ OLDUĞU HAKLAR </a:t>
            </a:r>
          </a:p>
          <a:p>
            <a:endParaRPr lang="tr-TR" sz="2000" dirty="0" smtClean="0">
              <a:solidFill>
                <a:srgbClr val="7030A0"/>
              </a:solidFill>
            </a:endParaRPr>
          </a:p>
          <a:p>
            <a:pPr marL="342900" indent="-342900">
              <a:buFont typeface="Wingdings" panose="05000000000000000000" pitchFamily="2" charset="2"/>
              <a:buChar char="v"/>
            </a:pPr>
            <a:r>
              <a:rPr lang="tr-TR" sz="2000" b="1" dirty="0" smtClean="0"/>
              <a:t>Memuriyet Sıfatı </a:t>
            </a:r>
          </a:p>
          <a:p>
            <a:pPr marL="342900" indent="-342900">
              <a:buFont typeface="Wingdings" panose="05000000000000000000" pitchFamily="2" charset="2"/>
              <a:buChar char="v"/>
            </a:pPr>
            <a:r>
              <a:rPr lang="tr-TR" sz="2000" b="1" dirty="0" smtClean="0"/>
              <a:t>Kıyafet Edinme Hakkı</a:t>
            </a:r>
          </a:p>
          <a:p>
            <a:pPr marL="342900" indent="-342900">
              <a:buFont typeface="Wingdings" panose="05000000000000000000" pitchFamily="2" charset="2"/>
              <a:buChar char="v"/>
            </a:pPr>
            <a:r>
              <a:rPr lang="tr-TR" sz="2000" b="1" dirty="0" smtClean="0"/>
              <a:t>Eğitim Hakkı</a:t>
            </a:r>
          </a:p>
          <a:p>
            <a:pPr marL="342900" indent="-342900">
              <a:buFont typeface="Wingdings" panose="05000000000000000000" pitchFamily="2" charset="2"/>
              <a:buChar char="v"/>
            </a:pPr>
            <a:r>
              <a:rPr lang="tr-TR" sz="2000" b="1" dirty="0" smtClean="0"/>
              <a:t>Nakdi Tazminat Ve Aylık Bağlanması Hakkı</a:t>
            </a:r>
          </a:p>
          <a:p>
            <a:pPr marL="342900" indent="-342900">
              <a:buFont typeface="Wingdings" panose="05000000000000000000" pitchFamily="2" charset="2"/>
              <a:buChar char="v"/>
            </a:pPr>
            <a:r>
              <a:rPr lang="tr-TR" sz="2000" b="1" dirty="0" smtClean="0"/>
              <a:t>Özel Güvenlik Mali Sorumluluk Sigortası</a:t>
            </a:r>
          </a:p>
          <a:p>
            <a:pPr marL="342900" indent="-342900">
              <a:buFont typeface="Wingdings" panose="05000000000000000000" pitchFamily="2" charset="2"/>
              <a:buChar char="v"/>
            </a:pPr>
            <a:r>
              <a:rPr lang="tr-TR" sz="2000" b="1" dirty="0" smtClean="0"/>
              <a:t>Sendikaya Üye Olma Hakkı </a:t>
            </a:r>
            <a:endParaRPr sz="20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117</a:t>
            </a:fld>
            <a:endParaRPr lang="tr-TR" dirty="0"/>
          </a:p>
        </p:txBody>
      </p:sp>
      <p:sp>
        <p:nvSpPr>
          <p:cNvPr id="13" name="object 2"/>
          <p:cNvSpPr txBox="1"/>
          <p:nvPr/>
        </p:nvSpPr>
        <p:spPr>
          <a:xfrm>
            <a:off x="201216" y="720750"/>
            <a:ext cx="6950156" cy="3037370"/>
          </a:xfrm>
          <a:prstGeom prst="rect">
            <a:avLst/>
          </a:prstGeom>
        </p:spPr>
        <p:txBody>
          <a:bodyPr vert="horz" wrap="square" lIns="0" tIns="20955" rIns="0" bIns="0" rtlCol="0">
            <a:spAutoFit/>
          </a:bodyPr>
          <a:lstStyle/>
          <a:p>
            <a:endParaRPr lang="tr-TR" sz="2000" dirty="0"/>
          </a:p>
          <a:p>
            <a:r>
              <a:rPr lang="tr-TR" sz="2000" b="1" dirty="0"/>
              <a:t> </a:t>
            </a:r>
            <a:endParaRPr lang="tr-TR" sz="2000" dirty="0"/>
          </a:p>
          <a:p>
            <a:r>
              <a:rPr lang="tr-TR" sz="2000" b="1" dirty="0" smtClean="0">
                <a:solidFill>
                  <a:srgbClr val="FF0000"/>
                </a:solidFill>
              </a:rPr>
              <a:t> </a:t>
            </a:r>
            <a:r>
              <a:rPr lang="tr-TR" sz="2000" b="1" dirty="0">
                <a:solidFill>
                  <a:srgbClr val="FF0000"/>
                </a:solidFill>
              </a:rPr>
              <a:t>Nakdi Tazminat Ve Aylık Bağlanması Hakkı;</a:t>
            </a:r>
            <a:r>
              <a:rPr lang="tr-TR" sz="2000" dirty="0">
                <a:solidFill>
                  <a:srgbClr val="FF0000"/>
                </a:solidFill>
              </a:rPr>
              <a:t> </a:t>
            </a:r>
            <a:r>
              <a:rPr lang="tr-TR" sz="2000" dirty="0" smtClean="0">
                <a:solidFill>
                  <a:srgbClr val="FF0000"/>
                </a:solidFill>
              </a:rPr>
              <a:t> </a:t>
            </a:r>
            <a:r>
              <a:rPr lang="tr-TR" sz="2000" dirty="0" smtClean="0"/>
              <a:t>Görevi </a:t>
            </a:r>
            <a:r>
              <a:rPr lang="tr-TR" sz="2000" dirty="0"/>
              <a:t>sırasında yaralanan veyahut vefat eden özel güvenlik görevlisinin yaralanması halinde kendisine vefat etmesi halinde ise mirasçılarına aylık ya da tazminat bağlanmaktadır. Olayın durumuna göre tazminat miktarı değişmekte olup kanun gereği hesaplamalarda en yüksek tazminata hükmedileceğine dair düzenleme bulunmaktadır.</a:t>
            </a:r>
          </a:p>
          <a:p>
            <a:pPr algn="just"/>
            <a:endParaRPr lang="tr-TR" dirty="0" smtClean="0"/>
          </a:p>
          <a:p>
            <a:pPr algn="just"/>
            <a:endParaRPr dirty="0">
              <a:latin typeface="Arial"/>
              <a:cs typeface="Arial"/>
            </a:endParaRPr>
          </a:p>
        </p:txBody>
      </p:sp>
    </p:spTree>
    <p:extLst>
      <p:ext uri="{BB962C8B-B14F-4D97-AF65-F5344CB8AC3E}">
        <p14:creationId xmlns:p14="http://schemas.microsoft.com/office/powerpoint/2010/main" val="389182915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118</a:t>
            </a:fld>
            <a:endParaRPr lang="tr-TR" dirty="0"/>
          </a:p>
        </p:txBody>
      </p:sp>
      <p:sp>
        <p:nvSpPr>
          <p:cNvPr id="13" name="object 2"/>
          <p:cNvSpPr txBox="1"/>
          <p:nvPr/>
        </p:nvSpPr>
        <p:spPr>
          <a:xfrm>
            <a:off x="215418" y="592124"/>
            <a:ext cx="6950156" cy="3345147"/>
          </a:xfrm>
          <a:prstGeom prst="rect">
            <a:avLst/>
          </a:prstGeom>
        </p:spPr>
        <p:txBody>
          <a:bodyPr vert="horz" wrap="square" lIns="0" tIns="20955" rIns="0" bIns="0" rtlCol="0">
            <a:spAutoFit/>
          </a:bodyPr>
          <a:lstStyle/>
          <a:p>
            <a:endParaRPr lang="tr-TR" sz="2000" dirty="0" smtClean="0"/>
          </a:p>
          <a:p>
            <a:endParaRPr lang="tr-TR" sz="2000" dirty="0"/>
          </a:p>
          <a:p>
            <a:r>
              <a:rPr lang="tr-TR" sz="2000" b="1" dirty="0" smtClean="0">
                <a:solidFill>
                  <a:srgbClr val="7030A0"/>
                </a:solidFill>
              </a:rPr>
              <a:t> </a:t>
            </a:r>
            <a:r>
              <a:rPr lang="tr-TR" sz="2000" b="1" dirty="0">
                <a:solidFill>
                  <a:srgbClr val="FF0000"/>
                </a:solidFill>
              </a:rPr>
              <a:t>Sendikaya Üye Olma Hakkı</a:t>
            </a:r>
            <a:r>
              <a:rPr lang="tr-TR" sz="2000" dirty="0">
                <a:solidFill>
                  <a:srgbClr val="FF0000"/>
                </a:solidFill>
              </a:rPr>
              <a:t> ; </a:t>
            </a:r>
            <a:r>
              <a:rPr lang="tr-TR" sz="2000" dirty="0"/>
              <a:t>Özel Güvenlik Görevlileri dernek ve sendika üyesi olma hakkına da sahiptir.Özel Güvenlik Görevlileri </a:t>
            </a:r>
            <a:r>
              <a:rPr lang="tr-TR" sz="2000" b="1" i="1" dirty="0">
                <a:solidFill>
                  <a:srgbClr val="FF0000"/>
                </a:solidFill>
              </a:rPr>
              <a:t>Sendika üyesi olabilir</a:t>
            </a:r>
            <a:r>
              <a:rPr lang="tr-TR" sz="2000" b="1" dirty="0">
                <a:solidFill>
                  <a:srgbClr val="FF0000"/>
                </a:solidFill>
              </a:rPr>
              <a:t> </a:t>
            </a:r>
            <a:r>
              <a:rPr lang="tr-TR" sz="2000" dirty="0">
                <a:solidFill>
                  <a:srgbClr val="FF0000"/>
                </a:solidFill>
              </a:rPr>
              <a:t>fakat </a:t>
            </a:r>
            <a:r>
              <a:rPr lang="tr-TR" sz="2000" b="1" dirty="0">
                <a:solidFill>
                  <a:srgbClr val="FF0000"/>
                </a:solidFill>
              </a:rPr>
              <a:t>greve</a:t>
            </a:r>
            <a:r>
              <a:rPr lang="tr-TR" sz="2000" dirty="0">
                <a:solidFill>
                  <a:srgbClr val="FF0000"/>
                </a:solidFill>
              </a:rPr>
              <a:t> katılamazlar. </a:t>
            </a:r>
            <a:r>
              <a:rPr lang="tr-TR" sz="2000" dirty="0"/>
              <a:t>Kamu kurum ve kuruluşlarında memur statüsündeki görevliler hizmet bakımından siyasi partilere üye olamazlar. İşçi statüsü ile çalışan </a:t>
            </a:r>
            <a:r>
              <a:rPr lang="tr-TR" sz="2000" dirty="0" err="1"/>
              <a:t>ÖGG’ler</a:t>
            </a:r>
            <a:r>
              <a:rPr lang="tr-TR" sz="2000" dirty="0"/>
              <a:t> bir araya gelerek dernek, sendika veya vakıf kurabilir ve Siyasal Partiye üye olabilirler.</a:t>
            </a:r>
          </a:p>
          <a:p>
            <a:pPr algn="just"/>
            <a:endParaRPr lang="tr-TR" dirty="0" smtClean="0"/>
          </a:p>
          <a:p>
            <a:pPr algn="just"/>
            <a:endParaRPr dirty="0">
              <a:latin typeface="Arial"/>
              <a:cs typeface="Arial"/>
            </a:endParaRPr>
          </a:p>
        </p:txBody>
      </p:sp>
    </p:spTree>
    <p:extLst>
      <p:ext uri="{BB962C8B-B14F-4D97-AF65-F5344CB8AC3E}">
        <p14:creationId xmlns:p14="http://schemas.microsoft.com/office/powerpoint/2010/main" val="389182915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119</a:t>
            </a:fld>
            <a:endParaRPr lang="tr-TR" dirty="0"/>
          </a:p>
        </p:txBody>
      </p:sp>
      <p:sp>
        <p:nvSpPr>
          <p:cNvPr id="13" name="object 2"/>
          <p:cNvSpPr txBox="1"/>
          <p:nvPr/>
        </p:nvSpPr>
        <p:spPr>
          <a:xfrm>
            <a:off x="705272" y="655554"/>
            <a:ext cx="6021312" cy="4014561"/>
          </a:xfrm>
          <a:prstGeom prst="rect">
            <a:avLst/>
          </a:prstGeom>
        </p:spPr>
        <p:txBody>
          <a:bodyPr vert="horz" wrap="square" lIns="0" tIns="20955" rIns="0" bIns="0" rtlCol="0">
            <a:spAutoFit/>
          </a:bodyPr>
          <a:lstStyle/>
          <a:p>
            <a:pPr marL="285115" lvl="1" indent="-123825">
              <a:buAutoNum type="alphaUcParenR"/>
              <a:tabLst>
                <a:tab pos="285750" algn="l"/>
              </a:tabLst>
            </a:pPr>
            <a:r>
              <a:rPr sz="1400" b="1" spc="-114" dirty="0" smtClean="0">
                <a:solidFill>
                  <a:srgbClr val="FF0000"/>
                </a:solidFill>
                <a:latin typeface="Arial"/>
                <a:cs typeface="Arial"/>
              </a:rPr>
              <a:t>TÜRK CEZA </a:t>
            </a:r>
            <a:r>
              <a:rPr lang="tr-TR" sz="1400" b="1" spc="-114" dirty="0" smtClean="0">
                <a:solidFill>
                  <a:srgbClr val="FF0000"/>
                </a:solidFill>
                <a:latin typeface="Arial"/>
                <a:cs typeface="Arial"/>
              </a:rPr>
              <a:t> </a:t>
            </a:r>
            <a:r>
              <a:rPr sz="1400" b="1" spc="-120" dirty="0" smtClean="0">
                <a:solidFill>
                  <a:srgbClr val="FF0000"/>
                </a:solidFill>
                <a:latin typeface="Arial"/>
                <a:cs typeface="Arial"/>
              </a:rPr>
              <a:t>KANUNUNDAN </a:t>
            </a:r>
            <a:r>
              <a:rPr lang="tr-TR" sz="1400" b="1" spc="-120" dirty="0" smtClean="0">
                <a:solidFill>
                  <a:srgbClr val="FF0000"/>
                </a:solidFill>
                <a:latin typeface="Arial"/>
                <a:cs typeface="Arial"/>
              </a:rPr>
              <a:t> </a:t>
            </a:r>
            <a:r>
              <a:rPr sz="1400" b="1" spc="-120" dirty="0" smtClean="0">
                <a:solidFill>
                  <a:srgbClr val="FF0000"/>
                </a:solidFill>
                <a:latin typeface="Arial"/>
                <a:cs typeface="Arial"/>
              </a:rPr>
              <a:t>KAYNAKLANAN </a:t>
            </a:r>
            <a:r>
              <a:rPr sz="1400" b="1" spc="-114" dirty="0">
                <a:solidFill>
                  <a:srgbClr val="FF0000"/>
                </a:solidFill>
                <a:latin typeface="Arial"/>
                <a:cs typeface="Arial"/>
              </a:rPr>
              <a:t>SUÇLAR </a:t>
            </a:r>
            <a:r>
              <a:rPr sz="1400" b="1" spc="-114" dirty="0" smtClean="0">
                <a:solidFill>
                  <a:srgbClr val="FF0000"/>
                </a:solidFill>
                <a:latin typeface="Arial"/>
                <a:cs typeface="Arial"/>
              </a:rPr>
              <a:t> </a:t>
            </a:r>
            <a:r>
              <a:rPr sz="1400" b="1" spc="-110" dirty="0">
                <a:solidFill>
                  <a:srgbClr val="FF0000"/>
                </a:solidFill>
                <a:latin typeface="Arial"/>
                <a:cs typeface="Arial"/>
              </a:rPr>
              <a:t>VE</a:t>
            </a:r>
            <a:r>
              <a:rPr sz="1400" b="1" spc="-114" dirty="0">
                <a:solidFill>
                  <a:srgbClr val="FF0000"/>
                </a:solidFill>
                <a:latin typeface="Arial"/>
                <a:cs typeface="Arial"/>
              </a:rPr>
              <a:t> </a:t>
            </a:r>
            <a:r>
              <a:rPr sz="1400" b="1" spc="-110" dirty="0">
                <a:solidFill>
                  <a:srgbClr val="FF0000"/>
                </a:solidFill>
                <a:latin typeface="Arial"/>
                <a:cs typeface="Arial"/>
              </a:rPr>
              <a:t>CEZALARI</a:t>
            </a:r>
            <a:endParaRPr sz="1400" dirty="0">
              <a:latin typeface="Arial"/>
              <a:cs typeface="Arial"/>
            </a:endParaRPr>
          </a:p>
          <a:p>
            <a:pPr marL="12700" marR="6350" indent="25400" algn="just">
              <a:buFont typeface="+mj-lt"/>
              <a:buAutoNum type="arabicPeriod"/>
            </a:pPr>
            <a:r>
              <a:rPr lang="tr-TR" sz="1400" b="1" spc="-90" dirty="0" smtClean="0">
                <a:latin typeface="Arial"/>
                <a:cs typeface="Arial"/>
              </a:rPr>
              <a:t>     </a:t>
            </a:r>
            <a:r>
              <a:rPr sz="1400" b="1" spc="-90" dirty="0" err="1" smtClean="0">
                <a:latin typeface="Arial"/>
                <a:cs typeface="Arial"/>
              </a:rPr>
              <a:t>Görevi</a:t>
            </a:r>
            <a:r>
              <a:rPr sz="1400" b="1" spc="-90" dirty="0" smtClean="0">
                <a:latin typeface="Arial"/>
                <a:cs typeface="Arial"/>
              </a:rPr>
              <a:t> </a:t>
            </a:r>
            <a:r>
              <a:rPr sz="1400" b="1" spc="-95" dirty="0" err="1" smtClean="0">
                <a:latin typeface="Arial"/>
                <a:cs typeface="Arial"/>
              </a:rPr>
              <a:t>Kötüye</a:t>
            </a:r>
            <a:r>
              <a:rPr sz="1400" b="1" spc="-95" dirty="0" smtClean="0">
                <a:latin typeface="Arial"/>
                <a:cs typeface="Arial"/>
              </a:rPr>
              <a:t> </a:t>
            </a:r>
            <a:r>
              <a:rPr sz="1400" b="1" spc="-95" dirty="0" err="1" smtClean="0">
                <a:latin typeface="Arial"/>
                <a:cs typeface="Arial"/>
              </a:rPr>
              <a:t>Kullanma</a:t>
            </a:r>
            <a:endParaRPr sz="1400" dirty="0" smtClean="0">
              <a:latin typeface="Arial"/>
              <a:cs typeface="Arial"/>
            </a:endParaRPr>
          </a:p>
          <a:p>
            <a:pPr marL="241300" marR="5715" indent="-228600" algn="just">
              <a:spcBef>
                <a:spcPts val="5"/>
              </a:spcBef>
              <a:buFont typeface="+mj-lt"/>
              <a:buAutoNum type="arabicPeriod"/>
              <a:tabLst>
                <a:tab pos="147320" algn="l"/>
              </a:tabLst>
            </a:pPr>
            <a:r>
              <a:rPr sz="1400" b="1" spc="-90" dirty="0" err="1" smtClean="0">
                <a:latin typeface="Arial"/>
                <a:cs typeface="Arial"/>
              </a:rPr>
              <a:t>Haksız</a:t>
            </a:r>
            <a:r>
              <a:rPr sz="1400" b="1" spc="-90" dirty="0" smtClean="0">
                <a:latin typeface="Arial"/>
                <a:cs typeface="Arial"/>
              </a:rPr>
              <a:t> </a:t>
            </a:r>
            <a:r>
              <a:rPr sz="1400" b="1" spc="-105" dirty="0" err="1" smtClean="0">
                <a:latin typeface="Arial"/>
                <a:cs typeface="Arial"/>
              </a:rPr>
              <a:t>Arama</a:t>
            </a:r>
            <a:r>
              <a:rPr sz="1400" b="1" spc="-105" dirty="0" smtClean="0">
                <a:latin typeface="Arial"/>
                <a:cs typeface="Arial"/>
              </a:rPr>
              <a:t> </a:t>
            </a:r>
            <a:r>
              <a:rPr sz="1400" b="1" spc="-110" dirty="0" err="1" smtClean="0">
                <a:latin typeface="Arial"/>
                <a:cs typeface="Arial"/>
              </a:rPr>
              <a:t>Cürmü</a:t>
            </a:r>
            <a:r>
              <a:rPr sz="1400" b="1" spc="30" dirty="0" smtClean="0">
                <a:latin typeface="Arial"/>
                <a:cs typeface="Arial"/>
              </a:rPr>
              <a:t> </a:t>
            </a:r>
            <a:endParaRPr lang="tr-TR" sz="1400" b="1" spc="30" dirty="0" smtClean="0">
              <a:latin typeface="Arial"/>
              <a:cs typeface="Arial"/>
            </a:endParaRPr>
          </a:p>
          <a:p>
            <a:pPr marL="241300" marR="5715" indent="-228600" algn="just">
              <a:spcBef>
                <a:spcPts val="5"/>
              </a:spcBef>
              <a:buFont typeface="+mj-lt"/>
              <a:buAutoNum type="arabicPeriod"/>
              <a:tabLst>
                <a:tab pos="147320" algn="l"/>
              </a:tabLst>
            </a:pPr>
            <a:r>
              <a:rPr sz="1400" b="1" spc="-90" dirty="0" err="1" smtClean="0">
                <a:latin typeface="Arial"/>
                <a:cs typeface="Arial"/>
              </a:rPr>
              <a:t>Zor</a:t>
            </a:r>
            <a:r>
              <a:rPr sz="1400" b="1" spc="-90" dirty="0" smtClean="0">
                <a:latin typeface="Arial"/>
                <a:cs typeface="Arial"/>
              </a:rPr>
              <a:t> </a:t>
            </a:r>
            <a:r>
              <a:rPr sz="1400" b="1" spc="-95" dirty="0" err="1" smtClean="0">
                <a:latin typeface="Arial"/>
                <a:cs typeface="Arial"/>
              </a:rPr>
              <a:t>Kullanma</a:t>
            </a:r>
            <a:r>
              <a:rPr sz="1400" b="1" spc="-95" dirty="0" smtClean="0">
                <a:latin typeface="Arial"/>
                <a:cs typeface="Arial"/>
              </a:rPr>
              <a:t> </a:t>
            </a:r>
            <a:r>
              <a:rPr sz="1400" b="1" spc="-85" dirty="0" err="1" smtClean="0">
                <a:latin typeface="Arial"/>
                <a:cs typeface="Arial"/>
              </a:rPr>
              <a:t>Yetkisine</a:t>
            </a:r>
            <a:r>
              <a:rPr sz="1400" b="1" spc="-85" dirty="0" smtClean="0">
                <a:latin typeface="Arial"/>
                <a:cs typeface="Arial"/>
              </a:rPr>
              <a:t> </a:t>
            </a:r>
            <a:r>
              <a:rPr sz="1400" b="1" spc="-70" dirty="0" err="1" smtClean="0">
                <a:latin typeface="Arial"/>
                <a:cs typeface="Arial"/>
              </a:rPr>
              <a:t>İlişkin</a:t>
            </a:r>
            <a:r>
              <a:rPr sz="1400" b="1" spc="-70" dirty="0" smtClean="0">
                <a:latin typeface="Arial"/>
                <a:cs typeface="Arial"/>
              </a:rPr>
              <a:t> </a:t>
            </a:r>
            <a:r>
              <a:rPr sz="1400" b="1" spc="-75" dirty="0" err="1" smtClean="0">
                <a:latin typeface="Arial"/>
                <a:cs typeface="Arial"/>
              </a:rPr>
              <a:t>Sınırın</a:t>
            </a:r>
            <a:r>
              <a:rPr sz="1400" spc="-75" dirty="0" smtClean="0">
                <a:latin typeface="Arial"/>
                <a:cs typeface="Arial"/>
              </a:rPr>
              <a:t>.</a:t>
            </a:r>
            <a:endParaRPr sz="1400" dirty="0" smtClean="0">
              <a:latin typeface="Arial"/>
              <a:cs typeface="Arial"/>
            </a:endParaRPr>
          </a:p>
          <a:p>
            <a:pPr marL="241300" marR="8255" indent="-228600" algn="just">
              <a:spcBef>
                <a:spcPts val="165"/>
              </a:spcBef>
              <a:buFont typeface="+mj-lt"/>
              <a:buAutoNum type="arabicPeriod"/>
            </a:pPr>
            <a:r>
              <a:rPr sz="1400" b="1" spc="-75" dirty="0" err="1" smtClean="0">
                <a:latin typeface="Arial"/>
                <a:cs typeface="Arial"/>
              </a:rPr>
              <a:t>Kişiyi</a:t>
            </a:r>
            <a:r>
              <a:rPr sz="1400" b="1" spc="-75" dirty="0" smtClean="0">
                <a:latin typeface="Arial"/>
                <a:cs typeface="Arial"/>
              </a:rPr>
              <a:t> </a:t>
            </a:r>
            <a:r>
              <a:rPr sz="1400" b="1" spc="-85" dirty="0" err="1" smtClean="0">
                <a:latin typeface="Arial"/>
                <a:cs typeface="Arial"/>
              </a:rPr>
              <a:t>Hürriyetinden</a:t>
            </a:r>
            <a:r>
              <a:rPr sz="1400" b="1" spc="-85" dirty="0" smtClean="0">
                <a:latin typeface="Arial"/>
                <a:cs typeface="Arial"/>
              </a:rPr>
              <a:t> </a:t>
            </a:r>
            <a:r>
              <a:rPr sz="1400" b="1" spc="-100" dirty="0" err="1" smtClean="0">
                <a:latin typeface="Arial"/>
                <a:cs typeface="Arial"/>
              </a:rPr>
              <a:t>Yoksun</a:t>
            </a:r>
            <a:r>
              <a:rPr lang="tr-TR" sz="1400" spc="-85" dirty="0" smtClean="0">
                <a:latin typeface="Arial"/>
                <a:cs typeface="Arial"/>
              </a:rPr>
              <a:t>.</a:t>
            </a:r>
            <a:endParaRPr lang="tr-TR" sz="1400" dirty="0" smtClean="0">
              <a:latin typeface="Arial"/>
              <a:cs typeface="Arial"/>
            </a:endParaRPr>
          </a:p>
          <a:p>
            <a:pPr marL="241300" indent="-228600" algn="just">
              <a:buFont typeface="+mj-lt"/>
              <a:buAutoNum type="arabicPeriod"/>
            </a:pPr>
            <a:r>
              <a:rPr lang="tr-TR" sz="1400" b="1" spc="-95" dirty="0" smtClean="0">
                <a:latin typeface="Arial"/>
                <a:cs typeface="Arial"/>
              </a:rPr>
              <a:t>Kasten Yaralama</a:t>
            </a:r>
            <a:r>
              <a:rPr lang="tr-TR" sz="1400" spc="-55" dirty="0" smtClean="0">
                <a:latin typeface="Arial"/>
                <a:cs typeface="Arial"/>
              </a:rPr>
              <a:t>.</a:t>
            </a:r>
            <a:endParaRPr lang="tr-TR" sz="1400" dirty="0" smtClean="0">
              <a:latin typeface="Arial"/>
              <a:cs typeface="Arial"/>
            </a:endParaRPr>
          </a:p>
          <a:p>
            <a:pPr marL="241300" marR="12065" indent="-228600">
              <a:spcBef>
                <a:spcPts val="55"/>
              </a:spcBef>
              <a:buFont typeface="+mj-lt"/>
              <a:buAutoNum type="arabicPeriod"/>
            </a:pPr>
            <a:r>
              <a:rPr lang="tr-TR" sz="1400" spc="-75" dirty="0" smtClean="0">
                <a:latin typeface="Arial"/>
                <a:cs typeface="Arial"/>
              </a:rPr>
              <a:t> </a:t>
            </a:r>
            <a:r>
              <a:rPr lang="tr-TR" sz="1400" b="1" spc="-85" dirty="0" smtClean="0">
                <a:latin typeface="Arial"/>
                <a:cs typeface="Arial"/>
              </a:rPr>
              <a:t>İşkence </a:t>
            </a:r>
            <a:r>
              <a:rPr lang="tr-TR" sz="1400" b="1" spc="-100" dirty="0" smtClean="0">
                <a:latin typeface="Arial"/>
                <a:cs typeface="Arial"/>
              </a:rPr>
              <a:t>Ve </a:t>
            </a:r>
            <a:r>
              <a:rPr lang="tr-TR" sz="1400" b="1" spc="-80" dirty="0" smtClean="0">
                <a:latin typeface="Arial"/>
                <a:cs typeface="Arial"/>
              </a:rPr>
              <a:t>Eziyet </a:t>
            </a:r>
            <a:endParaRPr lang="tr-TR" sz="1400" b="1" spc="-90" dirty="0" smtClean="0">
              <a:latin typeface="Arial"/>
              <a:cs typeface="Arial"/>
            </a:endParaRPr>
          </a:p>
          <a:p>
            <a:pPr marL="241300" marR="12065" indent="-228600">
              <a:spcBef>
                <a:spcPts val="55"/>
              </a:spcBef>
              <a:buFont typeface="+mj-lt"/>
              <a:buAutoNum type="arabicPeriod"/>
            </a:pPr>
            <a:r>
              <a:rPr lang="tr-TR" sz="1400" b="1" spc="-85" dirty="0" smtClean="0">
                <a:latin typeface="Arial"/>
                <a:cs typeface="Arial"/>
              </a:rPr>
              <a:t>Eğitim </a:t>
            </a:r>
            <a:r>
              <a:rPr lang="tr-TR" sz="1400" b="1" spc="-95" dirty="0" smtClean="0">
                <a:latin typeface="Arial"/>
                <a:cs typeface="Arial"/>
              </a:rPr>
              <a:t>–Öğretim </a:t>
            </a:r>
            <a:r>
              <a:rPr lang="tr-TR" sz="1400" b="1" spc="-85" dirty="0" smtClean="0">
                <a:latin typeface="Arial"/>
                <a:cs typeface="Arial"/>
              </a:rPr>
              <a:t>Hakkının </a:t>
            </a:r>
            <a:r>
              <a:rPr lang="tr-TR" sz="1400" b="1" spc="-90" dirty="0" smtClean="0">
                <a:latin typeface="Arial"/>
                <a:cs typeface="Arial"/>
              </a:rPr>
              <a:t>Engellenmesi </a:t>
            </a:r>
          </a:p>
          <a:p>
            <a:pPr marL="241300" marR="12065" indent="-228600">
              <a:spcBef>
                <a:spcPts val="55"/>
              </a:spcBef>
              <a:buFont typeface="+mj-lt"/>
              <a:buAutoNum type="arabicPeriod"/>
            </a:pPr>
            <a:r>
              <a:rPr lang="tr-TR" sz="1400" b="1" spc="-114" dirty="0" smtClean="0">
                <a:latin typeface="Arial"/>
                <a:cs typeface="Arial"/>
              </a:rPr>
              <a:t>Kamu </a:t>
            </a:r>
            <a:r>
              <a:rPr lang="tr-TR" sz="1400" b="1" spc="-85" dirty="0" smtClean="0">
                <a:latin typeface="Arial"/>
                <a:cs typeface="Arial"/>
              </a:rPr>
              <a:t>Hizmetlerinden </a:t>
            </a:r>
            <a:r>
              <a:rPr lang="tr-TR" sz="1400" b="1" spc="-90" dirty="0" smtClean="0">
                <a:latin typeface="Arial"/>
                <a:cs typeface="Arial"/>
              </a:rPr>
              <a:t>Yararlanma Hakkının Engellenmesi</a:t>
            </a:r>
          </a:p>
          <a:p>
            <a:pPr marL="241300" marR="247015" indent="-228600">
              <a:spcBef>
                <a:spcPts val="175"/>
              </a:spcBef>
              <a:buFont typeface="+mj-lt"/>
              <a:buAutoNum type="arabicPeriod"/>
            </a:pPr>
            <a:r>
              <a:rPr lang="tr-TR" sz="1400" b="1" spc="-80" dirty="0" smtClean="0">
                <a:latin typeface="Arial"/>
                <a:cs typeface="Arial"/>
              </a:rPr>
              <a:t>Kişisel </a:t>
            </a:r>
            <a:r>
              <a:rPr lang="tr-TR" sz="1400" b="1" spc="-75" dirty="0" smtClean="0">
                <a:latin typeface="Arial"/>
                <a:cs typeface="Arial"/>
              </a:rPr>
              <a:t>Verilerin </a:t>
            </a:r>
            <a:r>
              <a:rPr lang="tr-TR" sz="1400" b="1" spc="-90" dirty="0" smtClean="0">
                <a:latin typeface="Arial"/>
                <a:cs typeface="Arial"/>
              </a:rPr>
              <a:t>Kaydedilmesi </a:t>
            </a:r>
          </a:p>
          <a:p>
            <a:pPr marL="241300" marR="247015" indent="-228600">
              <a:spcBef>
                <a:spcPts val="175"/>
              </a:spcBef>
              <a:buFont typeface="+mj-lt"/>
              <a:buAutoNum type="arabicPeriod"/>
            </a:pPr>
            <a:r>
              <a:rPr lang="tr-TR" sz="1400" b="1" spc="-70" dirty="0" smtClean="0">
                <a:latin typeface="Arial"/>
                <a:cs typeface="Arial"/>
              </a:rPr>
              <a:t>Verileri </a:t>
            </a:r>
            <a:r>
              <a:rPr lang="tr-TR" sz="1400" b="1" spc="-105" dirty="0" smtClean="0">
                <a:latin typeface="Arial"/>
                <a:cs typeface="Arial"/>
              </a:rPr>
              <a:t>Hukuka </a:t>
            </a:r>
            <a:r>
              <a:rPr lang="tr-TR" sz="1400" b="1" spc="-80" dirty="0" smtClean="0">
                <a:latin typeface="Arial"/>
                <a:cs typeface="Arial"/>
              </a:rPr>
              <a:t>Aykırı </a:t>
            </a:r>
            <a:r>
              <a:rPr lang="tr-TR" sz="1400" b="1" spc="-90" dirty="0" smtClean="0">
                <a:latin typeface="Arial"/>
                <a:cs typeface="Arial"/>
              </a:rPr>
              <a:t>Olarak </a:t>
            </a:r>
            <a:r>
              <a:rPr lang="tr-TR" sz="1400" b="1" spc="-105" dirty="0" smtClean="0">
                <a:latin typeface="Arial"/>
                <a:cs typeface="Arial"/>
              </a:rPr>
              <a:t>Verme </a:t>
            </a:r>
            <a:r>
              <a:rPr lang="tr-TR" sz="1400" b="1" spc="-100" dirty="0" smtClean="0">
                <a:latin typeface="Arial"/>
                <a:cs typeface="Arial"/>
              </a:rPr>
              <a:t>Veya </a:t>
            </a:r>
            <a:r>
              <a:rPr lang="tr-TR" sz="1400" b="1" spc="-80" dirty="0" smtClean="0">
                <a:latin typeface="Arial"/>
                <a:cs typeface="Arial"/>
              </a:rPr>
              <a:t>Ele </a:t>
            </a:r>
            <a:r>
              <a:rPr lang="tr-TR" sz="1400" b="1" spc="-95" dirty="0" smtClean="0">
                <a:latin typeface="Arial"/>
                <a:cs typeface="Arial"/>
              </a:rPr>
              <a:t>Geçirme</a:t>
            </a:r>
            <a:endParaRPr lang="tr-TR" sz="1400" dirty="0" smtClean="0">
              <a:latin typeface="Arial"/>
              <a:cs typeface="Arial"/>
            </a:endParaRPr>
          </a:p>
          <a:p>
            <a:pPr marL="240665" indent="-228600" algn="just">
              <a:buFont typeface="+mj-lt"/>
              <a:buAutoNum type="arabicPeriod"/>
              <a:tabLst>
                <a:tab pos="182245" algn="l"/>
              </a:tabLst>
            </a:pPr>
            <a:r>
              <a:rPr lang="tr-TR" sz="1400" b="1" spc="-100" dirty="0" smtClean="0">
                <a:latin typeface="Arial"/>
                <a:cs typeface="Arial"/>
              </a:rPr>
              <a:t>Kaybolmuş </a:t>
            </a:r>
            <a:r>
              <a:rPr lang="tr-TR" sz="1400" b="1" spc="-95" dirty="0" smtClean="0">
                <a:latin typeface="Arial"/>
                <a:cs typeface="Arial"/>
              </a:rPr>
              <a:t>Ve hata </a:t>
            </a:r>
            <a:r>
              <a:rPr lang="tr-TR" sz="1400" b="1" spc="-100" dirty="0" smtClean="0">
                <a:latin typeface="Arial"/>
                <a:cs typeface="Arial"/>
              </a:rPr>
              <a:t>Sonucu </a:t>
            </a:r>
            <a:r>
              <a:rPr lang="tr-TR" sz="1400" b="1" spc="-90" dirty="0" smtClean="0">
                <a:latin typeface="Arial"/>
                <a:cs typeface="Arial"/>
              </a:rPr>
              <a:t>Ele </a:t>
            </a:r>
            <a:r>
              <a:rPr lang="tr-TR" sz="1400" b="1" spc="-100" dirty="0" smtClean="0">
                <a:latin typeface="Arial"/>
                <a:cs typeface="Arial"/>
              </a:rPr>
              <a:t>Geçmiş Eşya </a:t>
            </a:r>
            <a:r>
              <a:rPr lang="tr-TR" sz="1400" b="1" spc="-90" dirty="0" smtClean="0">
                <a:latin typeface="Arial"/>
                <a:cs typeface="Arial"/>
              </a:rPr>
              <a:t>Üzerinde </a:t>
            </a:r>
            <a:r>
              <a:rPr lang="tr-TR" sz="1400" b="1" spc="-85" dirty="0" smtClean="0">
                <a:latin typeface="Arial"/>
                <a:cs typeface="Arial"/>
              </a:rPr>
              <a:t>Tasarruf </a:t>
            </a:r>
            <a:endParaRPr lang="tr-TR" sz="1400" b="1" spc="-55" dirty="0" smtClean="0">
              <a:latin typeface="Arial"/>
              <a:cs typeface="Arial"/>
            </a:endParaRPr>
          </a:p>
          <a:p>
            <a:pPr marL="240665" indent="-228600" algn="just">
              <a:buFont typeface="+mj-lt"/>
              <a:buAutoNum type="arabicPeriod"/>
              <a:tabLst>
                <a:tab pos="182245" algn="l"/>
              </a:tabLst>
            </a:pPr>
            <a:r>
              <a:rPr lang="tr-TR" sz="1400" b="1" spc="-100" dirty="0" smtClean="0">
                <a:latin typeface="Arial"/>
                <a:cs typeface="Arial"/>
              </a:rPr>
              <a:t>Suç </a:t>
            </a:r>
            <a:r>
              <a:rPr lang="tr-TR" sz="1400" b="1" spc="-70" dirty="0" smtClean="0">
                <a:latin typeface="Arial"/>
                <a:cs typeface="Arial"/>
              </a:rPr>
              <a:t>Delillerini </a:t>
            </a:r>
            <a:r>
              <a:rPr lang="tr-TR" sz="1400" b="1" spc="-105" dirty="0" smtClean="0">
                <a:latin typeface="Arial"/>
                <a:cs typeface="Arial"/>
              </a:rPr>
              <a:t>Yok </a:t>
            </a:r>
            <a:r>
              <a:rPr lang="tr-TR" sz="1400" b="1" spc="-95" dirty="0" smtClean="0">
                <a:latin typeface="Arial"/>
                <a:cs typeface="Arial"/>
              </a:rPr>
              <a:t>Etme, Gizleme </a:t>
            </a:r>
            <a:r>
              <a:rPr lang="tr-TR" sz="1400" b="1" spc="-100" dirty="0" smtClean="0">
                <a:latin typeface="Arial"/>
                <a:cs typeface="Arial"/>
              </a:rPr>
              <a:t>Veya </a:t>
            </a:r>
            <a:r>
              <a:rPr lang="tr-TR" sz="1400" b="1" spc="-90" dirty="0" smtClean="0">
                <a:latin typeface="Arial"/>
                <a:cs typeface="Arial"/>
              </a:rPr>
              <a:t>Değiştirme</a:t>
            </a:r>
            <a:r>
              <a:rPr lang="tr-TR" sz="1400" b="1" spc="-105" dirty="0" smtClean="0">
                <a:solidFill>
                  <a:srgbClr val="FF0000"/>
                </a:solidFill>
                <a:latin typeface="Arial"/>
                <a:cs typeface="Arial"/>
              </a:rPr>
              <a:t> </a:t>
            </a:r>
          </a:p>
          <a:p>
            <a:pPr marL="240665" indent="-228600" algn="just">
              <a:tabLst>
                <a:tab pos="182245" algn="l"/>
              </a:tabLst>
            </a:pPr>
            <a:endParaRPr lang="tr-TR" sz="1400" b="1" spc="-105" dirty="0" smtClean="0">
              <a:solidFill>
                <a:srgbClr val="FF0000"/>
              </a:solidFill>
              <a:latin typeface="Arial"/>
              <a:cs typeface="Arial"/>
            </a:endParaRPr>
          </a:p>
          <a:p>
            <a:pPr marL="240665" indent="-228600" algn="just">
              <a:tabLst>
                <a:tab pos="182245" algn="l"/>
              </a:tabLst>
            </a:pPr>
            <a:r>
              <a:rPr lang="tr-TR" sz="1400" b="1" spc="-105" dirty="0" smtClean="0">
                <a:solidFill>
                  <a:srgbClr val="FF0000"/>
                </a:solidFill>
                <a:latin typeface="Arial"/>
                <a:cs typeface="Arial"/>
              </a:rPr>
              <a:t>Özel </a:t>
            </a:r>
            <a:r>
              <a:rPr lang="tr-TR" sz="1400" b="1" spc="-100" dirty="0" smtClean="0">
                <a:solidFill>
                  <a:srgbClr val="FF0000"/>
                </a:solidFill>
                <a:latin typeface="Arial"/>
                <a:cs typeface="Arial"/>
              </a:rPr>
              <a:t>Güvenlik </a:t>
            </a:r>
            <a:r>
              <a:rPr lang="tr-TR" sz="1400" b="1" spc="-95" dirty="0" smtClean="0">
                <a:solidFill>
                  <a:srgbClr val="FF0000"/>
                </a:solidFill>
                <a:latin typeface="Arial"/>
                <a:cs typeface="Arial"/>
              </a:rPr>
              <a:t>Görevlisine Karşı </a:t>
            </a:r>
            <a:r>
              <a:rPr lang="tr-TR" sz="1400" b="1" spc="-90" dirty="0" smtClean="0">
                <a:solidFill>
                  <a:srgbClr val="FF0000"/>
                </a:solidFill>
                <a:latin typeface="Arial"/>
                <a:cs typeface="Arial"/>
              </a:rPr>
              <a:t>İşlenebilecek </a:t>
            </a:r>
            <a:r>
              <a:rPr lang="tr-TR" sz="1400" b="1" spc="-100" dirty="0" smtClean="0">
                <a:solidFill>
                  <a:srgbClr val="FF0000"/>
                </a:solidFill>
                <a:latin typeface="Arial"/>
                <a:cs typeface="Arial"/>
              </a:rPr>
              <a:t>Suçlar </a:t>
            </a:r>
            <a:r>
              <a:rPr lang="tr-TR" sz="1400" b="1" spc="-65" dirty="0" smtClean="0">
                <a:solidFill>
                  <a:srgbClr val="FF0000"/>
                </a:solidFill>
                <a:latin typeface="Arial"/>
                <a:cs typeface="Arial"/>
              </a:rPr>
              <a:t>; </a:t>
            </a:r>
          </a:p>
          <a:p>
            <a:pPr marL="240665" indent="-228600" algn="just">
              <a:buFont typeface="+mj-lt"/>
              <a:buAutoNum type="arabicPeriod"/>
              <a:tabLst>
                <a:tab pos="182245" algn="l"/>
              </a:tabLst>
            </a:pPr>
            <a:r>
              <a:rPr lang="tr-TR" sz="1400" b="1" spc="-120" dirty="0" smtClean="0">
                <a:latin typeface="Arial"/>
                <a:cs typeface="Arial"/>
              </a:rPr>
              <a:t>Görevi </a:t>
            </a:r>
            <a:r>
              <a:rPr lang="tr-TR" sz="1400" b="1" spc="-135" dirty="0" smtClean="0">
                <a:latin typeface="Arial"/>
                <a:cs typeface="Arial"/>
              </a:rPr>
              <a:t>Yaptırmamak </a:t>
            </a:r>
            <a:r>
              <a:rPr lang="tr-TR" sz="1400" b="1" spc="-105" dirty="0" smtClean="0">
                <a:latin typeface="Arial"/>
                <a:cs typeface="Arial"/>
              </a:rPr>
              <a:t>İçin </a:t>
            </a:r>
            <a:r>
              <a:rPr lang="tr-TR" sz="1400" b="1" spc="-130" dirty="0" smtClean="0">
                <a:latin typeface="Arial"/>
                <a:cs typeface="Arial"/>
              </a:rPr>
              <a:t>Direnme </a:t>
            </a:r>
          </a:p>
          <a:p>
            <a:pPr marL="240665" indent="-228600" algn="just">
              <a:buFont typeface="+mj-lt"/>
              <a:buAutoNum type="arabicPeriod"/>
              <a:tabLst>
                <a:tab pos="182245" algn="l"/>
              </a:tabLst>
            </a:pPr>
            <a:r>
              <a:rPr lang="tr-TR" sz="1400" b="1" spc="-130" dirty="0" smtClean="0">
                <a:latin typeface="Arial"/>
                <a:cs typeface="Arial"/>
              </a:rPr>
              <a:t>Hakaret</a:t>
            </a:r>
          </a:p>
          <a:p>
            <a:pPr marL="240665" indent="-228600" algn="just">
              <a:buFont typeface="+mj-lt"/>
              <a:buAutoNum type="arabicPeriod"/>
              <a:tabLst>
                <a:tab pos="182245" algn="l"/>
              </a:tabLst>
            </a:pPr>
            <a:r>
              <a:rPr lang="tr-TR" sz="1400" b="1" spc="-130" dirty="0" smtClean="0">
                <a:latin typeface="Arial"/>
                <a:cs typeface="Arial"/>
              </a:rPr>
              <a:t>Tehdit</a:t>
            </a:r>
            <a:endParaRPr sz="1400" dirty="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a:t>
            </a:fld>
            <a:endParaRPr lang="tr-TR" dirty="0"/>
          </a:p>
        </p:txBody>
      </p:sp>
      <p:sp>
        <p:nvSpPr>
          <p:cNvPr id="13" name="object 3"/>
          <p:cNvSpPr txBox="1"/>
          <p:nvPr/>
        </p:nvSpPr>
        <p:spPr>
          <a:xfrm>
            <a:off x="201216" y="377810"/>
            <a:ext cx="6813970" cy="4383251"/>
          </a:xfrm>
          <a:prstGeom prst="rect">
            <a:avLst/>
          </a:prstGeom>
        </p:spPr>
        <p:txBody>
          <a:bodyPr vert="horz" wrap="square" lIns="0" tIns="12700" rIns="0" bIns="0" rtlCol="0">
            <a:spAutoFit/>
          </a:bodyPr>
          <a:lstStyle/>
          <a:p>
            <a:pPr algn="ctr"/>
            <a:r>
              <a:rPr lang="tr-TR" sz="2000" dirty="0"/>
              <a:t> </a:t>
            </a:r>
            <a:r>
              <a:rPr lang="tr-TR" sz="2000" b="1" dirty="0">
                <a:solidFill>
                  <a:srgbClr val="FF0000"/>
                </a:solidFill>
              </a:rPr>
              <a:t>ÖZEL GÜVENLİĞİN TARİHÇESİ</a:t>
            </a:r>
            <a:endParaRPr lang="tr-TR" sz="2000" dirty="0">
              <a:solidFill>
                <a:srgbClr val="FF0000"/>
              </a:solidFill>
            </a:endParaRPr>
          </a:p>
          <a:p>
            <a:r>
              <a:rPr lang="tr-TR" sz="2200" dirty="0"/>
              <a:t>       Özel güvenlik uygulamaları </a:t>
            </a:r>
            <a:r>
              <a:rPr lang="tr-TR" sz="2200" dirty="0" smtClean="0"/>
              <a:t>,Bakanlar </a:t>
            </a:r>
            <a:r>
              <a:rPr lang="tr-TR" sz="2200" dirty="0"/>
              <a:t>Kurulunun 4/685 sayılı </a:t>
            </a:r>
            <a:r>
              <a:rPr lang="tr-TR" sz="2200" dirty="0">
                <a:solidFill>
                  <a:srgbClr val="FF0000"/>
                </a:solidFill>
              </a:rPr>
              <a:t>30.04.1953 </a:t>
            </a:r>
            <a:r>
              <a:rPr lang="tr-TR" sz="2200" dirty="0"/>
              <a:t>tarihli “Sabotajlara Karşı Korunma ve sabotajları Önleme Hakkında Talimat”ında rastlanmaktadır. </a:t>
            </a:r>
          </a:p>
          <a:p>
            <a:r>
              <a:rPr lang="tr-TR" sz="2200" dirty="0"/>
              <a:t>Devamında </a:t>
            </a:r>
            <a:r>
              <a:rPr lang="tr-TR" sz="2200" dirty="0">
                <a:solidFill>
                  <a:srgbClr val="FF0000"/>
                </a:solidFill>
              </a:rPr>
              <a:t>1960</a:t>
            </a:r>
            <a:r>
              <a:rPr lang="tr-TR" sz="2200" dirty="0"/>
              <a:t> tarihinden sonra büyük şehirlerin hızla sanayileşmesi sonucu burada oluşan nüfus artışı ve güvenlik zafiyeti devletin güvenlik personeli ve bütçesindeki kısıtları ileri sürerek özel sanayi kuruluşlarının kendi güvenliğini sağlamaya yönlendirme ve yerine göre zorunluluk yönünde irade göstermesi, yer yer teşvik etmesi özel güvenliğin gelişmesini ve yayılmasını sağlamıştır.</a:t>
            </a: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120</a:t>
            </a:fld>
            <a:endParaRPr lang="tr-TR" dirty="0"/>
          </a:p>
        </p:txBody>
      </p:sp>
      <p:sp>
        <p:nvSpPr>
          <p:cNvPr id="13" name="object 2"/>
          <p:cNvSpPr txBox="1"/>
          <p:nvPr/>
        </p:nvSpPr>
        <p:spPr>
          <a:xfrm>
            <a:off x="345232" y="753438"/>
            <a:ext cx="6741391" cy="3896580"/>
          </a:xfrm>
          <a:prstGeom prst="rect">
            <a:avLst/>
          </a:prstGeom>
        </p:spPr>
        <p:txBody>
          <a:bodyPr vert="horz" wrap="square" lIns="0" tIns="18415" rIns="0" bIns="0" rtlCol="0">
            <a:spAutoFit/>
          </a:bodyPr>
          <a:lstStyle/>
          <a:p>
            <a:r>
              <a:rPr lang="tr-TR" b="1" dirty="0" smtClean="0">
                <a:solidFill>
                  <a:srgbClr val="FF0000"/>
                </a:solidFill>
              </a:rPr>
              <a:t>Yetkili </a:t>
            </a:r>
            <a:r>
              <a:rPr lang="tr-TR" b="1" dirty="0">
                <a:solidFill>
                  <a:srgbClr val="FF0000"/>
                </a:solidFill>
              </a:rPr>
              <a:t>Genel Kolluk Kuvvetlerine Karşı Görevini Yapmasını Engellemek Amacıyla Direnen veya Cebir Kullanma Suçu;</a:t>
            </a:r>
            <a:r>
              <a:rPr lang="tr-TR" dirty="0">
                <a:solidFill>
                  <a:srgbClr val="FF0000"/>
                </a:solidFill>
              </a:rPr>
              <a:t> </a:t>
            </a:r>
            <a:r>
              <a:rPr lang="tr-TR" b="1" i="1" u="sng" dirty="0">
                <a:solidFill>
                  <a:srgbClr val="FF0000"/>
                </a:solidFill>
              </a:rPr>
              <a:t>Yetkili genel kolluk kuvvetlerine karşı görevini yapmasını engellemek amacıyla direnen veya cebir kullanan ya da tehdit eden</a:t>
            </a:r>
            <a:r>
              <a:rPr lang="tr-TR" b="1" dirty="0"/>
              <a:t> </a:t>
            </a:r>
            <a:r>
              <a:rPr lang="tr-TR" dirty="0"/>
              <a:t>özel güvenlik yöneticisi ve görevlisi ile ateşli silâhını bu Kanuna aykırı veya görev alanı dışında kullanan, görevi dışında üniforması ile toplantı ve gösteri yürüyüşlerine katıldığı tespit edilen özel güvenlik görevlilerinin </a:t>
            </a:r>
            <a:r>
              <a:rPr lang="tr-TR" b="1" i="1" u="sng" dirty="0">
                <a:solidFill>
                  <a:srgbClr val="FF0000"/>
                </a:solidFill>
              </a:rPr>
              <a:t>özel güvenlik kimlik kartı valilikçe iptal edilir</a:t>
            </a:r>
            <a:r>
              <a:rPr lang="tr-TR" b="1" dirty="0">
                <a:solidFill>
                  <a:srgbClr val="FF0000"/>
                </a:solidFill>
              </a:rPr>
              <a:t>.</a:t>
            </a:r>
            <a:r>
              <a:rPr lang="tr-TR" dirty="0"/>
              <a:t> Bu kişiler bir daha özel güvenlik alanında çalışamazlar.</a:t>
            </a:r>
          </a:p>
          <a:p>
            <a:r>
              <a:rPr lang="tr-TR" b="1" dirty="0" smtClean="0">
                <a:solidFill>
                  <a:srgbClr val="FF0000"/>
                </a:solidFill>
              </a:rPr>
              <a:t>Grev </a:t>
            </a:r>
            <a:r>
              <a:rPr lang="tr-TR" b="1" dirty="0">
                <a:solidFill>
                  <a:srgbClr val="FF0000"/>
                </a:solidFill>
              </a:rPr>
              <a:t>Yasağına Uymama Suçu;</a:t>
            </a:r>
            <a:r>
              <a:rPr lang="tr-TR" dirty="0">
                <a:solidFill>
                  <a:srgbClr val="FF0000"/>
                </a:solidFill>
              </a:rPr>
              <a:t>  </a:t>
            </a:r>
            <a:r>
              <a:rPr lang="tr-TR" u="sng" dirty="0"/>
              <a:t>Grev yasağına</a:t>
            </a:r>
            <a:r>
              <a:rPr lang="tr-TR" dirty="0"/>
              <a:t> uymayan özel güvenlik görevlileri </a:t>
            </a:r>
            <a:r>
              <a:rPr lang="tr-TR" b="1" dirty="0">
                <a:solidFill>
                  <a:srgbClr val="FF0000"/>
                </a:solidFill>
              </a:rPr>
              <a:t>altı ay</a:t>
            </a:r>
            <a:r>
              <a:rPr lang="tr-TR" dirty="0">
                <a:solidFill>
                  <a:srgbClr val="FF0000"/>
                </a:solidFill>
              </a:rPr>
              <a:t> </a:t>
            </a:r>
            <a:r>
              <a:rPr lang="tr-TR" dirty="0"/>
              <a:t>süreyle özel güvenlik alanında görev alamazlar.</a:t>
            </a:r>
          </a:p>
          <a:p>
            <a:r>
              <a:rPr lang="tr-TR" dirty="0"/>
              <a:t>Bu maddede öngörülen </a:t>
            </a:r>
            <a:r>
              <a:rPr lang="tr-TR" b="1" dirty="0">
                <a:solidFill>
                  <a:srgbClr val="FF0000"/>
                </a:solidFill>
              </a:rPr>
              <a:t>cezalar mahalli mülki amir </a:t>
            </a:r>
            <a:r>
              <a:rPr lang="tr-TR" dirty="0"/>
              <a:t>tarafından verilir.</a:t>
            </a:r>
          </a:p>
        </p:txBody>
      </p:sp>
    </p:spTree>
    <p:extLst>
      <p:ext uri="{BB962C8B-B14F-4D97-AF65-F5344CB8AC3E}">
        <p14:creationId xmlns:p14="http://schemas.microsoft.com/office/powerpoint/2010/main" val="215305214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121</a:t>
            </a:fld>
            <a:endParaRPr lang="tr-TR" dirty="0"/>
          </a:p>
        </p:txBody>
      </p:sp>
      <p:sp>
        <p:nvSpPr>
          <p:cNvPr id="13" name="object 2"/>
          <p:cNvSpPr txBox="1"/>
          <p:nvPr/>
        </p:nvSpPr>
        <p:spPr>
          <a:xfrm>
            <a:off x="231423" y="331087"/>
            <a:ext cx="6741391" cy="4476225"/>
          </a:xfrm>
          <a:prstGeom prst="rect">
            <a:avLst/>
          </a:prstGeom>
        </p:spPr>
        <p:txBody>
          <a:bodyPr vert="horz" wrap="square" lIns="0" tIns="18415" rIns="0" bIns="0" rtlCol="0">
            <a:spAutoFit/>
          </a:bodyPr>
          <a:lstStyle/>
          <a:p>
            <a:pPr marL="12700">
              <a:spcBef>
                <a:spcPts val="880"/>
              </a:spcBef>
            </a:pPr>
            <a:r>
              <a:rPr lang="tr-TR" b="1" spc="-90" dirty="0" smtClean="0">
                <a:solidFill>
                  <a:srgbClr val="FF0000"/>
                </a:solidFill>
                <a:latin typeface="Arial"/>
                <a:cs typeface="Arial"/>
              </a:rPr>
              <a:t>D) </a:t>
            </a:r>
            <a:r>
              <a:rPr lang="tr-TR" b="1" spc="-114" dirty="0" smtClean="0">
                <a:solidFill>
                  <a:srgbClr val="FF0000"/>
                </a:solidFill>
                <a:latin typeface="Arial"/>
                <a:cs typeface="Arial"/>
              </a:rPr>
              <a:t>YARGILANMA </a:t>
            </a:r>
            <a:r>
              <a:rPr lang="tr-TR" b="1" spc="-110" dirty="0" smtClean="0">
                <a:solidFill>
                  <a:srgbClr val="FF0000"/>
                </a:solidFill>
                <a:latin typeface="Arial"/>
                <a:cs typeface="Arial"/>
              </a:rPr>
              <a:t>VE</a:t>
            </a:r>
            <a:r>
              <a:rPr lang="tr-TR" b="1" spc="-90" dirty="0" smtClean="0">
                <a:solidFill>
                  <a:srgbClr val="FF0000"/>
                </a:solidFill>
                <a:latin typeface="Arial"/>
                <a:cs typeface="Arial"/>
              </a:rPr>
              <a:t> DİSİPLİN</a:t>
            </a:r>
            <a:endParaRPr lang="tr-TR" dirty="0" smtClean="0">
              <a:latin typeface="Arial"/>
              <a:cs typeface="Arial"/>
            </a:endParaRPr>
          </a:p>
          <a:p>
            <a:pPr marL="12700" algn="just"/>
            <a:r>
              <a:rPr lang="tr-TR" b="1" spc="-90" dirty="0" smtClean="0">
                <a:solidFill>
                  <a:srgbClr val="FF0000"/>
                </a:solidFill>
                <a:latin typeface="Arial"/>
                <a:cs typeface="Arial"/>
              </a:rPr>
              <a:t>A) </a:t>
            </a:r>
            <a:r>
              <a:rPr lang="tr-TR" b="1" u="sng" spc="-110" dirty="0" smtClean="0">
                <a:solidFill>
                  <a:srgbClr val="FF0000"/>
                </a:solidFill>
                <a:uFill>
                  <a:solidFill>
                    <a:srgbClr val="000000"/>
                  </a:solidFill>
                </a:uFill>
                <a:latin typeface="Arial"/>
                <a:cs typeface="Arial"/>
              </a:rPr>
              <a:t>DEVLET </a:t>
            </a:r>
            <a:r>
              <a:rPr lang="tr-TR" b="1" u="sng" spc="-125" dirty="0" smtClean="0">
                <a:solidFill>
                  <a:srgbClr val="FF0000"/>
                </a:solidFill>
                <a:uFill>
                  <a:solidFill>
                    <a:srgbClr val="000000"/>
                  </a:solidFill>
                </a:uFill>
                <a:latin typeface="Arial"/>
                <a:cs typeface="Arial"/>
              </a:rPr>
              <a:t>MEMURU</a:t>
            </a:r>
            <a:r>
              <a:rPr lang="tr-TR" b="1" spc="-125" dirty="0" smtClean="0">
                <a:solidFill>
                  <a:srgbClr val="FF0000"/>
                </a:solidFill>
                <a:latin typeface="Arial"/>
                <a:cs typeface="Arial"/>
              </a:rPr>
              <a:t> </a:t>
            </a:r>
            <a:r>
              <a:rPr lang="tr-TR" b="1" spc="-80" dirty="0" smtClean="0">
                <a:solidFill>
                  <a:srgbClr val="FF0000"/>
                </a:solidFill>
                <a:latin typeface="Arial"/>
                <a:cs typeface="Arial"/>
              </a:rPr>
              <a:t>statüsündeki özel güvenlik </a:t>
            </a:r>
            <a:r>
              <a:rPr lang="tr-TR" b="1" spc="-70" dirty="0" smtClean="0">
                <a:solidFill>
                  <a:srgbClr val="FF0000"/>
                </a:solidFill>
                <a:latin typeface="Arial"/>
                <a:cs typeface="Arial"/>
              </a:rPr>
              <a:t>görevlileri</a:t>
            </a:r>
            <a:r>
              <a:rPr lang="tr-TR" b="1" spc="-175" dirty="0" smtClean="0">
                <a:solidFill>
                  <a:srgbClr val="FF0000"/>
                </a:solidFill>
                <a:latin typeface="Arial"/>
                <a:cs typeface="Arial"/>
              </a:rPr>
              <a:t> </a:t>
            </a:r>
            <a:r>
              <a:rPr lang="tr-TR" b="1" spc="-45" dirty="0" smtClean="0">
                <a:solidFill>
                  <a:srgbClr val="FF0000"/>
                </a:solidFill>
                <a:latin typeface="Arial"/>
                <a:cs typeface="Arial"/>
              </a:rPr>
              <a:t>;</a:t>
            </a:r>
            <a:endParaRPr lang="tr-TR" b="1" dirty="0" smtClean="0">
              <a:solidFill>
                <a:srgbClr val="FF0000"/>
              </a:solidFill>
              <a:latin typeface="Arial"/>
              <a:cs typeface="Arial"/>
            </a:endParaRPr>
          </a:p>
          <a:p>
            <a:pPr marL="12700" marR="6350" algn="just">
              <a:spcBef>
                <a:spcPts val="50"/>
              </a:spcBef>
              <a:buAutoNum type="alphaLcParenR"/>
              <a:tabLst>
                <a:tab pos="172720" algn="l"/>
              </a:tabLst>
            </a:pPr>
            <a:r>
              <a:rPr lang="tr-TR" b="1" spc="-85" dirty="0" smtClean="0">
                <a:latin typeface="Arial"/>
                <a:cs typeface="Arial"/>
              </a:rPr>
              <a:t>Göreviyle </a:t>
            </a:r>
            <a:r>
              <a:rPr lang="tr-TR" b="1" spc="-55" dirty="0" smtClean="0">
                <a:latin typeface="Arial"/>
                <a:cs typeface="Arial"/>
              </a:rPr>
              <a:t>İlgili </a:t>
            </a:r>
            <a:r>
              <a:rPr lang="tr-TR" b="1" spc="-90" dirty="0" smtClean="0">
                <a:latin typeface="Arial"/>
                <a:cs typeface="Arial"/>
              </a:rPr>
              <a:t>Suçlardan </a:t>
            </a:r>
            <a:r>
              <a:rPr lang="tr-TR" b="1" spc="-95" dirty="0" smtClean="0">
                <a:latin typeface="Arial"/>
                <a:cs typeface="Arial"/>
              </a:rPr>
              <a:t>Yargılanmada </a:t>
            </a:r>
            <a:r>
              <a:rPr lang="tr-TR" spc="-95" dirty="0" smtClean="0">
                <a:latin typeface="Arial"/>
                <a:cs typeface="Arial"/>
              </a:rPr>
              <a:t>4483 </a:t>
            </a:r>
            <a:r>
              <a:rPr lang="tr-TR" spc="-65" dirty="0" smtClean="0">
                <a:latin typeface="Arial"/>
                <a:cs typeface="Arial"/>
              </a:rPr>
              <a:t>sayılı </a:t>
            </a:r>
            <a:r>
              <a:rPr lang="tr-TR" spc="-85" dirty="0" smtClean="0">
                <a:latin typeface="Arial"/>
                <a:cs typeface="Arial"/>
              </a:rPr>
              <a:t>"Memurlar </a:t>
            </a:r>
            <a:r>
              <a:rPr lang="tr-TR" spc="-90" dirty="0" smtClean="0">
                <a:latin typeface="Arial"/>
                <a:cs typeface="Arial"/>
              </a:rPr>
              <a:t>ve </a:t>
            </a:r>
            <a:r>
              <a:rPr lang="tr-TR" spc="-80" dirty="0" smtClean="0">
                <a:latin typeface="Arial"/>
                <a:cs typeface="Arial"/>
              </a:rPr>
              <a:t>Diğer </a:t>
            </a:r>
            <a:r>
              <a:rPr lang="tr-TR" spc="-110" dirty="0" smtClean="0">
                <a:latin typeface="Arial"/>
                <a:cs typeface="Arial"/>
              </a:rPr>
              <a:t>Kamu  </a:t>
            </a:r>
            <a:r>
              <a:rPr lang="tr-TR" spc="-75" dirty="0" smtClean="0">
                <a:latin typeface="Arial"/>
                <a:cs typeface="Arial"/>
              </a:rPr>
              <a:t>Görevlilerinin </a:t>
            </a:r>
            <a:r>
              <a:rPr lang="tr-TR" spc="-85" dirty="0" smtClean="0">
                <a:latin typeface="Arial"/>
                <a:cs typeface="Arial"/>
              </a:rPr>
              <a:t>Yargılanması </a:t>
            </a:r>
            <a:r>
              <a:rPr lang="tr-TR" spc="-90" dirty="0" smtClean="0">
                <a:latin typeface="Arial"/>
                <a:cs typeface="Arial"/>
              </a:rPr>
              <a:t>Hakkında </a:t>
            </a:r>
            <a:r>
              <a:rPr lang="tr-TR" spc="-95" dirty="0" smtClean="0">
                <a:latin typeface="Arial"/>
                <a:cs typeface="Arial"/>
              </a:rPr>
              <a:t>Kanun"</a:t>
            </a:r>
            <a:r>
              <a:rPr lang="tr-TR" spc="-85" dirty="0" smtClean="0">
                <a:latin typeface="Arial"/>
                <a:cs typeface="Arial"/>
              </a:rPr>
              <a:t> </a:t>
            </a:r>
            <a:r>
              <a:rPr lang="tr-TR" spc="-80" dirty="0" smtClean="0">
                <a:latin typeface="Arial"/>
                <a:cs typeface="Arial"/>
              </a:rPr>
              <a:t>hükümlerine;</a:t>
            </a:r>
            <a:endParaRPr lang="tr-TR" dirty="0" smtClean="0">
              <a:latin typeface="Arial"/>
              <a:cs typeface="Arial"/>
            </a:endParaRPr>
          </a:p>
          <a:p>
            <a:pPr marL="152400" indent="-140335" algn="just">
              <a:buAutoNum type="alphaLcParenR"/>
              <a:tabLst>
                <a:tab pos="153035" algn="l"/>
              </a:tabLst>
            </a:pPr>
            <a:r>
              <a:rPr lang="tr-TR" b="1" spc="-90" dirty="0" smtClean="0">
                <a:latin typeface="Arial"/>
                <a:cs typeface="Arial"/>
              </a:rPr>
              <a:t>Özlük </a:t>
            </a:r>
            <a:r>
              <a:rPr lang="tr-TR" b="1" spc="-80" dirty="0" smtClean="0">
                <a:latin typeface="Arial"/>
                <a:cs typeface="Arial"/>
              </a:rPr>
              <a:t>Hakları </a:t>
            </a:r>
            <a:r>
              <a:rPr lang="tr-TR" b="1" spc="-100" dirty="0" smtClean="0">
                <a:latin typeface="Arial"/>
                <a:cs typeface="Arial"/>
              </a:rPr>
              <a:t>Ve </a:t>
            </a:r>
            <a:r>
              <a:rPr lang="tr-TR" b="1" spc="-75" dirty="0" smtClean="0">
                <a:latin typeface="Arial"/>
                <a:cs typeface="Arial"/>
              </a:rPr>
              <a:t>Disiplin </a:t>
            </a:r>
            <a:r>
              <a:rPr lang="tr-TR" b="1" spc="-80" dirty="0" smtClean="0">
                <a:latin typeface="Arial"/>
                <a:cs typeface="Arial"/>
              </a:rPr>
              <a:t>Cezaları </a:t>
            </a:r>
            <a:r>
              <a:rPr lang="tr-TR" spc="-90" dirty="0" smtClean="0">
                <a:latin typeface="Arial"/>
                <a:cs typeface="Arial"/>
              </a:rPr>
              <a:t>bakımından </a:t>
            </a:r>
            <a:r>
              <a:rPr lang="tr-TR" spc="-95" dirty="0" smtClean="0">
                <a:latin typeface="Arial"/>
                <a:cs typeface="Arial"/>
              </a:rPr>
              <a:t>657 </a:t>
            </a:r>
            <a:r>
              <a:rPr lang="tr-TR" spc="-65" dirty="0" smtClean="0">
                <a:latin typeface="Arial"/>
                <a:cs typeface="Arial"/>
              </a:rPr>
              <a:t>sayılı </a:t>
            </a:r>
            <a:r>
              <a:rPr lang="tr-TR" spc="-80" dirty="0" smtClean="0">
                <a:latin typeface="Arial"/>
                <a:cs typeface="Arial"/>
              </a:rPr>
              <a:t>"Devlet </a:t>
            </a:r>
            <a:r>
              <a:rPr lang="tr-TR" spc="-85" dirty="0" smtClean="0">
                <a:latin typeface="Arial"/>
                <a:cs typeface="Arial"/>
              </a:rPr>
              <a:t>Memurları</a:t>
            </a:r>
            <a:r>
              <a:rPr lang="tr-TR" spc="20" dirty="0" smtClean="0">
                <a:latin typeface="Arial"/>
                <a:cs typeface="Arial"/>
              </a:rPr>
              <a:t> </a:t>
            </a:r>
            <a:r>
              <a:rPr lang="tr-TR" spc="-85" dirty="0" smtClean="0">
                <a:latin typeface="Arial"/>
                <a:cs typeface="Arial"/>
              </a:rPr>
              <a:t>Kanunu"na;</a:t>
            </a:r>
            <a:endParaRPr lang="tr-TR" dirty="0" smtClean="0">
              <a:latin typeface="Arial"/>
              <a:cs typeface="Arial"/>
            </a:endParaRPr>
          </a:p>
          <a:p>
            <a:pPr marL="12700" marR="8255" algn="just">
              <a:spcBef>
                <a:spcPts val="55"/>
              </a:spcBef>
              <a:buAutoNum type="alphaLcParenR"/>
              <a:tabLst>
                <a:tab pos="153035" algn="l"/>
              </a:tabLst>
            </a:pPr>
            <a:r>
              <a:rPr lang="tr-TR" b="1" spc="-95" dirty="0" smtClean="0">
                <a:latin typeface="Arial"/>
                <a:cs typeface="Arial"/>
              </a:rPr>
              <a:t>Görev Ve </a:t>
            </a:r>
            <a:r>
              <a:rPr lang="tr-TR" b="1" spc="-75" dirty="0" smtClean="0">
                <a:latin typeface="Arial"/>
                <a:cs typeface="Arial"/>
              </a:rPr>
              <a:t>Yetkileri </a:t>
            </a:r>
            <a:r>
              <a:rPr lang="tr-TR" b="1" spc="-95" dirty="0" smtClean="0">
                <a:latin typeface="Arial"/>
                <a:cs typeface="Arial"/>
              </a:rPr>
              <a:t>Bakımından </a:t>
            </a:r>
            <a:r>
              <a:rPr lang="tr-TR" spc="-70" dirty="0" smtClean="0">
                <a:latin typeface="Arial"/>
                <a:cs typeface="Arial"/>
              </a:rPr>
              <a:t>ise </a:t>
            </a:r>
            <a:r>
              <a:rPr lang="tr-TR" spc="-95" dirty="0" smtClean="0">
                <a:latin typeface="Arial"/>
                <a:cs typeface="Arial"/>
              </a:rPr>
              <a:t>5188 </a:t>
            </a:r>
            <a:r>
              <a:rPr lang="tr-TR" spc="-65" dirty="0" smtClean="0">
                <a:latin typeface="Arial"/>
                <a:cs typeface="Arial"/>
              </a:rPr>
              <a:t>sayılı </a:t>
            </a:r>
            <a:r>
              <a:rPr lang="tr-TR" spc="-80" dirty="0" smtClean="0">
                <a:latin typeface="Arial"/>
                <a:cs typeface="Arial"/>
              </a:rPr>
              <a:t>"Özel </a:t>
            </a:r>
            <a:r>
              <a:rPr lang="tr-TR" spc="-85" dirty="0" smtClean="0">
                <a:latin typeface="Arial"/>
                <a:cs typeface="Arial"/>
              </a:rPr>
              <a:t>Güvenlik  </a:t>
            </a:r>
            <a:r>
              <a:rPr lang="tr-TR" spc="-75" dirty="0" smtClean="0">
                <a:latin typeface="Arial"/>
                <a:cs typeface="Arial"/>
              </a:rPr>
              <a:t>Hizmetleri </a:t>
            </a:r>
            <a:r>
              <a:rPr lang="tr-TR" spc="-90" dirty="0" smtClean="0">
                <a:latin typeface="Arial"/>
                <a:cs typeface="Arial"/>
              </a:rPr>
              <a:t>Hakkında  </a:t>
            </a:r>
            <a:r>
              <a:rPr lang="tr-TR" spc="-85" dirty="0" smtClean="0">
                <a:latin typeface="Arial"/>
                <a:cs typeface="Arial"/>
              </a:rPr>
              <a:t>Kanun"a,</a:t>
            </a:r>
            <a:r>
              <a:rPr lang="tr-TR" spc="80" dirty="0" smtClean="0">
                <a:latin typeface="Arial"/>
                <a:cs typeface="Arial"/>
              </a:rPr>
              <a:t> </a:t>
            </a:r>
            <a:r>
              <a:rPr lang="tr-TR" spc="-65" dirty="0" smtClean="0">
                <a:latin typeface="Arial"/>
                <a:cs typeface="Arial"/>
              </a:rPr>
              <a:t>tabidirler. </a:t>
            </a:r>
            <a:r>
              <a:rPr lang="tr-TR" spc="-100" dirty="0" smtClean="0">
                <a:latin typeface="Arial"/>
                <a:cs typeface="Arial"/>
              </a:rPr>
              <a:t>Bu </a:t>
            </a:r>
            <a:r>
              <a:rPr lang="tr-TR" spc="-80" dirty="0" smtClean="0">
                <a:latin typeface="Arial"/>
                <a:cs typeface="Arial"/>
              </a:rPr>
              <a:t>nedenle, </a:t>
            </a:r>
            <a:r>
              <a:rPr lang="tr-TR" spc="-90" dirty="0" smtClean="0">
                <a:latin typeface="Arial"/>
                <a:cs typeface="Arial"/>
              </a:rPr>
              <a:t>bu </a:t>
            </a:r>
            <a:r>
              <a:rPr lang="tr-TR" spc="-75" dirty="0" smtClean="0">
                <a:latin typeface="Arial"/>
                <a:cs typeface="Arial"/>
              </a:rPr>
              <a:t>statüdeki </a:t>
            </a:r>
            <a:r>
              <a:rPr lang="tr-TR" spc="-80" dirty="0" smtClean="0">
                <a:latin typeface="Arial"/>
                <a:cs typeface="Arial"/>
              </a:rPr>
              <a:t>özel güvenlik </a:t>
            </a:r>
            <a:r>
              <a:rPr lang="tr-TR" spc="-65" dirty="0" smtClean="0">
                <a:latin typeface="Arial"/>
                <a:cs typeface="Arial"/>
              </a:rPr>
              <a:t>görevlileri, </a:t>
            </a:r>
            <a:r>
              <a:rPr lang="tr-TR" spc="-75" dirty="0" smtClean="0">
                <a:latin typeface="Arial"/>
                <a:cs typeface="Arial"/>
              </a:rPr>
              <a:t>kendilerine </a:t>
            </a:r>
            <a:r>
              <a:rPr lang="tr-TR" spc="-70" dirty="0" smtClean="0">
                <a:latin typeface="Arial"/>
                <a:cs typeface="Arial"/>
              </a:rPr>
              <a:t>verilen  </a:t>
            </a:r>
            <a:r>
              <a:rPr lang="tr-TR" b="1" i="1" spc="-75" dirty="0" smtClean="0">
                <a:latin typeface="Arial"/>
                <a:cs typeface="Arial"/>
              </a:rPr>
              <a:t>disiplin </a:t>
            </a:r>
            <a:r>
              <a:rPr lang="tr-TR" b="1" i="1" spc="-80" dirty="0" smtClean="0">
                <a:latin typeface="Arial"/>
                <a:cs typeface="Arial"/>
              </a:rPr>
              <a:t>cezalarına </a:t>
            </a:r>
            <a:r>
              <a:rPr lang="tr-TR" spc="-75" dirty="0" smtClean="0">
                <a:latin typeface="Arial"/>
                <a:cs typeface="Arial"/>
              </a:rPr>
              <a:t>karşı </a:t>
            </a:r>
            <a:r>
              <a:rPr lang="tr-TR" b="1" i="1" u="sng" spc="-80" dirty="0" smtClean="0">
                <a:uFill>
                  <a:solidFill>
                    <a:srgbClr val="000000"/>
                  </a:solidFill>
                </a:uFill>
                <a:latin typeface="Arial"/>
                <a:cs typeface="Arial"/>
              </a:rPr>
              <a:t>idare </a:t>
            </a:r>
            <a:r>
              <a:rPr lang="tr-TR" b="1" i="1" u="sng" spc="-95" dirty="0" smtClean="0">
                <a:uFill>
                  <a:solidFill>
                    <a:srgbClr val="000000"/>
                  </a:solidFill>
                </a:uFill>
                <a:latin typeface="Arial"/>
                <a:cs typeface="Arial"/>
              </a:rPr>
              <a:t>mahkemelerine</a:t>
            </a:r>
            <a:r>
              <a:rPr lang="tr-TR" b="1" i="1" spc="-25" dirty="0" smtClean="0">
                <a:latin typeface="Arial"/>
                <a:cs typeface="Arial"/>
              </a:rPr>
              <a:t> </a:t>
            </a:r>
            <a:r>
              <a:rPr lang="tr-TR" spc="-70" dirty="0" smtClean="0">
                <a:latin typeface="Arial"/>
                <a:cs typeface="Arial"/>
              </a:rPr>
              <a:t>başvurabilirler.</a:t>
            </a:r>
            <a:endParaRPr lang="tr-TR" dirty="0" smtClean="0">
              <a:latin typeface="Arial"/>
              <a:cs typeface="Arial"/>
            </a:endParaRPr>
          </a:p>
          <a:p>
            <a:pPr>
              <a:spcBef>
                <a:spcPts val="30"/>
              </a:spcBef>
            </a:pPr>
            <a:endParaRPr lang="tr-TR" dirty="0" smtClean="0">
              <a:latin typeface="Arial"/>
              <a:cs typeface="Arial"/>
            </a:endParaRPr>
          </a:p>
          <a:p>
            <a:pPr marL="12700" marR="5080" algn="just"/>
            <a:r>
              <a:rPr lang="tr-TR" b="1" spc="-90" dirty="0" smtClean="0">
                <a:solidFill>
                  <a:srgbClr val="FF0000"/>
                </a:solidFill>
                <a:latin typeface="Arial"/>
                <a:cs typeface="Arial"/>
              </a:rPr>
              <a:t>B) </a:t>
            </a:r>
            <a:r>
              <a:rPr lang="tr-TR" b="1" u="sng" spc="-80" dirty="0" smtClean="0">
                <a:solidFill>
                  <a:srgbClr val="FF0000"/>
                </a:solidFill>
                <a:uFill>
                  <a:solidFill>
                    <a:srgbClr val="000000"/>
                  </a:solidFill>
                </a:uFill>
                <a:latin typeface="Arial"/>
                <a:cs typeface="Arial"/>
              </a:rPr>
              <a:t>İŞÇİ </a:t>
            </a:r>
            <a:r>
              <a:rPr lang="tr-TR" b="1" u="sng" spc="-95" dirty="0" smtClean="0">
                <a:solidFill>
                  <a:srgbClr val="FF0000"/>
                </a:solidFill>
                <a:uFill>
                  <a:solidFill>
                    <a:srgbClr val="000000"/>
                  </a:solidFill>
                </a:uFill>
                <a:latin typeface="Arial"/>
                <a:cs typeface="Arial"/>
              </a:rPr>
              <a:t>NİTELİĞİNDEKİ</a:t>
            </a:r>
            <a:r>
              <a:rPr lang="tr-TR" b="1" spc="-95" dirty="0" smtClean="0">
                <a:solidFill>
                  <a:srgbClr val="FF0000"/>
                </a:solidFill>
                <a:latin typeface="Arial"/>
                <a:cs typeface="Arial"/>
              </a:rPr>
              <a:t> </a:t>
            </a:r>
            <a:r>
              <a:rPr lang="tr-TR" spc="-80" dirty="0" smtClean="0">
                <a:solidFill>
                  <a:srgbClr val="FF0000"/>
                </a:solidFill>
                <a:latin typeface="Arial"/>
                <a:cs typeface="Arial"/>
              </a:rPr>
              <a:t>özel </a:t>
            </a:r>
            <a:r>
              <a:rPr lang="tr-TR" spc="-75" dirty="0" smtClean="0">
                <a:solidFill>
                  <a:srgbClr val="FF0000"/>
                </a:solidFill>
                <a:latin typeface="Arial"/>
                <a:cs typeface="Arial"/>
              </a:rPr>
              <a:t>güvenlik </a:t>
            </a:r>
            <a:r>
              <a:rPr lang="tr-TR" spc="-70" dirty="0" smtClean="0">
                <a:solidFill>
                  <a:srgbClr val="FF0000"/>
                </a:solidFill>
                <a:latin typeface="Arial"/>
                <a:cs typeface="Arial"/>
              </a:rPr>
              <a:t>görevlileri </a:t>
            </a:r>
            <a:r>
              <a:rPr lang="tr-TR" spc="-65" dirty="0" smtClean="0">
                <a:solidFill>
                  <a:srgbClr val="FF0000"/>
                </a:solidFill>
                <a:latin typeface="Arial"/>
                <a:cs typeface="Arial"/>
              </a:rPr>
              <a:t>ise, </a:t>
            </a:r>
            <a:r>
              <a:rPr lang="tr-TR" spc="-85" dirty="0" smtClean="0">
                <a:latin typeface="Arial"/>
                <a:cs typeface="Arial"/>
              </a:rPr>
              <a:t>görev  </a:t>
            </a:r>
            <a:r>
              <a:rPr lang="tr-TR" spc="-70" dirty="0" smtClean="0">
                <a:latin typeface="Arial"/>
                <a:cs typeface="Arial"/>
              </a:rPr>
              <a:t>yetki </a:t>
            </a:r>
            <a:r>
              <a:rPr lang="tr-TR" spc="-85" dirty="0" smtClean="0">
                <a:latin typeface="Arial"/>
                <a:cs typeface="Arial"/>
              </a:rPr>
              <a:t>bakımından,  </a:t>
            </a:r>
            <a:r>
              <a:rPr lang="tr-TR" spc="-95" dirty="0" smtClean="0">
                <a:latin typeface="Arial"/>
                <a:cs typeface="Arial"/>
              </a:rPr>
              <a:t>5188 </a:t>
            </a:r>
            <a:r>
              <a:rPr lang="tr-TR" spc="-65" dirty="0" smtClean="0">
                <a:latin typeface="Arial"/>
                <a:cs typeface="Arial"/>
              </a:rPr>
              <a:t>sayılı  </a:t>
            </a:r>
            <a:r>
              <a:rPr lang="tr-TR" spc="-90" dirty="0" smtClean="0">
                <a:latin typeface="Arial"/>
                <a:cs typeface="Arial"/>
              </a:rPr>
              <a:t>yasaya </a:t>
            </a:r>
            <a:r>
              <a:rPr lang="tr-TR" spc="-70" dirty="0" smtClean="0">
                <a:latin typeface="Arial"/>
                <a:cs typeface="Arial"/>
              </a:rPr>
              <a:t>tabi </a:t>
            </a:r>
            <a:r>
              <a:rPr lang="tr-TR" spc="-75" dirty="0" smtClean="0">
                <a:latin typeface="Arial"/>
                <a:cs typeface="Arial"/>
              </a:rPr>
              <a:t>olurken, hakları </a:t>
            </a:r>
            <a:r>
              <a:rPr lang="tr-TR" spc="-90" dirty="0" smtClean="0">
                <a:latin typeface="Arial"/>
                <a:cs typeface="Arial"/>
              </a:rPr>
              <a:t>ve </a:t>
            </a:r>
            <a:r>
              <a:rPr lang="tr-TR" spc="-65" dirty="0" smtClean="0">
                <a:latin typeface="Arial"/>
                <a:cs typeface="Arial"/>
              </a:rPr>
              <a:t>disiplin </a:t>
            </a:r>
            <a:r>
              <a:rPr lang="tr-TR" spc="-90" dirty="0" smtClean="0">
                <a:latin typeface="Arial"/>
                <a:cs typeface="Arial"/>
              </a:rPr>
              <a:t>uygulaması bakımından </a:t>
            </a:r>
            <a:r>
              <a:rPr lang="tr-TR" spc="-95" dirty="0" smtClean="0">
                <a:latin typeface="Arial"/>
                <a:cs typeface="Arial"/>
              </a:rPr>
              <a:t>4857 </a:t>
            </a:r>
            <a:r>
              <a:rPr lang="tr-TR" spc="-65" dirty="0" smtClean="0">
                <a:latin typeface="Arial"/>
                <a:cs typeface="Arial"/>
              </a:rPr>
              <a:t>sayılı </a:t>
            </a:r>
            <a:r>
              <a:rPr lang="tr-TR" spc="-60" dirty="0" smtClean="0">
                <a:latin typeface="Arial"/>
                <a:cs typeface="Arial"/>
              </a:rPr>
              <a:t>"iş </a:t>
            </a:r>
            <a:r>
              <a:rPr lang="tr-TR" spc="-95" dirty="0" smtClean="0">
                <a:latin typeface="Arial"/>
                <a:cs typeface="Arial"/>
              </a:rPr>
              <a:t>Kanunu"na  </a:t>
            </a:r>
            <a:r>
              <a:rPr lang="tr-TR" spc="-65" dirty="0" smtClean="0">
                <a:latin typeface="Arial"/>
                <a:cs typeface="Arial"/>
              </a:rPr>
              <a:t>tabidirler. </a:t>
            </a:r>
            <a:r>
              <a:rPr lang="tr-TR" spc="-100" dirty="0" smtClean="0">
                <a:latin typeface="Arial"/>
                <a:cs typeface="Arial"/>
              </a:rPr>
              <a:t>Bu </a:t>
            </a:r>
            <a:r>
              <a:rPr lang="tr-TR" spc="-80" dirty="0" smtClean="0">
                <a:latin typeface="Arial"/>
                <a:cs typeface="Arial"/>
              </a:rPr>
              <a:t>nedenledir </a:t>
            </a:r>
            <a:r>
              <a:rPr lang="tr-TR" spc="-55" dirty="0" smtClean="0">
                <a:latin typeface="Arial"/>
                <a:cs typeface="Arial"/>
              </a:rPr>
              <a:t>ki, </a:t>
            </a:r>
            <a:r>
              <a:rPr lang="tr-TR" spc="-75" dirty="0" smtClean="0">
                <a:latin typeface="Arial"/>
                <a:cs typeface="Arial"/>
              </a:rPr>
              <a:t>kendilerine </a:t>
            </a:r>
            <a:r>
              <a:rPr lang="tr-TR" spc="-70" dirty="0" smtClean="0">
                <a:latin typeface="Arial"/>
                <a:cs typeface="Arial"/>
              </a:rPr>
              <a:t>verilen </a:t>
            </a:r>
            <a:r>
              <a:rPr lang="tr-TR" b="1" i="1" spc="-75" dirty="0" smtClean="0">
                <a:latin typeface="Arial"/>
                <a:cs typeface="Arial"/>
              </a:rPr>
              <a:t>disiplin </a:t>
            </a:r>
            <a:r>
              <a:rPr lang="tr-TR" b="1" i="1" spc="-80" dirty="0" smtClean="0">
                <a:latin typeface="Arial"/>
                <a:cs typeface="Arial"/>
              </a:rPr>
              <a:t>cezalarına </a:t>
            </a:r>
            <a:r>
              <a:rPr lang="tr-TR" spc="-75" dirty="0" smtClean="0">
                <a:latin typeface="Arial"/>
                <a:cs typeface="Arial"/>
              </a:rPr>
              <a:t>karşı</a:t>
            </a:r>
            <a:r>
              <a:rPr lang="tr-TR" u="sng" spc="-75" dirty="0" smtClean="0">
                <a:uFill>
                  <a:solidFill>
                    <a:srgbClr val="000000"/>
                  </a:solidFill>
                </a:uFill>
                <a:latin typeface="Arial"/>
                <a:cs typeface="Arial"/>
              </a:rPr>
              <a:t> </a:t>
            </a:r>
            <a:r>
              <a:rPr lang="tr-TR" b="1" i="1" u="sng" spc="-70" dirty="0" smtClean="0">
                <a:uFill>
                  <a:solidFill>
                    <a:srgbClr val="000000"/>
                  </a:solidFill>
                </a:uFill>
                <a:latin typeface="Arial"/>
                <a:cs typeface="Arial"/>
              </a:rPr>
              <a:t>İş </a:t>
            </a:r>
            <a:r>
              <a:rPr lang="tr-TR" b="1" i="1" u="sng" spc="-90" dirty="0" smtClean="0">
                <a:uFill>
                  <a:solidFill>
                    <a:srgbClr val="000000"/>
                  </a:solidFill>
                </a:uFill>
                <a:latin typeface="Arial"/>
                <a:cs typeface="Arial"/>
              </a:rPr>
              <a:t>Mahkemeleri</a:t>
            </a:r>
            <a:r>
              <a:rPr lang="tr-TR" b="1" i="1" spc="-90" dirty="0" smtClean="0">
                <a:latin typeface="Arial"/>
                <a:cs typeface="Arial"/>
              </a:rPr>
              <a:t>'ne  </a:t>
            </a:r>
            <a:r>
              <a:rPr lang="tr-TR" spc="-60" dirty="0" smtClean="0">
                <a:latin typeface="Arial"/>
                <a:cs typeface="Arial"/>
              </a:rPr>
              <a:t>itiraz</a:t>
            </a:r>
            <a:r>
              <a:rPr lang="tr-TR" spc="-50" dirty="0" smtClean="0">
                <a:latin typeface="Arial"/>
                <a:cs typeface="Arial"/>
              </a:rPr>
              <a:t> </a:t>
            </a:r>
            <a:r>
              <a:rPr lang="tr-TR" spc="-65" dirty="0" smtClean="0">
                <a:latin typeface="Arial"/>
                <a:cs typeface="Arial"/>
              </a:rPr>
              <a:t>edebilirler.</a:t>
            </a:r>
            <a:endParaRPr lang="tr-TR" dirty="0">
              <a:latin typeface="Arial"/>
              <a:cs typeface="Aria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122</a:t>
            </a:fld>
            <a:endParaRPr lang="tr-TR" dirty="0"/>
          </a:p>
        </p:txBody>
      </p:sp>
      <p:sp>
        <p:nvSpPr>
          <p:cNvPr id="13" name="object 2"/>
          <p:cNvSpPr txBox="1"/>
          <p:nvPr/>
        </p:nvSpPr>
        <p:spPr>
          <a:xfrm>
            <a:off x="345232" y="467694"/>
            <a:ext cx="6676843" cy="4210768"/>
          </a:xfrm>
          <a:prstGeom prst="rect">
            <a:avLst/>
          </a:prstGeom>
        </p:spPr>
        <p:txBody>
          <a:bodyPr vert="horz" wrap="square" lIns="0" tIns="12065" rIns="0" bIns="0" rtlCol="0">
            <a:spAutoFit/>
          </a:bodyPr>
          <a:lstStyle/>
          <a:p>
            <a:pPr marL="12700">
              <a:spcBef>
                <a:spcPts val="95"/>
              </a:spcBef>
            </a:pPr>
            <a:r>
              <a:rPr sz="1600" b="1" spc="-105" dirty="0" smtClean="0">
                <a:solidFill>
                  <a:srgbClr val="FF0000"/>
                </a:solidFill>
                <a:latin typeface="Arial"/>
                <a:cs typeface="Arial"/>
              </a:rPr>
              <a:t>4857 </a:t>
            </a:r>
            <a:r>
              <a:rPr sz="1600" b="1" spc="-100" dirty="0">
                <a:solidFill>
                  <a:srgbClr val="FF0000"/>
                </a:solidFill>
                <a:latin typeface="Arial"/>
                <a:cs typeface="Arial"/>
              </a:rPr>
              <a:t>SAYILI </a:t>
            </a:r>
            <a:r>
              <a:rPr sz="1600" b="1" spc="-90" dirty="0">
                <a:solidFill>
                  <a:srgbClr val="FF0000"/>
                </a:solidFill>
                <a:latin typeface="Arial"/>
                <a:cs typeface="Arial"/>
              </a:rPr>
              <a:t>İŞ </a:t>
            </a:r>
            <a:r>
              <a:rPr sz="1600" b="1" spc="-135" dirty="0">
                <a:solidFill>
                  <a:srgbClr val="FF0000"/>
                </a:solidFill>
                <a:latin typeface="Arial"/>
                <a:cs typeface="Arial"/>
              </a:rPr>
              <a:t>KANUNU </a:t>
            </a:r>
            <a:r>
              <a:rPr sz="1600" b="1" spc="-95" dirty="0">
                <a:solidFill>
                  <a:srgbClr val="FF0000"/>
                </a:solidFill>
                <a:latin typeface="Arial"/>
                <a:cs typeface="Arial"/>
              </a:rPr>
              <a:t>İLE </a:t>
            </a:r>
            <a:r>
              <a:rPr sz="1600" b="1" spc="-90" dirty="0">
                <a:solidFill>
                  <a:srgbClr val="FF0000"/>
                </a:solidFill>
                <a:latin typeface="Arial"/>
                <a:cs typeface="Arial"/>
              </a:rPr>
              <a:t>İLGİLİ</a:t>
            </a:r>
            <a:r>
              <a:rPr sz="1600" b="1" spc="-80" dirty="0">
                <a:solidFill>
                  <a:srgbClr val="FF0000"/>
                </a:solidFill>
                <a:latin typeface="Arial"/>
                <a:cs typeface="Arial"/>
              </a:rPr>
              <a:t> </a:t>
            </a:r>
            <a:r>
              <a:rPr sz="1600" b="1" spc="-110" dirty="0">
                <a:solidFill>
                  <a:srgbClr val="FF0000"/>
                </a:solidFill>
                <a:latin typeface="Arial"/>
                <a:cs typeface="Arial"/>
              </a:rPr>
              <a:t>BİLGİLER</a:t>
            </a:r>
            <a:endParaRPr sz="1600" dirty="0">
              <a:latin typeface="Arial"/>
              <a:cs typeface="Arial"/>
            </a:endParaRPr>
          </a:p>
          <a:p>
            <a:pPr marL="12700" marR="196850">
              <a:spcBef>
                <a:spcPts val="65"/>
              </a:spcBef>
            </a:pPr>
            <a:r>
              <a:rPr sz="1600" b="1" spc="-95" dirty="0">
                <a:solidFill>
                  <a:srgbClr val="FF0000"/>
                </a:solidFill>
                <a:latin typeface="Arial"/>
                <a:cs typeface="Arial"/>
              </a:rPr>
              <a:t>4857 </a:t>
            </a:r>
            <a:r>
              <a:rPr sz="1600" b="1" spc="-90" dirty="0">
                <a:solidFill>
                  <a:srgbClr val="FF0000"/>
                </a:solidFill>
                <a:latin typeface="Arial"/>
                <a:cs typeface="Arial"/>
              </a:rPr>
              <a:t>SAYILI </a:t>
            </a:r>
            <a:r>
              <a:rPr sz="1600" b="1" spc="-80" dirty="0">
                <a:solidFill>
                  <a:srgbClr val="FF0000"/>
                </a:solidFill>
                <a:latin typeface="Arial"/>
                <a:cs typeface="Arial"/>
              </a:rPr>
              <a:t>İŞ </a:t>
            </a:r>
            <a:r>
              <a:rPr sz="1600" b="1" spc="-120" dirty="0">
                <a:solidFill>
                  <a:srgbClr val="FF0000"/>
                </a:solidFill>
                <a:latin typeface="Arial"/>
                <a:cs typeface="Arial"/>
              </a:rPr>
              <a:t>KANUNUNUN </a:t>
            </a:r>
            <a:r>
              <a:rPr sz="1600" b="1" spc="-110" dirty="0">
                <a:solidFill>
                  <a:srgbClr val="FF0000"/>
                </a:solidFill>
                <a:latin typeface="Arial"/>
                <a:cs typeface="Arial"/>
              </a:rPr>
              <a:t>AMACI </a:t>
            </a:r>
            <a:r>
              <a:rPr sz="1600" b="1" spc="-30" dirty="0">
                <a:latin typeface="Arial"/>
                <a:cs typeface="Arial"/>
              </a:rPr>
              <a:t>;</a:t>
            </a:r>
            <a:r>
              <a:rPr sz="1600" spc="-30" dirty="0">
                <a:latin typeface="Arial"/>
                <a:cs typeface="Arial"/>
              </a:rPr>
              <a:t>İşverenler </a:t>
            </a:r>
            <a:r>
              <a:rPr sz="1600" spc="-25" dirty="0">
                <a:latin typeface="Arial"/>
                <a:cs typeface="Arial"/>
              </a:rPr>
              <a:t>ile </a:t>
            </a:r>
            <a:r>
              <a:rPr sz="1600" spc="-30" dirty="0">
                <a:latin typeface="Arial"/>
                <a:cs typeface="Arial"/>
              </a:rPr>
              <a:t>bir </a:t>
            </a:r>
            <a:r>
              <a:rPr sz="1600" spc="-35" dirty="0">
                <a:latin typeface="Arial"/>
                <a:cs typeface="Arial"/>
              </a:rPr>
              <a:t>iş </a:t>
            </a:r>
            <a:r>
              <a:rPr sz="1600" spc="-40" dirty="0">
                <a:latin typeface="Arial"/>
                <a:cs typeface="Arial"/>
              </a:rPr>
              <a:t>sözleşmesine </a:t>
            </a:r>
            <a:r>
              <a:rPr sz="1600" spc="-45" dirty="0">
                <a:latin typeface="Arial"/>
                <a:cs typeface="Arial"/>
              </a:rPr>
              <a:t>dayanarak  </a:t>
            </a:r>
            <a:r>
              <a:rPr sz="1600" spc="-20" dirty="0">
                <a:latin typeface="Arial"/>
                <a:cs typeface="Arial"/>
              </a:rPr>
              <a:t>çalıştırılan işçilerin </a:t>
            </a:r>
            <a:r>
              <a:rPr sz="1600" spc="-40" dirty="0">
                <a:latin typeface="Arial"/>
                <a:cs typeface="Arial"/>
              </a:rPr>
              <a:t>çalışma </a:t>
            </a:r>
            <a:r>
              <a:rPr sz="1600" spc="-20" dirty="0">
                <a:latin typeface="Arial"/>
                <a:cs typeface="Arial"/>
              </a:rPr>
              <a:t>şartları </a:t>
            </a:r>
            <a:r>
              <a:rPr sz="1600" spc="-65" dirty="0">
                <a:latin typeface="Arial"/>
                <a:cs typeface="Arial"/>
              </a:rPr>
              <a:t>ve </a:t>
            </a:r>
            <a:r>
              <a:rPr sz="1600" spc="-40" dirty="0">
                <a:latin typeface="Arial"/>
                <a:cs typeface="Arial"/>
              </a:rPr>
              <a:t>çalışma ortamına </a:t>
            </a:r>
            <a:r>
              <a:rPr sz="1600" spc="-15" dirty="0">
                <a:latin typeface="Arial"/>
                <a:cs typeface="Arial"/>
              </a:rPr>
              <a:t>ilişkin </a:t>
            </a:r>
            <a:r>
              <a:rPr sz="1600" spc="-55" dirty="0">
                <a:latin typeface="Arial"/>
                <a:cs typeface="Arial"/>
              </a:rPr>
              <a:t>hak </a:t>
            </a:r>
            <a:r>
              <a:rPr sz="1600" spc="-65" dirty="0">
                <a:latin typeface="Arial"/>
                <a:cs typeface="Arial"/>
              </a:rPr>
              <a:t>ve  </a:t>
            </a:r>
            <a:r>
              <a:rPr sz="1600" spc="-30" dirty="0">
                <a:latin typeface="Arial"/>
                <a:cs typeface="Arial"/>
              </a:rPr>
              <a:t>sorumluluklarını</a:t>
            </a:r>
            <a:r>
              <a:rPr sz="1600" spc="45" dirty="0">
                <a:latin typeface="Arial"/>
                <a:cs typeface="Arial"/>
              </a:rPr>
              <a:t> </a:t>
            </a:r>
            <a:r>
              <a:rPr sz="1600" spc="-35" dirty="0">
                <a:latin typeface="Arial"/>
                <a:cs typeface="Arial"/>
              </a:rPr>
              <a:t>düzenlemektir.</a:t>
            </a:r>
            <a:endParaRPr sz="1600" dirty="0">
              <a:latin typeface="Arial"/>
              <a:cs typeface="Arial"/>
            </a:endParaRPr>
          </a:p>
          <a:p>
            <a:pPr marL="12700" marR="210185">
              <a:spcBef>
                <a:spcPts val="5"/>
              </a:spcBef>
            </a:pPr>
            <a:r>
              <a:rPr sz="1600" b="1" spc="-105" dirty="0">
                <a:solidFill>
                  <a:srgbClr val="FF0000"/>
                </a:solidFill>
                <a:latin typeface="Arial"/>
                <a:cs typeface="Arial"/>
              </a:rPr>
              <a:t>Madde </a:t>
            </a:r>
            <a:r>
              <a:rPr sz="1600" b="1" spc="-85" dirty="0">
                <a:solidFill>
                  <a:srgbClr val="FF0000"/>
                </a:solidFill>
                <a:latin typeface="Arial"/>
                <a:cs typeface="Arial"/>
              </a:rPr>
              <a:t>5</a:t>
            </a:r>
            <a:r>
              <a:rPr sz="1600" b="1" spc="-85" dirty="0" smtClean="0">
                <a:solidFill>
                  <a:srgbClr val="FF0000"/>
                </a:solidFill>
                <a:latin typeface="Arial"/>
                <a:cs typeface="Arial"/>
              </a:rPr>
              <a:t>.</a:t>
            </a:r>
            <a:r>
              <a:rPr lang="tr-TR" sz="1600" b="1" spc="-85" dirty="0" smtClean="0">
                <a:solidFill>
                  <a:srgbClr val="FF0000"/>
                </a:solidFill>
                <a:latin typeface="Arial"/>
                <a:cs typeface="Arial"/>
              </a:rPr>
              <a:t>  </a:t>
            </a:r>
            <a:r>
              <a:rPr sz="1600" b="1" spc="-85" dirty="0" smtClean="0">
                <a:solidFill>
                  <a:srgbClr val="FF0000"/>
                </a:solidFill>
                <a:latin typeface="Arial"/>
                <a:cs typeface="Arial"/>
              </a:rPr>
              <a:t>EŞİT </a:t>
            </a:r>
            <a:r>
              <a:rPr sz="1600" b="1" spc="-125" dirty="0">
                <a:solidFill>
                  <a:srgbClr val="FF0000"/>
                </a:solidFill>
                <a:latin typeface="Arial"/>
                <a:cs typeface="Arial"/>
              </a:rPr>
              <a:t>DAVRANMA </a:t>
            </a:r>
            <a:r>
              <a:rPr sz="1600" b="1" spc="-85" dirty="0">
                <a:solidFill>
                  <a:srgbClr val="FF0000"/>
                </a:solidFill>
                <a:latin typeface="Arial"/>
                <a:cs typeface="Arial"/>
              </a:rPr>
              <a:t>İLKESİ</a:t>
            </a:r>
            <a:r>
              <a:rPr sz="1600" b="1" spc="-85" dirty="0">
                <a:latin typeface="Arial"/>
                <a:cs typeface="Arial"/>
              </a:rPr>
              <a:t>; </a:t>
            </a:r>
            <a:r>
              <a:rPr sz="1600" i="1" spc="-70" dirty="0">
                <a:latin typeface="Arial"/>
                <a:cs typeface="Arial"/>
              </a:rPr>
              <a:t>İ</a:t>
            </a:r>
            <a:r>
              <a:rPr sz="1600" spc="-70" dirty="0">
                <a:latin typeface="Arial"/>
                <a:cs typeface="Arial"/>
              </a:rPr>
              <a:t>ş </a:t>
            </a:r>
            <a:r>
              <a:rPr sz="1600" spc="-65" dirty="0">
                <a:latin typeface="Arial"/>
                <a:cs typeface="Arial"/>
              </a:rPr>
              <a:t>ilişkisinde, </a:t>
            </a:r>
            <a:r>
              <a:rPr sz="1600" spc="-55" dirty="0">
                <a:latin typeface="Arial"/>
                <a:cs typeface="Arial"/>
              </a:rPr>
              <a:t>dil, </a:t>
            </a:r>
            <a:r>
              <a:rPr sz="1600" spc="-60" dirty="0">
                <a:latin typeface="Arial"/>
                <a:cs typeface="Arial"/>
              </a:rPr>
              <a:t>ırk, </a:t>
            </a:r>
            <a:r>
              <a:rPr sz="1600" spc="-70" dirty="0">
                <a:latin typeface="Arial"/>
                <a:cs typeface="Arial"/>
              </a:rPr>
              <a:t>cinsiyet, </a:t>
            </a:r>
            <a:r>
              <a:rPr sz="1600" spc="-75" dirty="0">
                <a:latin typeface="Arial"/>
                <a:cs typeface="Arial"/>
              </a:rPr>
              <a:t>siyasal </a:t>
            </a:r>
            <a:r>
              <a:rPr sz="1600" spc="-85" dirty="0">
                <a:latin typeface="Arial"/>
                <a:cs typeface="Arial"/>
              </a:rPr>
              <a:t>düşünce, </a:t>
            </a:r>
            <a:r>
              <a:rPr sz="1600" spc="-65" dirty="0">
                <a:latin typeface="Arial"/>
                <a:cs typeface="Arial"/>
              </a:rPr>
              <a:t>felsefi  </a:t>
            </a:r>
            <a:r>
              <a:rPr sz="1600" spc="-75" dirty="0">
                <a:latin typeface="Arial"/>
                <a:cs typeface="Arial"/>
              </a:rPr>
              <a:t>inanç, din </a:t>
            </a:r>
            <a:r>
              <a:rPr sz="1600" spc="-90" dirty="0">
                <a:latin typeface="Arial"/>
                <a:cs typeface="Arial"/>
              </a:rPr>
              <a:t>ve </a:t>
            </a:r>
            <a:r>
              <a:rPr sz="1600" spc="-100" dirty="0">
                <a:latin typeface="Arial"/>
                <a:cs typeface="Arial"/>
              </a:rPr>
              <a:t>mezhep </a:t>
            </a:r>
            <a:r>
              <a:rPr sz="1600" spc="-90" dirty="0">
                <a:latin typeface="Arial"/>
                <a:cs typeface="Arial"/>
              </a:rPr>
              <a:t>ve </a:t>
            </a:r>
            <a:r>
              <a:rPr sz="1600" spc="-80" dirty="0">
                <a:latin typeface="Arial"/>
                <a:cs typeface="Arial"/>
              </a:rPr>
              <a:t>benzeri </a:t>
            </a:r>
            <a:r>
              <a:rPr sz="1600" spc="-85" dirty="0">
                <a:latin typeface="Arial"/>
                <a:cs typeface="Arial"/>
              </a:rPr>
              <a:t>sebeplere </a:t>
            </a:r>
            <a:r>
              <a:rPr sz="1600" spc="-75" dirty="0">
                <a:latin typeface="Arial"/>
                <a:cs typeface="Arial"/>
              </a:rPr>
              <a:t>dayalı </a:t>
            </a:r>
            <a:r>
              <a:rPr sz="1600" spc="-80" dirty="0">
                <a:latin typeface="Arial"/>
                <a:cs typeface="Arial"/>
              </a:rPr>
              <a:t>ayırım </a:t>
            </a:r>
            <a:r>
              <a:rPr sz="1600" spc="-90" dirty="0">
                <a:latin typeface="Arial"/>
                <a:cs typeface="Arial"/>
              </a:rPr>
              <a:t>yapılamaması </a:t>
            </a:r>
            <a:r>
              <a:rPr sz="1600" i="1" spc="-30" dirty="0">
                <a:latin typeface="Arial"/>
                <a:cs typeface="Arial"/>
              </a:rPr>
              <a:t>Eşit </a:t>
            </a:r>
            <a:r>
              <a:rPr sz="1600" i="1" spc="-50" dirty="0">
                <a:latin typeface="Arial"/>
                <a:cs typeface="Arial"/>
              </a:rPr>
              <a:t>davranma  </a:t>
            </a:r>
            <a:r>
              <a:rPr sz="1600" i="1" spc="-20" dirty="0">
                <a:latin typeface="Arial"/>
                <a:cs typeface="Arial"/>
              </a:rPr>
              <a:t>ilkesini </a:t>
            </a:r>
            <a:r>
              <a:rPr sz="1600" b="1" spc="-80" dirty="0">
                <a:latin typeface="Arial"/>
                <a:cs typeface="Arial"/>
              </a:rPr>
              <a:t>ifade</a:t>
            </a:r>
            <a:r>
              <a:rPr sz="1600" b="1" spc="-180" dirty="0">
                <a:latin typeface="Arial"/>
                <a:cs typeface="Arial"/>
              </a:rPr>
              <a:t> </a:t>
            </a:r>
            <a:r>
              <a:rPr sz="1600" b="1" spc="-80" dirty="0">
                <a:latin typeface="Arial"/>
                <a:cs typeface="Arial"/>
              </a:rPr>
              <a:t>eder.</a:t>
            </a:r>
            <a:endParaRPr sz="1600" dirty="0">
              <a:latin typeface="Arial"/>
              <a:cs typeface="Arial"/>
            </a:endParaRPr>
          </a:p>
          <a:p>
            <a:pPr marL="12700" marR="111125">
              <a:spcBef>
                <a:spcPts val="10"/>
              </a:spcBef>
            </a:pPr>
            <a:r>
              <a:rPr sz="1600" b="1" spc="-105" dirty="0">
                <a:solidFill>
                  <a:srgbClr val="FF0000"/>
                </a:solidFill>
                <a:latin typeface="Arial"/>
                <a:cs typeface="Arial"/>
              </a:rPr>
              <a:t>Madde </a:t>
            </a:r>
            <a:r>
              <a:rPr sz="1600" b="1" spc="-70" dirty="0">
                <a:solidFill>
                  <a:srgbClr val="FF0000"/>
                </a:solidFill>
                <a:latin typeface="Arial"/>
                <a:cs typeface="Arial"/>
              </a:rPr>
              <a:t>8. </a:t>
            </a:r>
            <a:r>
              <a:rPr sz="1600" b="1" spc="-80" dirty="0">
                <a:solidFill>
                  <a:srgbClr val="FF0000"/>
                </a:solidFill>
                <a:latin typeface="Arial"/>
                <a:cs typeface="Arial"/>
              </a:rPr>
              <a:t>İŞ </a:t>
            </a:r>
            <a:r>
              <a:rPr sz="1600" b="1" spc="-100" dirty="0">
                <a:solidFill>
                  <a:srgbClr val="FF0000"/>
                </a:solidFill>
                <a:latin typeface="Arial"/>
                <a:cs typeface="Arial"/>
              </a:rPr>
              <a:t>SÖZLEŞMESİ; </a:t>
            </a:r>
            <a:r>
              <a:rPr sz="1600" spc="-80" dirty="0">
                <a:latin typeface="Arial"/>
                <a:cs typeface="Arial"/>
              </a:rPr>
              <a:t>Süresi </a:t>
            </a:r>
            <a:r>
              <a:rPr sz="1600" b="1" i="1" spc="-65" dirty="0">
                <a:latin typeface="Arial"/>
                <a:cs typeface="Arial"/>
              </a:rPr>
              <a:t>bir yıl </a:t>
            </a:r>
            <a:r>
              <a:rPr sz="1600" spc="-95" dirty="0">
                <a:latin typeface="Arial"/>
                <a:cs typeface="Arial"/>
              </a:rPr>
              <a:t>daha </a:t>
            </a:r>
            <a:r>
              <a:rPr sz="1600" spc="-70" dirty="0">
                <a:latin typeface="Arial"/>
                <a:cs typeface="Arial"/>
              </a:rPr>
              <a:t>fazla </a:t>
            </a:r>
            <a:r>
              <a:rPr sz="1600" spc="-80" dirty="0">
                <a:latin typeface="Arial"/>
                <a:cs typeface="Arial"/>
              </a:rPr>
              <a:t>olan </a:t>
            </a:r>
            <a:r>
              <a:rPr sz="1600" spc="-60" dirty="0">
                <a:latin typeface="Arial"/>
                <a:cs typeface="Arial"/>
              </a:rPr>
              <a:t>iş </a:t>
            </a:r>
            <a:r>
              <a:rPr sz="1600" spc="-80" dirty="0">
                <a:latin typeface="Arial"/>
                <a:cs typeface="Arial"/>
              </a:rPr>
              <a:t>sözleşmelerinin </a:t>
            </a:r>
            <a:r>
              <a:rPr sz="1600" b="1" i="1" spc="-70" dirty="0">
                <a:latin typeface="Arial"/>
                <a:cs typeface="Arial"/>
              </a:rPr>
              <a:t>yazılı </a:t>
            </a:r>
            <a:r>
              <a:rPr sz="1600" spc="-75" dirty="0">
                <a:latin typeface="Arial"/>
                <a:cs typeface="Arial"/>
              </a:rPr>
              <a:t>şekilde  </a:t>
            </a:r>
            <a:r>
              <a:rPr sz="1600" spc="-80" dirty="0">
                <a:latin typeface="Arial"/>
                <a:cs typeface="Arial"/>
              </a:rPr>
              <a:t>yapılması </a:t>
            </a:r>
            <a:r>
              <a:rPr sz="1600" spc="-75" dirty="0">
                <a:latin typeface="Arial"/>
                <a:cs typeface="Arial"/>
              </a:rPr>
              <a:t>zorunludur.Yazılı </a:t>
            </a:r>
            <a:r>
              <a:rPr sz="1600" spc="-90" dirty="0">
                <a:latin typeface="Arial"/>
                <a:cs typeface="Arial"/>
              </a:rPr>
              <a:t>sözleşme </a:t>
            </a:r>
            <a:r>
              <a:rPr sz="1600" spc="-85" dirty="0">
                <a:latin typeface="Arial"/>
                <a:cs typeface="Arial"/>
              </a:rPr>
              <a:t>yapılmayan </a:t>
            </a:r>
            <a:r>
              <a:rPr sz="1600" spc="-75" dirty="0">
                <a:latin typeface="Arial"/>
                <a:cs typeface="Arial"/>
              </a:rPr>
              <a:t>hallerde </a:t>
            </a:r>
            <a:r>
              <a:rPr sz="1600" spc="-80" dirty="0">
                <a:latin typeface="Arial"/>
                <a:cs typeface="Arial"/>
              </a:rPr>
              <a:t>işveren </a:t>
            </a:r>
            <a:r>
              <a:rPr sz="1600" spc="-70" dirty="0">
                <a:latin typeface="Arial"/>
                <a:cs typeface="Arial"/>
              </a:rPr>
              <a:t>işçiye </a:t>
            </a:r>
            <a:r>
              <a:rPr sz="1600" spc="-95" dirty="0">
                <a:latin typeface="Arial"/>
                <a:cs typeface="Arial"/>
              </a:rPr>
              <a:t>en </a:t>
            </a:r>
            <a:r>
              <a:rPr sz="1600" spc="-95" dirty="0">
                <a:solidFill>
                  <a:srgbClr val="FF0000"/>
                </a:solidFill>
                <a:latin typeface="Arial"/>
                <a:cs typeface="Arial"/>
              </a:rPr>
              <a:t>geç </a:t>
            </a:r>
            <a:r>
              <a:rPr sz="1600" b="1" i="1" spc="-65" dirty="0">
                <a:solidFill>
                  <a:srgbClr val="FF0000"/>
                </a:solidFill>
                <a:latin typeface="Arial"/>
                <a:cs typeface="Arial"/>
              </a:rPr>
              <a:t>iki </a:t>
            </a:r>
            <a:r>
              <a:rPr sz="1600" b="1" i="1" spc="-90" dirty="0">
                <a:solidFill>
                  <a:srgbClr val="FF0000"/>
                </a:solidFill>
                <a:latin typeface="Arial"/>
                <a:cs typeface="Arial"/>
              </a:rPr>
              <a:t>ay</a:t>
            </a:r>
            <a:r>
              <a:rPr sz="1600" b="1" i="1" spc="-95" dirty="0">
                <a:solidFill>
                  <a:srgbClr val="FF0000"/>
                </a:solidFill>
                <a:latin typeface="Arial"/>
                <a:cs typeface="Arial"/>
              </a:rPr>
              <a:t> </a:t>
            </a:r>
            <a:r>
              <a:rPr sz="1600" spc="-75" dirty="0">
                <a:latin typeface="Arial"/>
                <a:cs typeface="Arial"/>
              </a:rPr>
              <a:t>içinde</a:t>
            </a:r>
            <a:endParaRPr sz="1600" dirty="0">
              <a:latin typeface="Arial"/>
              <a:cs typeface="Arial"/>
            </a:endParaRPr>
          </a:p>
          <a:p>
            <a:pPr marL="12700"/>
            <a:r>
              <a:rPr sz="1600" spc="-85" dirty="0">
                <a:latin typeface="Arial"/>
                <a:cs typeface="Arial"/>
              </a:rPr>
              <a:t>genel</a:t>
            </a:r>
            <a:r>
              <a:rPr sz="1600" spc="-45" dirty="0">
                <a:latin typeface="Arial"/>
                <a:cs typeface="Arial"/>
              </a:rPr>
              <a:t> </a:t>
            </a:r>
            <a:r>
              <a:rPr sz="1600" spc="-90" dirty="0">
                <a:latin typeface="Arial"/>
                <a:cs typeface="Arial"/>
              </a:rPr>
              <a:t>ve</a:t>
            </a:r>
            <a:r>
              <a:rPr sz="1600" spc="-50" dirty="0">
                <a:latin typeface="Arial"/>
                <a:cs typeface="Arial"/>
              </a:rPr>
              <a:t> </a:t>
            </a:r>
            <a:r>
              <a:rPr sz="1600" spc="-80" dirty="0">
                <a:latin typeface="Arial"/>
                <a:cs typeface="Arial"/>
              </a:rPr>
              <a:t>özel</a:t>
            </a:r>
            <a:r>
              <a:rPr sz="1600" spc="-40" dirty="0">
                <a:latin typeface="Arial"/>
                <a:cs typeface="Arial"/>
              </a:rPr>
              <a:t> </a:t>
            </a:r>
            <a:r>
              <a:rPr sz="1600" spc="-85" dirty="0">
                <a:latin typeface="Arial"/>
                <a:cs typeface="Arial"/>
              </a:rPr>
              <a:t>çalışma</a:t>
            </a:r>
            <a:r>
              <a:rPr sz="1600" spc="-50" dirty="0">
                <a:latin typeface="Arial"/>
                <a:cs typeface="Arial"/>
              </a:rPr>
              <a:t> </a:t>
            </a:r>
            <a:r>
              <a:rPr sz="1600" spc="-70" dirty="0">
                <a:latin typeface="Arial"/>
                <a:cs typeface="Arial"/>
              </a:rPr>
              <a:t>koşullarını</a:t>
            </a:r>
            <a:r>
              <a:rPr sz="1600" spc="-40" dirty="0">
                <a:latin typeface="Arial"/>
                <a:cs typeface="Arial"/>
              </a:rPr>
              <a:t> </a:t>
            </a:r>
            <a:r>
              <a:rPr sz="1600" spc="-60" dirty="0">
                <a:latin typeface="Arial"/>
                <a:cs typeface="Arial"/>
              </a:rPr>
              <a:t>belirtir</a:t>
            </a:r>
            <a:r>
              <a:rPr sz="1600" spc="-55" dirty="0">
                <a:latin typeface="Arial"/>
                <a:cs typeface="Arial"/>
              </a:rPr>
              <a:t> </a:t>
            </a:r>
            <a:r>
              <a:rPr sz="1600" spc="-65" dirty="0">
                <a:latin typeface="Arial"/>
                <a:cs typeface="Arial"/>
              </a:rPr>
              <a:t>bir</a:t>
            </a:r>
            <a:r>
              <a:rPr sz="1600" spc="-50" dirty="0">
                <a:latin typeface="Arial"/>
                <a:cs typeface="Arial"/>
              </a:rPr>
              <a:t> </a:t>
            </a:r>
            <a:r>
              <a:rPr sz="1600" spc="-85" dirty="0">
                <a:latin typeface="Arial"/>
                <a:cs typeface="Arial"/>
              </a:rPr>
              <a:t>belge</a:t>
            </a:r>
            <a:r>
              <a:rPr sz="1600" spc="-50" dirty="0">
                <a:latin typeface="Arial"/>
                <a:cs typeface="Arial"/>
              </a:rPr>
              <a:t> </a:t>
            </a:r>
            <a:r>
              <a:rPr sz="1600" spc="-85" dirty="0">
                <a:latin typeface="Arial"/>
                <a:cs typeface="Arial"/>
              </a:rPr>
              <a:t>vermekle</a:t>
            </a:r>
            <a:r>
              <a:rPr sz="1600" spc="-45" dirty="0">
                <a:latin typeface="Arial"/>
                <a:cs typeface="Arial"/>
              </a:rPr>
              <a:t> </a:t>
            </a:r>
            <a:r>
              <a:rPr sz="1600" spc="-85" dirty="0">
                <a:latin typeface="Arial"/>
                <a:cs typeface="Arial"/>
              </a:rPr>
              <a:t>yükümlüdür.</a:t>
            </a:r>
            <a:endParaRPr sz="1600" dirty="0">
              <a:latin typeface="Arial"/>
              <a:cs typeface="Arial"/>
            </a:endParaRPr>
          </a:p>
          <a:p>
            <a:pPr marL="12700" marR="70485">
              <a:spcBef>
                <a:spcPts val="40"/>
              </a:spcBef>
            </a:pPr>
            <a:r>
              <a:rPr sz="1600" b="1" spc="-105" dirty="0">
                <a:solidFill>
                  <a:srgbClr val="FF0000"/>
                </a:solidFill>
                <a:latin typeface="Arial"/>
                <a:cs typeface="Arial"/>
              </a:rPr>
              <a:t>Madde </a:t>
            </a:r>
            <a:r>
              <a:rPr sz="1600" b="1" spc="-80" dirty="0">
                <a:solidFill>
                  <a:srgbClr val="FF0000"/>
                </a:solidFill>
                <a:latin typeface="Arial"/>
                <a:cs typeface="Arial"/>
              </a:rPr>
              <a:t>10. </a:t>
            </a:r>
            <a:r>
              <a:rPr sz="1600" b="1" spc="-110" dirty="0">
                <a:solidFill>
                  <a:srgbClr val="FF0000"/>
                </a:solidFill>
                <a:latin typeface="Arial"/>
                <a:cs typeface="Arial"/>
              </a:rPr>
              <a:t>SÜREKLİ </a:t>
            </a:r>
            <a:r>
              <a:rPr sz="1600" b="1" spc="-114" dirty="0">
                <a:solidFill>
                  <a:srgbClr val="FF0000"/>
                </a:solidFill>
                <a:latin typeface="Arial"/>
                <a:cs typeface="Arial"/>
              </a:rPr>
              <a:t>VE </a:t>
            </a:r>
            <a:r>
              <a:rPr sz="1600" b="1" spc="-105" dirty="0">
                <a:solidFill>
                  <a:srgbClr val="FF0000"/>
                </a:solidFill>
                <a:latin typeface="Arial"/>
                <a:cs typeface="Arial"/>
              </a:rPr>
              <a:t>SÜREKSİZ </a:t>
            </a:r>
            <a:r>
              <a:rPr sz="1600" b="1" spc="-100" dirty="0">
                <a:solidFill>
                  <a:srgbClr val="FF0000"/>
                </a:solidFill>
                <a:latin typeface="Arial"/>
                <a:cs typeface="Arial"/>
              </a:rPr>
              <a:t>İŞLERDEKİ </a:t>
            </a:r>
            <a:r>
              <a:rPr sz="1600" b="1" spc="-80" dirty="0">
                <a:solidFill>
                  <a:srgbClr val="FF0000"/>
                </a:solidFill>
                <a:latin typeface="Arial"/>
                <a:cs typeface="Arial"/>
              </a:rPr>
              <a:t>İŞ </a:t>
            </a:r>
            <a:r>
              <a:rPr sz="1600" b="1" spc="-110" dirty="0">
                <a:solidFill>
                  <a:srgbClr val="FF0000"/>
                </a:solidFill>
                <a:latin typeface="Arial"/>
                <a:cs typeface="Arial"/>
              </a:rPr>
              <a:t>SÖZLEŞMELERİ </a:t>
            </a:r>
            <a:r>
              <a:rPr sz="1600" spc="-60" dirty="0">
                <a:solidFill>
                  <a:srgbClr val="FF0000"/>
                </a:solidFill>
                <a:latin typeface="Arial"/>
                <a:cs typeface="Arial"/>
              </a:rPr>
              <a:t>;</a:t>
            </a:r>
            <a:r>
              <a:rPr sz="1600" spc="-60" dirty="0">
                <a:latin typeface="Arial"/>
                <a:cs typeface="Arial"/>
              </a:rPr>
              <a:t>Nitelikleri </a:t>
            </a:r>
            <a:r>
              <a:rPr sz="1600" spc="-90" dirty="0">
                <a:latin typeface="Arial"/>
                <a:cs typeface="Arial"/>
              </a:rPr>
              <a:t>bakımından  </a:t>
            </a:r>
            <a:r>
              <a:rPr sz="1600" spc="-95" dirty="0">
                <a:latin typeface="Arial"/>
                <a:cs typeface="Arial"/>
              </a:rPr>
              <a:t>en </a:t>
            </a:r>
            <a:r>
              <a:rPr sz="1600" spc="-90" dirty="0">
                <a:latin typeface="Arial"/>
                <a:cs typeface="Arial"/>
              </a:rPr>
              <a:t>çok </a:t>
            </a:r>
            <a:r>
              <a:rPr sz="1600" spc="-80" dirty="0">
                <a:latin typeface="Arial"/>
                <a:cs typeface="Arial"/>
              </a:rPr>
              <a:t>otuz </a:t>
            </a:r>
            <a:r>
              <a:rPr sz="1600" spc="-60" dirty="0">
                <a:latin typeface="Arial"/>
                <a:cs typeface="Arial"/>
              </a:rPr>
              <a:t>iş </a:t>
            </a:r>
            <a:r>
              <a:rPr sz="1600" spc="-95" dirty="0">
                <a:latin typeface="Arial"/>
                <a:cs typeface="Arial"/>
              </a:rPr>
              <a:t>günü </a:t>
            </a:r>
            <a:r>
              <a:rPr sz="1600" spc="-85" dirty="0">
                <a:latin typeface="Arial"/>
                <a:cs typeface="Arial"/>
              </a:rPr>
              <a:t>süren </a:t>
            </a:r>
            <a:r>
              <a:rPr sz="1600" spc="-70" dirty="0">
                <a:latin typeface="Arial"/>
                <a:cs typeface="Arial"/>
              </a:rPr>
              <a:t>işlere </a:t>
            </a:r>
            <a:r>
              <a:rPr sz="1600" spc="-75" dirty="0">
                <a:latin typeface="Arial"/>
                <a:cs typeface="Arial"/>
              </a:rPr>
              <a:t>süreksiz </a:t>
            </a:r>
            <a:r>
              <a:rPr sz="1600" spc="-60" dirty="0">
                <a:latin typeface="Arial"/>
                <a:cs typeface="Arial"/>
              </a:rPr>
              <a:t>iş, </a:t>
            </a:r>
            <a:r>
              <a:rPr sz="1600" spc="-95" dirty="0">
                <a:latin typeface="Arial"/>
                <a:cs typeface="Arial"/>
              </a:rPr>
              <a:t>bundan </a:t>
            </a:r>
            <a:r>
              <a:rPr sz="1600" spc="-70" dirty="0">
                <a:latin typeface="Arial"/>
                <a:cs typeface="Arial"/>
              </a:rPr>
              <a:t>fazla </a:t>
            </a:r>
            <a:r>
              <a:rPr sz="1600" spc="-100" dirty="0">
                <a:latin typeface="Arial"/>
                <a:cs typeface="Arial"/>
              </a:rPr>
              <a:t>devam </a:t>
            </a:r>
            <a:r>
              <a:rPr sz="1600" spc="-85" dirty="0">
                <a:latin typeface="Arial"/>
                <a:cs typeface="Arial"/>
              </a:rPr>
              <a:t>edenlere </a:t>
            </a:r>
            <a:r>
              <a:rPr sz="1600" spc="-70" dirty="0">
                <a:latin typeface="Arial"/>
                <a:cs typeface="Arial"/>
              </a:rPr>
              <a:t>sürekli </a:t>
            </a:r>
            <a:r>
              <a:rPr sz="1600" spc="-60" dirty="0">
                <a:latin typeface="Arial"/>
                <a:cs typeface="Arial"/>
              </a:rPr>
              <a:t>iş</a:t>
            </a:r>
            <a:r>
              <a:rPr sz="1600" spc="-135" dirty="0">
                <a:latin typeface="Arial"/>
                <a:cs typeface="Arial"/>
              </a:rPr>
              <a:t> </a:t>
            </a:r>
            <a:r>
              <a:rPr sz="1600" spc="-75" dirty="0">
                <a:latin typeface="Arial"/>
                <a:cs typeface="Arial"/>
              </a:rPr>
              <a:t>denir.</a:t>
            </a:r>
            <a:endParaRPr sz="1600" dirty="0">
              <a:latin typeface="Arial"/>
              <a:cs typeface="Arial"/>
            </a:endParaRPr>
          </a:p>
          <a:p>
            <a:pPr marL="12700"/>
            <a:r>
              <a:rPr sz="1600" b="1" spc="-105" dirty="0">
                <a:solidFill>
                  <a:srgbClr val="FF0000"/>
                </a:solidFill>
                <a:latin typeface="Arial"/>
                <a:cs typeface="Arial"/>
              </a:rPr>
              <a:t>Madde </a:t>
            </a:r>
            <a:r>
              <a:rPr sz="1600" b="1" spc="-80" dirty="0">
                <a:solidFill>
                  <a:srgbClr val="FF0000"/>
                </a:solidFill>
                <a:latin typeface="Arial"/>
                <a:cs typeface="Arial"/>
              </a:rPr>
              <a:t>15. </a:t>
            </a:r>
            <a:r>
              <a:rPr sz="1600" b="1" spc="-120" dirty="0">
                <a:solidFill>
                  <a:srgbClr val="FF0000"/>
                </a:solidFill>
                <a:latin typeface="Arial"/>
                <a:cs typeface="Arial"/>
              </a:rPr>
              <a:t>DENEME </a:t>
            </a:r>
            <a:r>
              <a:rPr sz="1600" b="1" spc="-100" dirty="0">
                <a:solidFill>
                  <a:srgbClr val="FF0000"/>
                </a:solidFill>
                <a:latin typeface="Arial"/>
                <a:cs typeface="Arial"/>
              </a:rPr>
              <a:t>SÜRELİ </a:t>
            </a:r>
            <a:r>
              <a:rPr sz="1600" b="1" spc="-80" dirty="0">
                <a:solidFill>
                  <a:srgbClr val="FF0000"/>
                </a:solidFill>
                <a:latin typeface="Arial"/>
                <a:cs typeface="Arial"/>
              </a:rPr>
              <a:t>İŞ </a:t>
            </a:r>
            <a:r>
              <a:rPr sz="1600" b="1" spc="-105" dirty="0">
                <a:solidFill>
                  <a:srgbClr val="FF0000"/>
                </a:solidFill>
                <a:latin typeface="Arial"/>
                <a:cs typeface="Arial"/>
              </a:rPr>
              <a:t>SÖZLEŞMESİ; </a:t>
            </a:r>
            <a:r>
              <a:rPr sz="1600" spc="-80" dirty="0">
                <a:latin typeface="Arial"/>
                <a:cs typeface="Arial"/>
              </a:rPr>
              <a:t>Taraflarca </a:t>
            </a:r>
            <a:r>
              <a:rPr sz="1600" spc="-60" dirty="0">
                <a:latin typeface="Arial"/>
                <a:cs typeface="Arial"/>
              </a:rPr>
              <a:t>iş </a:t>
            </a:r>
            <a:r>
              <a:rPr sz="1600" spc="-85" dirty="0">
                <a:latin typeface="Arial"/>
                <a:cs typeface="Arial"/>
              </a:rPr>
              <a:t>sözleşmesine </a:t>
            </a:r>
            <a:r>
              <a:rPr sz="1600" spc="-65" dirty="0">
                <a:latin typeface="Arial"/>
                <a:cs typeface="Arial"/>
              </a:rPr>
              <a:t>bir </a:t>
            </a:r>
            <a:r>
              <a:rPr sz="1600" b="1" spc="-105" dirty="0" err="1">
                <a:solidFill>
                  <a:srgbClr val="FF0000"/>
                </a:solidFill>
                <a:latin typeface="Arial"/>
                <a:cs typeface="Arial"/>
              </a:rPr>
              <a:t>deneme</a:t>
            </a:r>
            <a:r>
              <a:rPr sz="1600" b="1" spc="-130" dirty="0">
                <a:solidFill>
                  <a:srgbClr val="FF0000"/>
                </a:solidFill>
                <a:latin typeface="Arial"/>
                <a:cs typeface="Arial"/>
              </a:rPr>
              <a:t> </a:t>
            </a:r>
            <a:r>
              <a:rPr sz="1600" b="1" spc="-85" dirty="0" err="1" smtClean="0">
                <a:solidFill>
                  <a:srgbClr val="FF0000"/>
                </a:solidFill>
                <a:latin typeface="Arial"/>
                <a:cs typeface="Arial"/>
              </a:rPr>
              <a:t>kaydı</a:t>
            </a:r>
            <a:r>
              <a:rPr lang="tr-TR" sz="1600" b="1" spc="-85" dirty="0" smtClean="0">
                <a:solidFill>
                  <a:srgbClr val="FF0000"/>
                </a:solidFill>
                <a:latin typeface="Arial"/>
                <a:cs typeface="Arial"/>
              </a:rPr>
              <a:t> </a:t>
            </a:r>
            <a:r>
              <a:rPr sz="1600" spc="-85" dirty="0" err="1" smtClean="0">
                <a:latin typeface="Arial"/>
                <a:cs typeface="Arial"/>
              </a:rPr>
              <a:t>konulduğunda</a:t>
            </a:r>
            <a:r>
              <a:rPr sz="1600" spc="-85" dirty="0">
                <a:latin typeface="Arial"/>
                <a:cs typeface="Arial"/>
              </a:rPr>
              <a:t>, </a:t>
            </a:r>
            <a:r>
              <a:rPr sz="1600" spc="-95" dirty="0">
                <a:latin typeface="Arial"/>
                <a:cs typeface="Arial"/>
              </a:rPr>
              <a:t>bunun </a:t>
            </a:r>
            <a:r>
              <a:rPr sz="1600" b="1" spc="-85" dirty="0">
                <a:solidFill>
                  <a:srgbClr val="FF0000"/>
                </a:solidFill>
                <a:latin typeface="Arial"/>
                <a:cs typeface="Arial"/>
              </a:rPr>
              <a:t>süresi </a:t>
            </a:r>
            <a:r>
              <a:rPr sz="1600" b="1" spc="-100" dirty="0">
                <a:solidFill>
                  <a:srgbClr val="FF0000"/>
                </a:solidFill>
                <a:latin typeface="Arial"/>
                <a:cs typeface="Arial"/>
              </a:rPr>
              <a:t>en </a:t>
            </a:r>
            <a:r>
              <a:rPr sz="1600" b="1" spc="-95" dirty="0">
                <a:solidFill>
                  <a:srgbClr val="FF0000"/>
                </a:solidFill>
                <a:latin typeface="Arial"/>
                <a:cs typeface="Arial"/>
              </a:rPr>
              <a:t>çok </a:t>
            </a:r>
            <a:r>
              <a:rPr sz="1600" b="1" spc="-65" dirty="0">
                <a:solidFill>
                  <a:srgbClr val="FF0000"/>
                </a:solidFill>
                <a:latin typeface="Arial"/>
                <a:cs typeface="Arial"/>
              </a:rPr>
              <a:t>iki </a:t>
            </a:r>
            <a:r>
              <a:rPr sz="1600" b="1" spc="-95" dirty="0">
                <a:solidFill>
                  <a:srgbClr val="FF0000"/>
                </a:solidFill>
                <a:latin typeface="Arial"/>
                <a:cs typeface="Arial"/>
              </a:rPr>
              <a:t>ay </a:t>
            </a:r>
            <a:r>
              <a:rPr sz="1600" b="1" spc="-65" dirty="0">
                <a:solidFill>
                  <a:srgbClr val="FF0000"/>
                </a:solidFill>
                <a:latin typeface="Arial"/>
                <a:cs typeface="Arial"/>
              </a:rPr>
              <a:t>olabilir</a:t>
            </a:r>
            <a:r>
              <a:rPr sz="1600" b="1" spc="-65" dirty="0">
                <a:latin typeface="Arial"/>
                <a:cs typeface="Arial"/>
              </a:rPr>
              <a:t>. </a:t>
            </a:r>
            <a:r>
              <a:rPr sz="1600" spc="-95" dirty="0">
                <a:latin typeface="Arial"/>
                <a:cs typeface="Arial"/>
              </a:rPr>
              <a:t>Ancak </a:t>
            </a:r>
            <a:r>
              <a:rPr sz="1600" spc="-100" dirty="0">
                <a:latin typeface="Arial"/>
                <a:cs typeface="Arial"/>
              </a:rPr>
              <a:t>deneme </a:t>
            </a:r>
            <a:r>
              <a:rPr sz="1600" spc="-75" dirty="0">
                <a:latin typeface="Arial"/>
                <a:cs typeface="Arial"/>
              </a:rPr>
              <a:t>süresi toplu </a:t>
            </a:r>
            <a:r>
              <a:rPr sz="1600" spc="-65" dirty="0">
                <a:latin typeface="Arial"/>
                <a:cs typeface="Arial"/>
              </a:rPr>
              <a:t>iş  </a:t>
            </a:r>
            <a:r>
              <a:rPr sz="1600" spc="-75" dirty="0">
                <a:latin typeface="Arial"/>
                <a:cs typeface="Arial"/>
              </a:rPr>
              <a:t>sözleşmeleriyle dört </a:t>
            </a:r>
            <a:r>
              <a:rPr sz="1600" spc="-90" dirty="0">
                <a:latin typeface="Arial"/>
                <a:cs typeface="Arial"/>
              </a:rPr>
              <a:t>aya </a:t>
            </a:r>
            <a:r>
              <a:rPr sz="1600" spc="-85" dirty="0">
                <a:latin typeface="Arial"/>
                <a:cs typeface="Arial"/>
              </a:rPr>
              <a:t>kadar</a:t>
            </a:r>
            <a:r>
              <a:rPr sz="1600" spc="35" dirty="0">
                <a:latin typeface="Arial"/>
                <a:cs typeface="Arial"/>
              </a:rPr>
              <a:t> </a:t>
            </a:r>
            <a:r>
              <a:rPr sz="1600" spc="-65" dirty="0" err="1">
                <a:latin typeface="Arial"/>
                <a:cs typeface="Arial"/>
              </a:rPr>
              <a:t>uzatılabilir</a:t>
            </a:r>
            <a:r>
              <a:rPr sz="1600" spc="-65" dirty="0" smtClean="0">
                <a:latin typeface="Arial"/>
                <a:cs typeface="Arial"/>
              </a:rPr>
              <a:t>.</a:t>
            </a:r>
            <a:endParaRPr sz="1600" dirty="0">
              <a:latin typeface="Arial"/>
              <a:cs typeface="Aria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123</a:t>
            </a:fld>
            <a:endParaRPr lang="tr-TR" dirty="0"/>
          </a:p>
        </p:txBody>
      </p:sp>
      <p:sp>
        <p:nvSpPr>
          <p:cNvPr id="13" name="object 2"/>
          <p:cNvSpPr txBox="1"/>
          <p:nvPr/>
        </p:nvSpPr>
        <p:spPr>
          <a:xfrm>
            <a:off x="417240" y="604383"/>
            <a:ext cx="6429420" cy="4038926"/>
          </a:xfrm>
          <a:prstGeom prst="rect">
            <a:avLst/>
          </a:prstGeom>
        </p:spPr>
        <p:txBody>
          <a:bodyPr vert="horz" wrap="square" lIns="0" tIns="12065" rIns="0" bIns="0" rtlCol="0">
            <a:spAutoFit/>
          </a:bodyPr>
          <a:lstStyle/>
          <a:p>
            <a:pPr marL="12700">
              <a:spcBef>
                <a:spcPts val="95"/>
              </a:spcBef>
            </a:pPr>
            <a:r>
              <a:rPr sz="2000" b="1" spc="-105" dirty="0" smtClean="0">
                <a:solidFill>
                  <a:srgbClr val="FF0000"/>
                </a:solidFill>
                <a:latin typeface="Arial"/>
                <a:cs typeface="Arial"/>
              </a:rPr>
              <a:t>4857 </a:t>
            </a:r>
            <a:r>
              <a:rPr sz="2000" b="1" spc="-100" dirty="0">
                <a:solidFill>
                  <a:srgbClr val="FF0000"/>
                </a:solidFill>
                <a:latin typeface="Arial"/>
                <a:cs typeface="Arial"/>
              </a:rPr>
              <a:t>SAYILI </a:t>
            </a:r>
            <a:r>
              <a:rPr sz="2000" b="1" spc="-90" dirty="0">
                <a:solidFill>
                  <a:srgbClr val="FF0000"/>
                </a:solidFill>
                <a:latin typeface="Arial"/>
                <a:cs typeface="Arial"/>
              </a:rPr>
              <a:t>İŞ </a:t>
            </a:r>
            <a:r>
              <a:rPr sz="2000" b="1" spc="-135" dirty="0">
                <a:solidFill>
                  <a:srgbClr val="FF0000"/>
                </a:solidFill>
                <a:latin typeface="Arial"/>
                <a:cs typeface="Arial"/>
              </a:rPr>
              <a:t>KANUNU </a:t>
            </a:r>
            <a:r>
              <a:rPr sz="2000" b="1" spc="-95" dirty="0">
                <a:solidFill>
                  <a:srgbClr val="FF0000"/>
                </a:solidFill>
                <a:latin typeface="Arial"/>
                <a:cs typeface="Arial"/>
              </a:rPr>
              <a:t>İLE </a:t>
            </a:r>
            <a:r>
              <a:rPr sz="2000" b="1" spc="-90" dirty="0">
                <a:solidFill>
                  <a:srgbClr val="FF0000"/>
                </a:solidFill>
                <a:latin typeface="Arial"/>
                <a:cs typeface="Arial"/>
              </a:rPr>
              <a:t>İLGİLİ</a:t>
            </a:r>
            <a:r>
              <a:rPr sz="2000" b="1" spc="-80" dirty="0">
                <a:solidFill>
                  <a:srgbClr val="FF0000"/>
                </a:solidFill>
                <a:latin typeface="Arial"/>
                <a:cs typeface="Arial"/>
              </a:rPr>
              <a:t> </a:t>
            </a:r>
            <a:r>
              <a:rPr sz="2000" b="1" spc="-110" dirty="0" smtClean="0">
                <a:solidFill>
                  <a:srgbClr val="FF0000"/>
                </a:solidFill>
                <a:latin typeface="Arial"/>
                <a:cs typeface="Arial"/>
              </a:rPr>
              <a:t>BİLGİLER</a:t>
            </a:r>
            <a:endParaRPr lang="tr-TR" sz="2000" b="1" spc="-110" dirty="0" smtClean="0">
              <a:solidFill>
                <a:srgbClr val="FF0000"/>
              </a:solidFill>
              <a:latin typeface="Arial"/>
              <a:cs typeface="Arial"/>
            </a:endParaRPr>
          </a:p>
          <a:p>
            <a:pPr marL="12700">
              <a:spcBef>
                <a:spcPts val="95"/>
              </a:spcBef>
            </a:pPr>
            <a:endParaRPr sz="2000" dirty="0">
              <a:latin typeface="Arial"/>
              <a:cs typeface="Arial"/>
            </a:endParaRPr>
          </a:p>
          <a:p>
            <a:pPr marL="12700"/>
            <a:r>
              <a:rPr sz="2000" b="1" spc="-105" dirty="0" err="1" smtClean="0">
                <a:solidFill>
                  <a:srgbClr val="FF0000"/>
                </a:solidFill>
                <a:latin typeface="Arial"/>
                <a:cs typeface="Arial"/>
              </a:rPr>
              <a:t>Madde</a:t>
            </a:r>
            <a:r>
              <a:rPr sz="2000" b="1" spc="-105" dirty="0" smtClean="0">
                <a:solidFill>
                  <a:srgbClr val="FF0000"/>
                </a:solidFill>
                <a:latin typeface="Arial"/>
                <a:cs typeface="Arial"/>
              </a:rPr>
              <a:t> </a:t>
            </a:r>
            <a:r>
              <a:rPr sz="2000" b="1" spc="-80" dirty="0">
                <a:solidFill>
                  <a:srgbClr val="FF0000"/>
                </a:solidFill>
                <a:latin typeface="Arial"/>
                <a:cs typeface="Arial"/>
              </a:rPr>
              <a:t>17. </a:t>
            </a:r>
            <a:r>
              <a:rPr sz="2000" b="1" spc="-105" dirty="0">
                <a:solidFill>
                  <a:srgbClr val="FF0000"/>
                </a:solidFill>
                <a:latin typeface="Arial"/>
                <a:cs typeface="Arial"/>
              </a:rPr>
              <a:t>SÜRELİ </a:t>
            </a:r>
            <a:r>
              <a:rPr sz="2000" b="1" spc="-85" dirty="0">
                <a:solidFill>
                  <a:srgbClr val="FF0000"/>
                </a:solidFill>
                <a:latin typeface="Arial"/>
                <a:cs typeface="Arial"/>
              </a:rPr>
              <a:t>FESİH.; </a:t>
            </a:r>
            <a:r>
              <a:rPr sz="2000" spc="-70" dirty="0">
                <a:latin typeface="Arial"/>
                <a:cs typeface="Arial"/>
              </a:rPr>
              <a:t>Belirsiz süreli </a:t>
            </a:r>
            <a:r>
              <a:rPr sz="2000" spc="-60" dirty="0">
                <a:latin typeface="Arial"/>
                <a:cs typeface="Arial"/>
              </a:rPr>
              <a:t>iş </a:t>
            </a:r>
            <a:r>
              <a:rPr sz="2000" spc="-80" dirty="0">
                <a:latin typeface="Arial"/>
                <a:cs typeface="Arial"/>
              </a:rPr>
              <a:t>sözleşmesinin feshinden </a:t>
            </a:r>
            <a:r>
              <a:rPr sz="2000" spc="-90" dirty="0">
                <a:latin typeface="Arial"/>
                <a:cs typeface="Arial"/>
              </a:rPr>
              <a:t>önce </a:t>
            </a:r>
            <a:r>
              <a:rPr sz="2000" spc="-95" dirty="0">
                <a:latin typeface="Arial"/>
                <a:cs typeface="Arial"/>
              </a:rPr>
              <a:t>durumun</a:t>
            </a:r>
            <a:r>
              <a:rPr sz="2000" spc="35" dirty="0">
                <a:latin typeface="Arial"/>
                <a:cs typeface="Arial"/>
              </a:rPr>
              <a:t> </a:t>
            </a:r>
            <a:r>
              <a:rPr sz="2000" spc="-75" dirty="0">
                <a:latin typeface="Arial"/>
                <a:cs typeface="Arial"/>
              </a:rPr>
              <a:t>diğer</a:t>
            </a:r>
            <a:endParaRPr sz="2000" dirty="0">
              <a:latin typeface="Arial"/>
              <a:cs typeface="Arial"/>
            </a:endParaRPr>
          </a:p>
          <a:p>
            <a:pPr marL="12700"/>
            <a:r>
              <a:rPr sz="2000" spc="-75" dirty="0">
                <a:latin typeface="Arial"/>
                <a:cs typeface="Arial"/>
              </a:rPr>
              <a:t>tarafa </a:t>
            </a:r>
            <a:r>
              <a:rPr sz="2000" spc="-65" dirty="0">
                <a:latin typeface="Arial"/>
                <a:cs typeface="Arial"/>
              </a:rPr>
              <a:t>bildirilmesi</a:t>
            </a:r>
            <a:r>
              <a:rPr sz="2000" spc="-15" dirty="0">
                <a:latin typeface="Arial"/>
                <a:cs typeface="Arial"/>
              </a:rPr>
              <a:t> </a:t>
            </a:r>
            <a:r>
              <a:rPr sz="2000" spc="-75" dirty="0">
                <a:latin typeface="Arial"/>
                <a:cs typeface="Arial"/>
              </a:rPr>
              <a:t>gerekir.</a:t>
            </a:r>
            <a:endParaRPr sz="2000" dirty="0">
              <a:latin typeface="Arial"/>
              <a:cs typeface="Arial"/>
            </a:endParaRPr>
          </a:p>
          <a:p>
            <a:pPr marL="69215" marR="57150" indent="-69215">
              <a:spcBef>
                <a:spcPts val="50"/>
              </a:spcBef>
              <a:buChar char="-"/>
              <a:tabLst>
                <a:tab pos="69215" algn="l"/>
              </a:tabLst>
            </a:pPr>
            <a:r>
              <a:rPr sz="2000" spc="-55" dirty="0">
                <a:latin typeface="Arial"/>
                <a:cs typeface="Arial"/>
              </a:rPr>
              <a:t>İşi </a:t>
            </a:r>
            <a:r>
              <a:rPr sz="2000" spc="-95" dirty="0">
                <a:latin typeface="Arial"/>
                <a:cs typeface="Arial"/>
              </a:rPr>
              <a:t>6 aydan </a:t>
            </a:r>
            <a:r>
              <a:rPr sz="2000" spc="-90" dirty="0">
                <a:latin typeface="Arial"/>
                <a:cs typeface="Arial"/>
              </a:rPr>
              <a:t>az </a:t>
            </a:r>
            <a:r>
              <a:rPr sz="2000" spc="-95" dirty="0">
                <a:latin typeface="Arial"/>
                <a:cs typeface="Arial"/>
              </a:rPr>
              <a:t>sürmüş </a:t>
            </a:r>
            <a:r>
              <a:rPr sz="2000" spc="-80" dirty="0">
                <a:latin typeface="Arial"/>
                <a:cs typeface="Arial"/>
              </a:rPr>
              <a:t>olan </a:t>
            </a:r>
            <a:r>
              <a:rPr sz="2000" spc="-60" dirty="0">
                <a:latin typeface="Arial"/>
                <a:cs typeface="Arial"/>
              </a:rPr>
              <a:t>işçi için, </a:t>
            </a:r>
            <a:r>
              <a:rPr sz="2000" spc="-70" dirty="0">
                <a:latin typeface="Arial"/>
                <a:cs typeface="Arial"/>
              </a:rPr>
              <a:t>bildirimin </a:t>
            </a:r>
            <a:r>
              <a:rPr sz="2000" spc="-75" dirty="0">
                <a:latin typeface="Arial"/>
                <a:cs typeface="Arial"/>
              </a:rPr>
              <a:t>diğer </a:t>
            </a:r>
            <a:r>
              <a:rPr sz="2000" spc="-70" dirty="0">
                <a:latin typeface="Arial"/>
                <a:cs typeface="Arial"/>
              </a:rPr>
              <a:t>tarafa </a:t>
            </a:r>
            <a:r>
              <a:rPr sz="2000" spc="-85" dirty="0">
                <a:latin typeface="Arial"/>
                <a:cs typeface="Arial"/>
              </a:rPr>
              <a:t>yapılmasından başlayarak </a:t>
            </a:r>
            <a:r>
              <a:rPr sz="2000" spc="-95" dirty="0">
                <a:latin typeface="Arial"/>
                <a:cs typeface="Arial"/>
              </a:rPr>
              <a:t>2 </a:t>
            </a:r>
            <a:r>
              <a:rPr sz="2000" spc="-75" dirty="0">
                <a:latin typeface="Arial"/>
                <a:cs typeface="Arial"/>
              </a:rPr>
              <a:t>hafta  </a:t>
            </a:r>
            <a:r>
              <a:rPr sz="2000" spc="-80" dirty="0">
                <a:latin typeface="Arial"/>
                <a:cs typeface="Arial"/>
              </a:rPr>
              <a:t>sonra,</a:t>
            </a:r>
            <a:endParaRPr sz="2000" dirty="0">
              <a:latin typeface="Arial"/>
              <a:cs typeface="Arial"/>
            </a:endParaRPr>
          </a:p>
          <a:p>
            <a:pPr marL="69215" marR="76200" indent="-69215">
              <a:spcBef>
                <a:spcPts val="5"/>
              </a:spcBef>
              <a:buChar char="-"/>
              <a:tabLst>
                <a:tab pos="69215" algn="l"/>
              </a:tabLst>
            </a:pPr>
            <a:r>
              <a:rPr sz="2000" spc="-55" dirty="0">
                <a:latin typeface="Arial"/>
                <a:cs typeface="Arial"/>
              </a:rPr>
              <a:t>İşi </a:t>
            </a:r>
            <a:r>
              <a:rPr sz="2000" spc="-95" dirty="0">
                <a:latin typeface="Arial"/>
                <a:cs typeface="Arial"/>
              </a:rPr>
              <a:t>6 aydan </a:t>
            </a:r>
            <a:r>
              <a:rPr sz="2000" spc="-75" dirty="0">
                <a:latin typeface="Arial"/>
                <a:cs typeface="Arial"/>
              </a:rPr>
              <a:t>1,5 </a:t>
            </a:r>
            <a:r>
              <a:rPr sz="2000" spc="-70" dirty="0">
                <a:latin typeface="Arial"/>
                <a:cs typeface="Arial"/>
              </a:rPr>
              <a:t>yıla </a:t>
            </a:r>
            <a:r>
              <a:rPr sz="2000" spc="-85" dirty="0">
                <a:latin typeface="Arial"/>
                <a:cs typeface="Arial"/>
              </a:rPr>
              <a:t>kadar </a:t>
            </a:r>
            <a:r>
              <a:rPr sz="2000" spc="-95" dirty="0">
                <a:latin typeface="Arial"/>
                <a:cs typeface="Arial"/>
              </a:rPr>
              <a:t>sürmüş </a:t>
            </a:r>
            <a:r>
              <a:rPr sz="2000" spc="-80" dirty="0">
                <a:latin typeface="Arial"/>
                <a:cs typeface="Arial"/>
              </a:rPr>
              <a:t>olan </a:t>
            </a:r>
            <a:r>
              <a:rPr sz="2000" spc="-60" dirty="0">
                <a:latin typeface="Arial"/>
                <a:cs typeface="Arial"/>
              </a:rPr>
              <a:t>işçi için, </a:t>
            </a:r>
            <a:r>
              <a:rPr sz="2000" spc="-70" dirty="0">
                <a:latin typeface="Arial"/>
                <a:cs typeface="Arial"/>
              </a:rPr>
              <a:t>bildirimin </a:t>
            </a:r>
            <a:r>
              <a:rPr sz="2000" spc="-75" dirty="0">
                <a:latin typeface="Arial"/>
                <a:cs typeface="Arial"/>
              </a:rPr>
              <a:t>diğer </a:t>
            </a:r>
            <a:r>
              <a:rPr sz="2000" spc="-70" dirty="0">
                <a:latin typeface="Arial"/>
                <a:cs typeface="Arial"/>
              </a:rPr>
              <a:t>tarafa </a:t>
            </a:r>
            <a:r>
              <a:rPr sz="2000" spc="-85" dirty="0">
                <a:latin typeface="Arial"/>
                <a:cs typeface="Arial"/>
              </a:rPr>
              <a:t>yapılmasından</a:t>
            </a:r>
            <a:r>
              <a:rPr sz="2000" spc="80" dirty="0">
                <a:latin typeface="Arial"/>
                <a:cs typeface="Arial"/>
              </a:rPr>
              <a:t> </a:t>
            </a:r>
            <a:r>
              <a:rPr sz="2000" spc="-70" dirty="0">
                <a:latin typeface="Arial"/>
                <a:cs typeface="Arial"/>
              </a:rPr>
              <a:t>itibaren  </a:t>
            </a:r>
            <a:r>
              <a:rPr sz="2000" spc="-95" dirty="0">
                <a:latin typeface="Arial"/>
                <a:cs typeface="Arial"/>
              </a:rPr>
              <a:t>4 </a:t>
            </a:r>
            <a:r>
              <a:rPr sz="2000" spc="-75" dirty="0">
                <a:latin typeface="Arial"/>
                <a:cs typeface="Arial"/>
              </a:rPr>
              <a:t>hafta</a:t>
            </a:r>
            <a:r>
              <a:rPr sz="2000" dirty="0">
                <a:latin typeface="Arial"/>
                <a:cs typeface="Arial"/>
              </a:rPr>
              <a:t> </a:t>
            </a:r>
            <a:r>
              <a:rPr sz="2000" spc="-90" dirty="0">
                <a:latin typeface="Arial"/>
                <a:cs typeface="Arial"/>
              </a:rPr>
              <a:t>sonra</a:t>
            </a:r>
            <a:endParaRPr sz="2000" dirty="0">
              <a:latin typeface="Arial"/>
              <a:cs typeface="Arial"/>
            </a:endParaRPr>
          </a:p>
          <a:p>
            <a:pPr marL="69215" marR="83185" indent="-69215">
              <a:spcBef>
                <a:spcPts val="5"/>
              </a:spcBef>
              <a:buChar char="-"/>
              <a:tabLst>
                <a:tab pos="69215" algn="l"/>
              </a:tabLst>
            </a:pPr>
            <a:r>
              <a:rPr sz="2000" spc="-55" dirty="0">
                <a:latin typeface="Arial"/>
                <a:cs typeface="Arial"/>
              </a:rPr>
              <a:t>İşi </a:t>
            </a:r>
            <a:r>
              <a:rPr sz="2000" spc="-80" dirty="0">
                <a:latin typeface="Arial"/>
                <a:cs typeface="Arial"/>
              </a:rPr>
              <a:t>1,5 </a:t>
            </a:r>
            <a:r>
              <a:rPr sz="2000" spc="-75" dirty="0">
                <a:latin typeface="Arial"/>
                <a:cs typeface="Arial"/>
              </a:rPr>
              <a:t>yıldan </a:t>
            </a:r>
            <a:r>
              <a:rPr sz="2000" spc="-95" dirty="0">
                <a:latin typeface="Arial"/>
                <a:cs typeface="Arial"/>
              </a:rPr>
              <a:t>3 </a:t>
            </a:r>
            <a:r>
              <a:rPr sz="2000" spc="-65" dirty="0">
                <a:latin typeface="Arial"/>
                <a:cs typeface="Arial"/>
              </a:rPr>
              <a:t>yıla </a:t>
            </a:r>
            <a:r>
              <a:rPr sz="2000" spc="-80" dirty="0">
                <a:latin typeface="Arial"/>
                <a:cs typeface="Arial"/>
              </a:rPr>
              <a:t>kadar </a:t>
            </a:r>
            <a:r>
              <a:rPr sz="2000" spc="-95" dirty="0">
                <a:latin typeface="Arial"/>
                <a:cs typeface="Arial"/>
              </a:rPr>
              <a:t>sürmüş </a:t>
            </a:r>
            <a:r>
              <a:rPr sz="2000" spc="-75" dirty="0">
                <a:latin typeface="Arial"/>
                <a:cs typeface="Arial"/>
              </a:rPr>
              <a:t>olan </a:t>
            </a:r>
            <a:r>
              <a:rPr sz="2000" spc="-60" dirty="0">
                <a:latin typeface="Arial"/>
                <a:cs typeface="Arial"/>
              </a:rPr>
              <a:t>işçi için, </a:t>
            </a:r>
            <a:r>
              <a:rPr sz="2000" spc="-70" dirty="0">
                <a:latin typeface="Arial"/>
                <a:cs typeface="Arial"/>
              </a:rPr>
              <a:t>bildirimin </a:t>
            </a:r>
            <a:r>
              <a:rPr sz="2000" spc="-75" dirty="0">
                <a:latin typeface="Arial"/>
                <a:cs typeface="Arial"/>
              </a:rPr>
              <a:t>diğer </a:t>
            </a:r>
            <a:r>
              <a:rPr sz="2000" spc="-70" dirty="0">
                <a:latin typeface="Arial"/>
                <a:cs typeface="Arial"/>
              </a:rPr>
              <a:t>tarafa </a:t>
            </a:r>
            <a:r>
              <a:rPr sz="2000" spc="-85" dirty="0">
                <a:latin typeface="Arial"/>
                <a:cs typeface="Arial"/>
              </a:rPr>
              <a:t>yapılmasından </a:t>
            </a:r>
            <a:r>
              <a:rPr sz="2000" spc="-70" dirty="0">
                <a:latin typeface="Arial"/>
                <a:cs typeface="Arial"/>
              </a:rPr>
              <a:t>itibaren  </a:t>
            </a:r>
            <a:r>
              <a:rPr sz="2000" spc="-95" dirty="0">
                <a:latin typeface="Arial"/>
                <a:cs typeface="Arial"/>
              </a:rPr>
              <a:t>6 </a:t>
            </a:r>
            <a:r>
              <a:rPr sz="2000" spc="-75" dirty="0">
                <a:latin typeface="Arial"/>
                <a:cs typeface="Arial"/>
              </a:rPr>
              <a:t>hafta</a:t>
            </a:r>
            <a:r>
              <a:rPr sz="2000" dirty="0">
                <a:latin typeface="Arial"/>
                <a:cs typeface="Arial"/>
              </a:rPr>
              <a:t> </a:t>
            </a:r>
            <a:r>
              <a:rPr sz="2000" spc="-90" dirty="0">
                <a:latin typeface="Arial"/>
                <a:cs typeface="Arial"/>
              </a:rPr>
              <a:t>sonra</a:t>
            </a:r>
            <a:endParaRPr sz="2000" dirty="0">
              <a:latin typeface="Arial"/>
              <a:cs typeface="Arial"/>
            </a:endParaRPr>
          </a:p>
          <a:p>
            <a:pPr marL="69215" marR="133350" indent="-69215">
              <a:spcBef>
                <a:spcPts val="5"/>
              </a:spcBef>
              <a:buChar char="-"/>
              <a:tabLst>
                <a:tab pos="69215" algn="l"/>
              </a:tabLst>
            </a:pPr>
            <a:r>
              <a:rPr sz="2000" spc="-55" dirty="0">
                <a:latin typeface="Arial"/>
                <a:cs typeface="Arial"/>
              </a:rPr>
              <a:t>İşi </a:t>
            </a:r>
            <a:r>
              <a:rPr sz="2000" spc="-95" dirty="0">
                <a:latin typeface="Arial"/>
                <a:cs typeface="Arial"/>
              </a:rPr>
              <a:t>3 </a:t>
            </a:r>
            <a:r>
              <a:rPr sz="2000" spc="-75" dirty="0">
                <a:latin typeface="Arial"/>
                <a:cs typeface="Arial"/>
              </a:rPr>
              <a:t>yıldan </a:t>
            </a:r>
            <a:r>
              <a:rPr sz="2000" spc="-70" dirty="0">
                <a:latin typeface="Arial"/>
                <a:cs typeface="Arial"/>
              </a:rPr>
              <a:t>fazla </a:t>
            </a:r>
            <a:r>
              <a:rPr sz="2000" spc="-95" dirty="0">
                <a:latin typeface="Arial"/>
                <a:cs typeface="Arial"/>
              </a:rPr>
              <a:t>sürmüş </a:t>
            </a:r>
            <a:r>
              <a:rPr sz="2000" spc="-80" dirty="0">
                <a:latin typeface="Arial"/>
                <a:cs typeface="Arial"/>
              </a:rPr>
              <a:t>olan </a:t>
            </a:r>
            <a:r>
              <a:rPr sz="2000" spc="-60" dirty="0">
                <a:latin typeface="Arial"/>
                <a:cs typeface="Arial"/>
              </a:rPr>
              <a:t>işçi için, </a:t>
            </a:r>
            <a:r>
              <a:rPr sz="2000" spc="-70" dirty="0">
                <a:latin typeface="Arial"/>
                <a:cs typeface="Arial"/>
              </a:rPr>
              <a:t>bildirimin </a:t>
            </a:r>
            <a:r>
              <a:rPr sz="2000" spc="-75" dirty="0">
                <a:latin typeface="Arial"/>
                <a:cs typeface="Arial"/>
              </a:rPr>
              <a:t>diğer tarafa </a:t>
            </a:r>
            <a:r>
              <a:rPr sz="2000" spc="-85" dirty="0">
                <a:latin typeface="Arial"/>
                <a:cs typeface="Arial"/>
              </a:rPr>
              <a:t>yapılmasından </a:t>
            </a:r>
            <a:r>
              <a:rPr sz="2000" spc="-70" dirty="0">
                <a:latin typeface="Arial"/>
                <a:cs typeface="Arial"/>
              </a:rPr>
              <a:t>itibaren </a:t>
            </a:r>
            <a:r>
              <a:rPr sz="2000" spc="-95" dirty="0">
                <a:latin typeface="Arial"/>
                <a:cs typeface="Arial"/>
              </a:rPr>
              <a:t>8 </a:t>
            </a:r>
            <a:r>
              <a:rPr sz="2000" spc="-75" dirty="0">
                <a:latin typeface="Arial"/>
                <a:cs typeface="Arial"/>
              </a:rPr>
              <a:t>hafta  </a:t>
            </a:r>
            <a:r>
              <a:rPr sz="2000" spc="-85" dirty="0">
                <a:latin typeface="Arial"/>
                <a:cs typeface="Arial"/>
              </a:rPr>
              <a:t>sonra </a:t>
            </a:r>
            <a:r>
              <a:rPr sz="2000" spc="-80" dirty="0">
                <a:latin typeface="Arial"/>
                <a:cs typeface="Arial"/>
              </a:rPr>
              <a:t>Feshedilmiş</a:t>
            </a:r>
            <a:r>
              <a:rPr sz="2000" spc="-15" dirty="0">
                <a:latin typeface="Arial"/>
                <a:cs typeface="Arial"/>
              </a:rPr>
              <a:t> </a:t>
            </a:r>
            <a:r>
              <a:rPr sz="2000" spc="-65" dirty="0" err="1">
                <a:latin typeface="Arial"/>
                <a:cs typeface="Arial"/>
              </a:rPr>
              <a:t>sayılır</a:t>
            </a:r>
            <a:r>
              <a:rPr sz="2000" spc="-65" dirty="0" smtClean="0">
                <a:latin typeface="Arial"/>
                <a:cs typeface="Arial"/>
              </a:rPr>
              <a:t>.</a:t>
            </a:r>
            <a:endParaRPr sz="2000" dirty="0">
              <a:latin typeface="Arial"/>
              <a:cs typeface="Arial"/>
            </a:endParaRPr>
          </a:p>
        </p:txBody>
      </p:sp>
    </p:spTree>
    <p:extLst>
      <p:ext uri="{BB962C8B-B14F-4D97-AF65-F5344CB8AC3E}">
        <p14:creationId xmlns:p14="http://schemas.microsoft.com/office/powerpoint/2010/main" val="38049845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124</a:t>
            </a:fld>
            <a:endParaRPr lang="tr-TR" dirty="0"/>
          </a:p>
        </p:txBody>
      </p:sp>
      <p:sp>
        <p:nvSpPr>
          <p:cNvPr id="13" name="object 2"/>
          <p:cNvSpPr txBox="1"/>
          <p:nvPr/>
        </p:nvSpPr>
        <p:spPr>
          <a:xfrm>
            <a:off x="105741" y="92984"/>
            <a:ext cx="7080251" cy="4936608"/>
          </a:xfrm>
          <a:prstGeom prst="rect">
            <a:avLst/>
          </a:prstGeom>
        </p:spPr>
        <p:txBody>
          <a:bodyPr vert="horz" wrap="square" lIns="0" tIns="12065" rIns="0" bIns="0" rtlCol="0">
            <a:spAutoFit/>
          </a:bodyPr>
          <a:lstStyle/>
          <a:p>
            <a:r>
              <a:rPr lang="tr-TR" sz="1600" b="1" dirty="0">
                <a:solidFill>
                  <a:srgbClr val="FF0000"/>
                </a:solidFill>
              </a:rPr>
              <a:t>Madde 20.FESİH BİLDİRİMİNE İTİRAZ VE USULÜ; </a:t>
            </a:r>
            <a:r>
              <a:rPr lang="tr-TR" sz="1600" b="1" dirty="0"/>
              <a:t>İş sözleşmesi feshedilen işçi</a:t>
            </a:r>
            <a:r>
              <a:rPr lang="tr-TR" sz="1600" dirty="0"/>
              <a:t>, fesih bildiriminde sebep gösterilmediği veya gösterilen sebebin geçerli bir sebep olmadığı iddiası ile fesih bildiriminin tebliği tarihinden itibaren </a:t>
            </a:r>
            <a:r>
              <a:rPr lang="tr-TR" sz="1600" b="1" dirty="0"/>
              <a:t>1 Ay</a:t>
            </a:r>
            <a:r>
              <a:rPr lang="tr-TR" sz="1600" dirty="0"/>
              <a:t> içerisinde </a:t>
            </a:r>
            <a:r>
              <a:rPr lang="tr-TR" sz="1600" b="1" i="1" dirty="0"/>
              <a:t>İş mahkemesinde</a:t>
            </a:r>
            <a:r>
              <a:rPr lang="tr-TR" sz="1600" b="1" dirty="0"/>
              <a:t>  </a:t>
            </a:r>
            <a:r>
              <a:rPr lang="tr-TR" sz="1600" dirty="0"/>
              <a:t>dava açabilir.</a:t>
            </a:r>
          </a:p>
          <a:p>
            <a:pPr fontAlgn="base"/>
            <a:r>
              <a:rPr lang="tr-TR" sz="1600" b="1" dirty="0"/>
              <a:t> </a:t>
            </a:r>
            <a:endParaRPr lang="tr-TR" sz="1600" dirty="0"/>
          </a:p>
          <a:p>
            <a:pPr fontAlgn="base"/>
            <a:r>
              <a:rPr lang="tr-TR" sz="1600" b="1" dirty="0">
                <a:solidFill>
                  <a:srgbClr val="FF0000"/>
                </a:solidFill>
              </a:rPr>
              <a:t>Madde 25.  İŞVERENİN “HAKLI NEDENLE DERHAL FESİH” HAKKI</a:t>
            </a:r>
            <a:endParaRPr lang="tr-TR" sz="1600" dirty="0">
              <a:solidFill>
                <a:srgbClr val="FF0000"/>
              </a:solidFill>
            </a:endParaRPr>
          </a:p>
          <a:p>
            <a:r>
              <a:rPr lang="tr-TR" sz="1600" dirty="0"/>
              <a:t>- Süresi belirli olsun veya olmasın işveren, aşağıda yazılı hallerde iş sözleşmesini sürenin bitiminden önce veya bildirim süresini beklemeksizin feshedebilir: </a:t>
            </a:r>
          </a:p>
          <a:p>
            <a:r>
              <a:rPr lang="tr-TR" sz="1600" b="1" dirty="0"/>
              <a:t>I- Sağlık sebepleri: </a:t>
            </a:r>
            <a:endParaRPr lang="tr-TR" sz="1600" dirty="0"/>
          </a:p>
          <a:p>
            <a:r>
              <a:rPr lang="tr-TR" sz="1600" dirty="0"/>
              <a:t>a) İşçinin kendi kastından veya derli toplu olmayan yaşayışından yahut içkiye düşkünlüğünden doğacak bir hastalığa yakalanması veya engelli hâle gelmesi durumunda, bu sebeple doğacak devamsızlığın ardı ardına </a:t>
            </a:r>
            <a:r>
              <a:rPr lang="tr-TR" sz="1600" b="1" dirty="0"/>
              <a:t>üç iş günü veya bir ayda beş iş gününden</a:t>
            </a:r>
            <a:r>
              <a:rPr lang="tr-TR" sz="1600" dirty="0"/>
              <a:t> fazla sürmesi.</a:t>
            </a:r>
          </a:p>
          <a:p>
            <a:r>
              <a:rPr lang="tr-TR" sz="1600" dirty="0"/>
              <a:t>b) İşçinin tutulduğu hastalığın tedavi edilemeyecek nitelikte olduğu ve işyerinde çalışmasında sakınca bulunduğunun </a:t>
            </a:r>
            <a:r>
              <a:rPr lang="tr-TR" sz="1600" b="1" dirty="0"/>
              <a:t>Sağlık Kurulunca</a:t>
            </a:r>
            <a:r>
              <a:rPr lang="tr-TR" sz="1600" dirty="0"/>
              <a:t> saptanması durumunda</a:t>
            </a:r>
          </a:p>
          <a:p>
            <a:r>
              <a:rPr lang="tr-TR" sz="1600" b="1" dirty="0"/>
              <a:t>II- Ahlak ve iyi niyet kurallarına uymayan haller ve benzerleri: </a:t>
            </a:r>
            <a:endParaRPr lang="tr-TR" sz="1600" dirty="0"/>
          </a:p>
          <a:p>
            <a:r>
              <a:rPr lang="tr-TR" sz="1600" dirty="0"/>
              <a:t>a) İş sözleşmesi yapıldığı sırada bu sözleşmenin esaslı noktalarından biri için gerekli vasıflar veya şartlar kendisinde bulunmadığı halde bunların kendisinde bulunduğunu ileri sürerek, yahut gerçeğe uygun olmayan bilgiler veya sözler söyleyerek işçinin işvereni yanıltması. </a:t>
            </a:r>
          </a:p>
        </p:txBody>
      </p:sp>
    </p:spTree>
    <p:extLst>
      <p:ext uri="{BB962C8B-B14F-4D97-AF65-F5344CB8AC3E}">
        <p14:creationId xmlns:p14="http://schemas.microsoft.com/office/powerpoint/2010/main" val="226114636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125</a:t>
            </a:fld>
            <a:endParaRPr lang="tr-TR" dirty="0"/>
          </a:p>
        </p:txBody>
      </p:sp>
      <p:sp>
        <p:nvSpPr>
          <p:cNvPr id="13" name="object 2"/>
          <p:cNvSpPr txBox="1"/>
          <p:nvPr/>
        </p:nvSpPr>
        <p:spPr>
          <a:xfrm>
            <a:off x="0" y="12419"/>
            <a:ext cx="7312436" cy="5090496"/>
          </a:xfrm>
          <a:prstGeom prst="rect">
            <a:avLst/>
          </a:prstGeom>
        </p:spPr>
        <p:txBody>
          <a:bodyPr vert="horz" wrap="square" lIns="0" tIns="12065" rIns="0" bIns="0" rtlCol="0">
            <a:spAutoFit/>
          </a:bodyPr>
          <a:lstStyle/>
          <a:p>
            <a:r>
              <a:rPr lang="tr-TR" sz="1500" dirty="0"/>
              <a:t>b) İşçinin, işveren yahut bunların aile üyelerinden birinin şeref ve namusuna dokunacak sözler </a:t>
            </a:r>
            <a:r>
              <a:rPr lang="tr-TR" sz="1500" dirty="0" err="1"/>
              <a:t>sarfetmesi</a:t>
            </a:r>
            <a:r>
              <a:rPr lang="tr-TR" sz="1500" dirty="0"/>
              <a:t> veya davranışlarda bulunması, yahut işveren hakkında şeref ve haysiyet kırıcı asılsız ihbar ve </a:t>
            </a:r>
            <a:r>
              <a:rPr lang="tr-TR" sz="1500" dirty="0" err="1"/>
              <a:t>isnadlarda</a:t>
            </a:r>
            <a:r>
              <a:rPr lang="tr-TR" sz="1500" dirty="0"/>
              <a:t> bulunması. </a:t>
            </a:r>
          </a:p>
          <a:p>
            <a:r>
              <a:rPr lang="tr-TR" sz="1500" dirty="0"/>
              <a:t>c) </a:t>
            </a:r>
            <a:r>
              <a:rPr lang="tr-TR" sz="1500" b="1" dirty="0">
                <a:solidFill>
                  <a:srgbClr val="FF0000"/>
                </a:solidFill>
              </a:rPr>
              <a:t>İşçinin işverenin başka bir işçisine cinsel tacizde bulunması. </a:t>
            </a:r>
          </a:p>
          <a:p>
            <a:r>
              <a:rPr lang="tr-TR" sz="1500" dirty="0"/>
              <a:t>d) İşçinin işverene yahut onun ailesi üyelerinden birine yahut işverenin başka işçisine sataşması, işyerine sarhoş yahut uyuşturucu madde almış olarak gelmesi ya da işyerinde bu maddeleri kullanması. </a:t>
            </a:r>
          </a:p>
          <a:p>
            <a:r>
              <a:rPr lang="tr-TR" sz="1500" dirty="0"/>
              <a:t>e) İşçinin, işverenin güvenini kötüye kullanmak, hırsızlık yapmak, işverenin meslek sırlarını ortaya atmak gibi doğruluk ve bağlılığa uymayan davranışlarda bulunması. </a:t>
            </a:r>
          </a:p>
          <a:p>
            <a:r>
              <a:rPr lang="tr-TR" sz="1500" dirty="0"/>
              <a:t>f) İşçinin, işyerinde, yedi günden fazla hapisle cezalandırılan ve cezası ertelenmeyen bir suç işlemesi. </a:t>
            </a:r>
          </a:p>
          <a:p>
            <a:r>
              <a:rPr lang="tr-TR" sz="1500" dirty="0"/>
              <a:t>g) İşçinin işverenden izin almaksızın veya haklı bir sebebe dayanmaksızın ardı ardına iki işgünü veya bir ay içinde iki defa herhangi bir tatil gününden sonraki iş günü, yahut bir ayda üç işgünü işine devam etmemesi. </a:t>
            </a:r>
          </a:p>
          <a:p>
            <a:r>
              <a:rPr lang="tr-TR" sz="1500" dirty="0"/>
              <a:t>h) İşçinin yapmakla ödevli bulunduğu görevleri kendisine hatırlatıldığı halde yapmamakta ısrar etmesi. </a:t>
            </a:r>
          </a:p>
          <a:p>
            <a:r>
              <a:rPr lang="tr-TR" sz="1500" dirty="0"/>
              <a:t>ı) İşçinin kendi isteği veya savsaması yüzünden işin güvenliğini tehlikeye düşürmesi, işyerinin malı olan veya malı olmayıp da eli altında bulunan makineleri, tesisatı veya başka eşya ve maddeleri otuz günlük ücretinin tutarıyla ödeyemeyecek derecede hasara ve kayba uğratması.</a:t>
            </a:r>
          </a:p>
          <a:p>
            <a:r>
              <a:rPr lang="tr-TR" sz="1500" b="1" dirty="0">
                <a:solidFill>
                  <a:srgbClr val="FF0000"/>
                </a:solidFill>
              </a:rPr>
              <a:t>III- Zorlayıcı sebepler:</a:t>
            </a:r>
            <a:r>
              <a:rPr lang="tr-TR" sz="1500" dirty="0">
                <a:solidFill>
                  <a:srgbClr val="FF0000"/>
                </a:solidFill>
              </a:rPr>
              <a:t> </a:t>
            </a:r>
            <a:r>
              <a:rPr lang="tr-TR" sz="1500" dirty="0"/>
              <a:t>İşçiyi işyerinde bir haftadan fazla süre ile çalışmaktan alıkoyan zorlayıcı bir sebebin ortaya çıkması.</a:t>
            </a:r>
          </a:p>
        </p:txBody>
      </p:sp>
    </p:spTree>
    <p:extLst>
      <p:ext uri="{BB962C8B-B14F-4D97-AF65-F5344CB8AC3E}">
        <p14:creationId xmlns:p14="http://schemas.microsoft.com/office/powerpoint/2010/main" val="194623796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126</a:t>
            </a:fld>
            <a:endParaRPr lang="tr-TR" dirty="0"/>
          </a:p>
        </p:txBody>
      </p:sp>
      <p:sp>
        <p:nvSpPr>
          <p:cNvPr id="13" name="object 2"/>
          <p:cNvSpPr txBox="1"/>
          <p:nvPr/>
        </p:nvSpPr>
        <p:spPr>
          <a:xfrm>
            <a:off x="371452" y="306372"/>
            <a:ext cx="6500858" cy="4285789"/>
          </a:xfrm>
          <a:prstGeom prst="rect">
            <a:avLst/>
          </a:prstGeom>
        </p:spPr>
        <p:txBody>
          <a:bodyPr vert="horz" wrap="square" lIns="0" tIns="12700" rIns="0" bIns="0" rtlCol="0">
            <a:spAutoFit/>
          </a:bodyPr>
          <a:lstStyle/>
          <a:p>
            <a:pPr marL="12700" marR="36195" algn="just">
              <a:spcBef>
                <a:spcPts val="25"/>
              </a:spcBef>
            </a:pPr>
            <a:r>
              <a:rPr sz="1200" b="1" spc="-105" dirty="0" err="1" smtClean="0">
                <a:solidFill>
                  <a:srgbClr val="FF0000"/>
                </a:solidFill>
                <a:latin typeface="Arial"/>
                <a:cs typeface="Arial"/>
              </a:rPr>
              <a:t>Madde</a:t>
            </a:r>
            <a:r>
              <a:rPr sz="1200" b="1" spc="-105" dirty="0" smtClean="0">
                <a:solidFill>
                  <a:srgbClr val="FF0000"/>
                </a:solidFill>
                <a:latin typeface="Arial"/>
                <a:cs typeface="Arial"/>
              </a:rPr>
              <a:t> </a:t>
            </a:r>
            <a:r>
              <a:rPr sz="1200" b="1" spc="-80" dirty="0">
                <a:solidFill>
                  <a:srgbClr val="FF0000"/>
                </a:solidFill>
                <a:latin typeface="Arial"/>
                <a:cs typeface="Arial"/>
              </a:rPr>
              <a:t>27. </a:t>
            </a:r>
            <a:r>
              <a:rPr sz="1200" b="1" spc="-100" dirty="0">
                <a:solidFill>
                  <a:srgbClr val="FF0000"/>
                </a:solidFill>
                <a:latin typeface="Arial"/>
                <a:cs typeface="Arial"/>
              </a:rPr>
              <a:t>YENİ </a:t>
            </a:r>
            <a:r>
              <a:rPr sz="1200" b="1" spc="-80" dirty="0">
                <a:solidFill>
                  <a:srgbClr val="FF0000"/>
                </a:solidFill>
                <a:latin typeface="Arial"/>
                <a:cs typeface="Arial"/>
              </a:rPr>
              <a:t>İŞ </a:t>
            </a:r>
            <a:r>
              <a:rPr sz="1200" b="1" spc="-125" dirty="0">
                <a:solidFill>
                  <a:srgbClr val="FF0000"/>
                </a:solidFill>
                <a:latin typeface="Arial"/>
                <a:cs typeface="Arial"/>
              </a:rPr>
              <a:t>ARAMA </a:t>
            </a:r>
            <a:r>
              <a:rPr sz="1200" b="1" spc="-80" dirty="0">
                <a:solidFill>
                  <a:srgbClr val="FF0000"/>
                </a:solidFill>
                <a:latin typeface="Arial"/>
                <a:cs typeface="Arial"/>
              </a:rPr>
              <a:t>İZNİ </a:t>
            </a:r>
            <a:r>
              <a:rPr sz="1200" b="1" spc="-70" dirty="0">
                <a:latin typeface="Arial"/>
                <a:cs typeface="Arial"/>
              </a:rPr>
              <a:t>;</a:t>
            </a:r>
            <a:r>
              <a:rPr sz="1200" spc="-70" dirty="0">
                <a:latin typeface="Arial"/>
                <a:cs typeface="Arial"/>
              </a:rPr>
              <a:t>Bildirim süreleri </a:t>
            </a:r>
            <a:r>
              <a:rPr sz="1200" spc="-75" dirty="0">
                <a:latin typeface="Arial"/>
                <a:cs typeface="Arial"/>
              </a:rPr>
              <a:t>içinde işveren, </a:t>
            </a:r>
            <a:r>
              <a:rPr sz="1200" spc="-70" dirty="0">
                <a:latin typeface="Arial"/>
                <a:cs typeface="Arial"/>
              </a:rPr>
              <a:t>işçiye </a:t>
            </a:r>
            <a:r>
              <a:rPr sz="1200" spc="-80" dirty="0">
                <a:latin typeface="Arial"/>
                <a:cs typeface="Arial"/>
              </a:rPr>
              <a:t>yeni </a:t>
            </a:r>
            <a:r>
              <a:rPr sz="1200" spc="-65" dirty="0">
                <a:latin typeface="Arial"/>
                <a:cs typeface="Arial"/>
              </a:rPr>
              <a:t>bir </a:t>
            </a:r>
            <a:r>
              <a:rPr sz="1200" spc="-60" dirty="0">
                <a:latin typeface="Arial"/>
                <a:cs typeface="Arial"/>
              </a:rPr>
              <a:t>iş </a:t>
            </a:r>
            <a:r>
              <a:rPr sz="1200" spc="-85" dirty="0">
                <a:latin typeface="Arial"/>
                <a:cs typeface="Arial"/>
              </a:rPr>
              <a:t>bulması </a:t>
            </a:r>
            <a:r>
              <a:rPr sz="1200" spc="-65" dirty="0">
                <a:latin typeface="Arial"/>
                <a:cs typeface="Arial"/>
              </a:rPr>
              <a:t>için  </a:t>
            </a:r>
            <a:r>
              <a:rPr sz="1200" spc="-75" dirty="0">
                <a:latin typeface="Arial"/>
                <a:cs typeface="Arial"/>
              </a:rPr>
              <a:t>gerekli </a:t>
            </a:r>
            <a:r>
              <a:rPr sz="1200" spc="-80" dirty="0">
                <a:latin typeface="Arial"/>
                <a:cs typeface="Arial"/>
              </a:rPr>
              <a:t>olan </a:t>
            </a:r>
            <a:r>
              <a:rPr sz="1200" spc="-60" dirty="0">
                <a:latin typeface="Arial"/>
                <a:cs typeface="Arial"/>
              </a:rPr>
              <a:t>iş </a:t>
            </a:r>
            <a:r>
              <a:rPr sz="1200" spc="-95" dirty="0">
                <a:latin typeface="Arial"/>
                <a:cs typeface="Arial"/>
              </a:rPr>
              <a:t>arama </a:t>
            </a:r>
            <a:r>
              <a:rPr sz="1200" spc="-65" dirty="0">
                <a:latin typeface="Arial"/>
                <a:cs typeface="Arial"/>
              </a:rPr>
              <a:t>iznini </a:t>
            </a:r>
            <a:r>
              <a:rPr sz="1200" spc="-60" dirty="0">
                <a:latin typeface="Arial"/>
                <a:cs typeface="Arial"/>
              </a:rPr>
              <a:t>iş </a:t>
            </a:r>
            <a:r>
              <a:rPr sz="1200" spc="-70" dirty="0">
                <a:latin typeface="Arial"/>
                <a:cs typeface="Arial"/>
              </a:rPr>
              <a:t>saatleri </a:t>
            </a:r>
            <a:r>
              <a:rPr sz="1200" spc="-75" dirty="0">
                <a:latin typeface="Arial"/>
                <a:cs typeface="Arial"/>
              </a:rPr>
              <a:t>içinde </a:t>
            </a:r>
            <a:r>
              <a:rPr sz="1200" spc="-90" dirty="0">
                <a:latin typeface="Arial"/>
                <a:cs typeface="Arial"/>
              </a:rPr>
              <a:t>ve </a:t>
            </a:r>
            <a:r>
              <a:rPr sz="1200" spc="-75" dirty="0">
                <a:latin typeface="Arial"/>
                <a:cs typeface="Arial"/>
              </a:rPr>
              <a:t>ücret </a:t>
            </a:r>
            <a:r>
              <a:rPr sz="1200" spc="-70" dirty="0">
                <a:latin typeface="Arial"/>
                <a:cs typeface="Arial"/>
              </a:rPr>
              <a:t>kesintisi </a:t>
            </a:r>
            <a:r>
              <a:rPr sz="1200" spc="-100" dirty="0">
                <a:latin typeface="Arial"/>
                <a:cs typeface="Arial"/>
              </a:rPr>
              <a:t>yapmadan </a:t>
            </a:r>
            <a:r>
              <a:rPr sz="1200" spc="-95" dirty="0">
                <a:latin typeface="Arial"/>
                <a:cs typeface="Arial"/>
              </a:rPr>
              <a:t>vermeye </a:t>
            </a:r>
            <a:r>
              <a:rPr sz="1200" spc="-85" dirty="0">
                <a:latin typeface="Arial"/>
                <a:cs typeface="Arial"/>
              </a:rPr>
              <a:t>mecburdur.  </a:t>
            </a:r>
            <a:r>
              <a:rPr sz="1200" spc="-65" dirty="0">
                <a:latin typeface="Arial"/>
                <a:cs typeface="Arial"/>
              </a:rPr>
              <a:t>İş </a:t>
            </a:r>
            <a:r>
              <a:rPr sz="1200" spc="-100" dirty="0">
                <a:latin typeface="Arial"/>
                <a:cs typeface="Arial"/>
              </a:rPr>
              <a:t>arama </a:t>
            </a:r>
            <a:r>
              <a:rPr sz="1200" spc="-70" dirty="0">
                <a:latin typeface="Arial"/>
                <a:cs typeface="Arial"/>
              </a:rPr>
              <a:t>izninin </a:t>
            </a:r>
            <a:r>
              <a:rPr sz="1200" b="1" spc="-75" dirty="0">
                <a:solidFill>
                  <a:srgbClr val="FF0000"/>
                </a:solidFill>
                <a:latin typeface="Arial"/>
                <a:cs typeface="Arial"/>
              </a:rPr>
              <a:t>süresi </a:t>
            </a:r>
            <a:r>
              <a:rPr sz="1200" b="1" spc="-95" dirty="0">
                <a:solidFill>
                  <a:srgbClr val="FF0000"/>
                </a:solidFill>
                <a:latin typeface="Arial"/>
                <a:cs typeface="Arial"/>
              </a:rPr>
              <a:t>günde </a:t>
            </a:r>
            <a:r>
              <a:rPr sz="1200" b="1" spc="-55" dirty="0">
                <a:solidFill>
                  <a:srgbClr val="FF0000"/>
                </a:solidFill>
                <a:latin typeface="Arial"/>
                <a:cs typeface="Arial"/>
              </a:rPr>
              <a:t>iki </a:t>
            </a:r>
            <a:r>
              <a:rPr sz="1200" b="1" spc="-80" dirty="0" err="1">
                <a:solidFill>
                  <a:srgbClr val="FF0000"/>
                </a:solidFill>
                <a:latin typeface="Arial"/>
                <a:cs typeface="Arial"/>
              </a:rPr>
              <a:t>saatten</a:t>
            </a:r>
            <a:r>
              <a:rPr sz="1200" b="1" spc="-80" dirty="0">
                <a:solidFill>
                  <a:srgbClr val="FF0000"/>
                </a:solidFill>
                <a:latin typeface="Arial"/>
                <a:cs typeface="Arial"/>
              </a:rPr>
              <a:t> </a:t>
            </a:r>
            <a:r>
              <a:rPr lang="tr-TR" sz="1200" b="1" spc="-80" dirty="0" smtClean="0">
                <a:solidFill>
                  <a:srgbClr val="FF0000"/>
                </a:solidFill>
                <a:latin typeface="Arial"/>
                <a:cs typeface="Arial"/>
              </a:rPr>
              <a:t> </a:t>
            </a:r>
            <a:r>
              <a:rPr sz="1200" spc="-90" dirty="0" err="1" smtClean="0">
                <a:latin typeface="Arial"/>
                <a:cs typeface="Arial"/>
              </a:rPr>
              <a:t>az</a:t>
            </a:r>
            <a:r>
              <a:rPr sz="1200" spc="-90" dirty="0" smtClean="0">
                <a:latin typeface="Arial"/>
                <a:cs typeface="Arial"/>
              </a:rPr>
              <a:t> </a:t>
            </a:r>
            <a:r>
              <a:rPr sz="1200" spc="-95" dirty="0">
                <a:latin typeface="Arial"/>
                <a:cs typeface="Arial"/>
              </a:rPr>
              <a:t>olamaz </a:t>
            </a:r>
            <a:r>
              <a:rPr sz="1200" spc="-90" dirty="0">
                <a:latin typeface="Arial"/>
                <a:cs typeface="Arial"/>
              </a:rPr>
              <a:t>ve </a:t>
            </a:r>
            <a:r>
              <a:rPr sz="1200" spc="-60" dirty="0">
                <a:latin typeface="Arial"/>
                <a:cs typeface="Arial"/>
              </a:rPr>
              <a:t>işçi </a:t>
            </a:r>
            <a:r>
              <a:rPr sz="1200" spc="-75" dirty="0">
                <a:latin typeface="Arial"/>
                <a:cs typeface="Arial"/>
              </a:rPr>
              <a:t>isterse </a:t>
            </a:r>
            <a:r>
              <a:rPr sz="1200" spc="-60" dirty="0">
                <a:latin typeface="Arial"/>
                <a:cs typeface="Arial"/>
              </a:rPr>
              <a:t>iş </a:t>
            </a:r>
            <a:r>
              <a:rPr sz="1200" spc="-100" dirty="0">
                <a:latin typeface="Arial"/>
                <a:cs typeface="Arial"/>
              </a:rPr>
              <a:t>arama</a:t>
            </a:r>
            <a:r>
              <a:rPr sz="1200" spc="-165" dirty="0">
                <a:latin typeface="Arial"/>
                <a:cs typeface="Arial"/>
              </a:rPr>
              <a:t> </a:t>
            </a:r>
            <a:r>
              <a:rPr sz="1200" spc="-65" dirty="0">
                <a:latin typeface="Arial"/>
                <a:cs typeface="Arial"/>
              </a:rPr>
              <a:t>izin </a:t>
            </a:r>
            <a:r>
              <a:rPr sz="1200" spc="-70" dirty="0">
                <a:latin typeface="Arial"/>
                <a:cs typeface="Arial"/>
              </a:rPr>
              <a:t>saatlerini</a:t>
            </a:r>
            <a:endParaRPr sz="1200" dirty="0">
              <a:latin typeface="Arial"/>
              <a:cs typeface="Arial"/>
            </a:endParaRPr>
          </a:p>
          <a:p>
            <a:pPr marL="12700" marR="38735" algn="just">
              <a:spcBef>
                <a:spcPts val="5"/>
              </a:spcBef>
            </a:pPr>
            <a:r>
              <a:rPr sz="1200" spc="-70" dirty="0">
                <a:latin typeface="Arial"/>
                <a:cs typeface="Arial"/>
              </a:rPr>
              <a:t>birleştirerek </a:t>
            </a:r>
            <a:r>
              <a:rPr sz="1200" spc="-75" dirty="0">
                <a:latin typeface="Arial"/>
                <a:cs typeface="Arial"/>
              </a:rPr>
              <a:t>toplu </a:t>
            </a:r>
            <a:r>
              <a:rPr sz="1200" spc="-65" dirty="0">
                <a:latin typeface="Arial"/>
                <a:cs typeface="Arial"/>
              </a:rPr>
              <a:t>kullanabilir. </a:t>
            </a:r>
            <a:r>
              <a:rPr sz="1200" spc="-95" dirty="0">
                <a:latin typeface="Arial"/>
                <a:cs typeface="Arial"/>
              </a:rPr>
              <a:t>Ancak </a:t>
            </a:r>
            <a:r>
              <a:rPr sz="1200" spc="-60" dirty="0">
                <a:latin typeface="Arial"/>
                <a:cs typeface="Arial"/>
              </a:rPr>
              <a:t>iş </a:t>
            </a:r>
            <a:r>
              <a:rPr sz="1200" spc="-100" dirty="0">
                <a:latin typeface="Arial"/>
                <a:cs typeface="Arial"/>
              </a:rPr>
              <a:t>arama </a:t>
            </a:r>
            <a:r>
              <a:rPr sz="1200" spc="-65" dirty="0">
                <a:latin typeface="Arial"/>
                <a:cs typeface="Arial"/>
              </a:rPr>
              <a:t>iznini </a:t>
            </a:r>
            <a:r>
              <a:rPr sz="1200" spc="-75" dirty="0">
                <a:latin typeface="Arial"/>
                <a:cs typeface="Arial"/>
              </a:rPr>
              <a:t>toplu </a:t>
            </a:r>
            <a:r>
              <a:rPr sz="1200" spc="-85" dirty="0">
                <a:latin typeface="Arial"/>
                <a:cs typeface="Arial"/>
              </a:rPr>
              <a:t>kullanmak </a:t>
            </a:r>
            <a:r>
              <a:rPr sz="1200" spc="-75" dirty="0">
                <a:latin typeface="Arial"/>
                <a:cs typeface="Arial"/>
              </a:rPr>
              <a:t>isteyen </a:t>
            </a:r>
            <a:r>
              <a:rPr sz="1200" spc="-60" dirty="0">
                <a:latin typeface="Arial"/>
                <a:cs typeface="Arial"/>
              </a:rPr>
              <a:t>işçi, </a:t>
            </a:r>
            <a:r>
              <a:rPr sz="1200" spc="-95" dirty="0">
                <a:latin typeface="Arial"/>
                <a:cs typeface="Arial"/>
              </a:rPr>
              <a:t>bunu </a:t>
            </a:r>
            <a:r>
              <a:rPr sz="1200" spc="-70" dirty="0">
                <a:latin typeface="Arial"/>
                <a:cs typeface="Arial"/>
              </a:rPr>
              <a:t>işten  </a:t>
            </a:r>
            <a:r>
              <a:rPr sz="1200" spc="-75" dirty="0">
                <a:latin typeface="Arial"/>
                <a:cs typeface="Arial"/>
              </a:rPr>
              <a:t>ayrılacağı </a:t>
            </a:r>
            <a:r>
              <a:rPr sz="1200" spc="-95" dirty="0">
                <a:latin typeface="Arial"/>
                <a:cs typeface="Arial"/>
              </a:rPr>
              <a:t>günden </a:t>
            </a:r>
            <a:r>
              <a:rPr sz="1200" spc="-75" dirty="0">
                <a:latin typeface="Arial"/>
                <a:cs typeface="Arial"/>
              </a:rPr>
              <a:t>evvelki </a:t>
            </a:r>
            <a:r>
              <a:rPr sz="1200" spc="-85" dirty="0">
                <a:latin typeface="Arial"/>
                <a:cs typeface="Arial"/>
              </a:rPr>
              <a:t>günlere </a:t>
            </a:r>
            <a:r>
              <a:rPr sz="1200" spc="-80" dirty="0">
                <a:latin typeface="Arial"/>
                <a:cs typeface="Arial"/>
              </a:rPr>
              <a:t>rastlatmak </a:t>
            </a:r>
            <a:r>
              <a:rPr sz="1200" spc="-90" dirty="0">
                <a:latin typeface="Arial"/>
                <a:cs typeface="Arial"/>
              </a:rPr>
              <a:t>ve </a:t>
            </a:r>
            <a:r>
              <a:rPr sz="1200" spc="-95" dirty="0">
                <a:latin typeface="Arial"/>
                <a:cs typeface="Arial"/>
              </a:rPr>
              <a:t>bu durumu </a:t>
            </a:r>
            <a:r>
              <a:rPr sz="1200" spc="-80" dirty="0">
                <a:latin typeface="Arial"/>
                <a:cs typeface="Arial"/>
              </a:rPr>
              <a:t>işverene </a:t>
            </a:r>
            <a:r>
              <a:rPr sz="1200" spc="-75" dirty="0">
                <a:latin typeface="Arial"/>
                <a:cs typeface="Arial"/>
              </a:rPr>
              <a:t>bildirmek </a:t>
            </a:r>
            <a:r>
              <a:rPr sz="1200" spc="-80" dirty="0">
                <a:latin typeface="Arial"/>
                <a:cs typeface="Arial"/>
              </a:rPr>
              <a:t>zorundadır.  İşveren yeni </a:t>
            </a:r>
            <a:r>
              <a:rPr sz="1200" spc="-60" dirty="0">
                <a:latin typeface="Arial"/>
                <a:cs typeface="Arial"/>
              </a:rPr>
              <a:t>iş </a:t>
            </a:r>
            <a:r>
              <a:rPr sz="1200" spc="-95" dirty="0">
                <a:latin typeface="Arial"/>
                <a:cs typeface="Arial"/>
              </a:rPr>
              <a:t>arama </a:t>
            </a:r>
            <a:r>
              <a:rPr sz="1200" spc="-65" dirty="0">
                <a:latin typeface="Arial"/>
                <a:cs typeface="Arial"/>
              </a:rPr>
              <a:t>iznini </a:t>
            </a:r>
            <a:r>
              <a:rPr sz="1200" spc="-95" dirty="0">
                <a:latin typeface="Arial"/>
                <a:cs typeface="Arial"/>
              </a:rPr>
              <a:t>vermez </a:t>
            </a:r>
            <a:r>
              <a:rPr sz="1200" spc="-90" dirty="0">
                <a:latin typeface="Arial"/>
                <a:cs typeface="Arial"/>
              </a:rPr>
              <a:t>veya </a:t>
            </a:r>
            <a:r>
              <a:rPr sz="1200" spc="-75" dirty="0">
                <a:latin typeface="Arial"/>
                <a:cs typeface="Arial"/>
              </a:rPr>
              <a:t>eksik kullandırırsa </a:t>
            </a:r>
            <a:r>
              <a:rPr sz="1200" spc="-95" dirty="0">
                <a:latin typeface="Arial"/>
                <a:cs typeface="Arial"/>
              </a:rPr>
              <a:t>o </a:t>
            </a:r>
            <a:r>
              <a:rPr sz="1200" spc="-85" dirty="0">
                <a:latin typeface="Arial"/>
                <a:cs typeface="Arial"/>
              </a:rPr>
              <a:t>süreye </a:t>
            </a:r>
            <a:r>
              <a:rPr sz="1200" spc="-60" dirty="0">
                <a:latin typeface="Arial"/>
                <a:cs typeface="Arial"/>
              </a:rPr>
              <a:t>ilişkin </a:t>
            </a:r>
            <a:r>
              <a:rPr sz="1200" spc="-70" dirty="0">
                <a:latin typeface="Arial"/>
                <a:cs typeface="Arial"/>
              </a:rPr>
              <a:t>ücret işçiye </a:t>
            </a:r>
            <a:r>
              <a:rPr sz="1200" spc="-75" dirty="0">
                <a:latin typeface="Arial"/>
                <a:cs typeface="Arial"/>
              </a:rPr>
              <a:t>ödenir.  İşveren, </a:t>
            </a:r>
            <a:r>
              <a:rPr sz="1200" spc="-65" dirty="0">
                <a:latin typeface="Arial"/>
                <a:cs typeface="Arial"/>
              </a:rPr>
              <a:t>iş </a:t>
            </a:r>
            <a:r>
              <a:rPr sz="1200" spc="-95" dirty="0">
                <a:latin typeface="Arial"/>
                <a:cs typeface="Arial"/>
              </a:rPr>
              <a:t>arama </a:t>
            </a:r>
            <a:r>
              <a:rPr sz="1200" spc="-65" dirty="0">
                <a:latin typeface="Arial"/>
                <a:cs typeface="Arial"/>
              </a:rPr>
              <a:t>izni </a:t>
            </a:r>
            <a:r>
              <a:rPr sz="1200" spc="-85" dirty="0">
                <a:latin typeface="Arial"/>
                <a:cs typeface="Arial"/>
              </a:rPr>
              <a:t>esnasında </a:t>
            </a:r>
            <a:r>
              <a:rPr sz="1200" spc="-60" dirty="0">
                <a:latin typeface="Arial"/>
                <a:cs typeface="Arial"/>
              </a:rPr>
              <a:t>işçiyi çalıştırır </a:t>
            </a:r>
            <a:r>
              <a:rPr sz="1200" spc="-70" dirty="0">
                <a:latin typeface="Arial"/>
                <a:cs typeface="Arial"/>
              </a:rPr>
              <a:t>ise işçinin </a:t>
            </a:r>
            <a:r>
              <a:rPr sz="1200" spc="-65" dirty="0">
                <a:latin typeface="Arial"/>
                <a:cs typeface="Arial"/>
              </a:rPr>
              <a:t>izin </a:t>
            </a:r>
            <a:r>
              <a:rPr sz="1200" spc="-80" dirty="0">
                <a:latin typeface="Arial"/>
                <a:cs typeface="Arial"/>
              </a:rPr>
              <a:t>kullanarak </a:t>
            </a:r>
            <a:r>
              <a:rPr sz="1200" spc="-65" dirty="0">
                <a:latin typeface="Arial"/>
                <a:cs typeface="Arial"/>
              </a:rPr>
              <a:t>bir </a:t>
            </a:r>
            <a:r>
              <a:rPr sz="1200" spc="-85" dirty="0">
                <a:latin typeface="Arial"/>
                <a:cs typeface="Arial"/>
              </a:rPr>
              <a:t>çalışma </a:t>
            </a:r>
            <a:r>
              <a:rPr sz="1200" spc="-70" dirty="0">
                <a:latin typeface="Arial"/>
                <a:cs typeface="Arial"/>
              </a:rPr>
              <a:t>karşılığı  </a:t>
            </a:r>
            <a:r>
              <a:rPr sz="1200" spc="-80" dirty="0">
                <a:latin typeface="Arial"/>
                <a:cs typeface="Arial"/>
              </a:rPr>
              <a:t>olmaksızın</a:t>
            </a:r>
            <a:r>
              <a:rPr sz="1200" spc="-50" dirty="0">
                <a:latin typeface="Arial"/>
                <a:cs typeface="Arial"/>
              </a:rPr>
              <a:t> </a:t>
            </a:r>
            <a:r>
              <a:rPr sz="1200" spc="-75" dirty="0">
                <a:latin typeface="Arial"/>
                <a:cs typeface="Arial"/>
              </a:rPr>
              <a:t>alacağı</a:t>
            </a:r>
            <a:r>
              <a:rPr sz="1200" spc="-45" dirty="0">
                <a:latin typeface="Arial"/>
                <a:cs typeface="Arial"/>
              </a:rPr>
              <a:t> </a:t>
            </a:r>
            <a:r>
              <a:rPr sz="1200" spc="-80" dirty="0">
                <a:latin typeface="Arial"/>
                <a:cs typeface="Arial"/>
              </a:rPr>
              <a:t>ücrete</a:t>
            </a:r>
            <a:r>
              <a:rPr sz="1200" spc="-50" dirty="0">
                <a:latin typeface="Arial"/>
                <a:cs typeface="Arial"/>
              </a:rPr>
              <a:t> </a:t>
            </a:r>
            <a:r>
              <a:rPr sz="1200" spc="-70" dirty="0">
                <a:latin typeface="Arial"/>
                <a:cs typeface="Arial"/>
              </a:rPr>
              <a:t>ilaveten,</a:t>
            </a:r>
            <a:r>
              <a:rPr sz="1200" spc="-40" dirty="0">
                <a:latin typeface="Arial"/>
                <a:cs typeface="Arial"/>
              </a:rPr>
              <a:t> </a:t>
            </a:r>
            <a:r>
              <a:rPr sz="1200" spc="-65" dirty="0">
                <a:latin typeface="Arial"/>
                <a:cs typeface="Arial"/>
              </a:rPr>
              <a:t>çalıştırdığı</a:t>
            </a:r>
            <a:r>
              <a:rPr sz="1200" spc="-50" dirty="0">
                <a:latin typeface="Arial"/>
                <a:cs typeface="Arial"/>
              </a:rPr>
              <a:t> </a:t>
            </a:r>
            <a:r>
              <a:rPr sz="1200" spc="-80" dirty="0">
                <a:latin typeface="Arial"/>
                <a:cs typeface="Arial"/>
              </a:rPr>
              <a:t>sürenin</a:t>
            </a:r>
            <a:r>
              <a:rPr sz="1200" spc="-45" dirty="0">
                <a:latin typeface="Arial"/>
                <a:cs typeface="Arial"/>
              </a:rPr>
              <a:t> </a:t>
            </a:r>
            <a:r>
              <a:rPr sz="1200" spc="-70" dirty="0">
                <a:latin typeface="Arial"/>
                <a:cs typeface="Arial"/>
              </a:rPr>
              <a:t>ücretini</a:t>
            </a:r>
            <a:r>
              <a:rPr sz="1200" spc="-40" dirty="0">
                <a:latin typeface="Arial"/>
                <a:cs typeface="Arial"/>
              </a:rPr>
              <a:t> </a:t>
            </a:r>
            <a:r>
              <a:rPr sz="1200" spc="-90" dirty="0">
                <a:latin typeface="Arial"/>
                <a:cs typeface="Arial"/>
              </a:rPr>
              <a:t>yüzde</a:t>
            </a:r>
            <a:r>
              <a:rPr sz="1200" spc="-50" dirty="0">
                <a:latin typeface="Arial"/>
                <a:cs typeface="Arial"/>
              </a:rPr>
              <a:t> </a:t>
            </a:r>
            <a:r>
              <a:rPr sz="1200" spc="-90" dirty="0">
                <a:latin typeface="Arial"/>
                <a:cs typeface="Arial"/>
              </a:rPr>
              <a:t>yüz</a:t>
            </a:r>
            <a:r>
              <a:rPr sz="1200" spc="-45" dirty="0">
                <a:latin typeface="Arial"/>
                <a:cs typeface="Arial"/>
              </a:rPr>
              <a:t> </a:t>
            </a:r>
            <a:r>
              <a:rPr sz="1200" spc="-80" dirty="0">
                <a:latin typeface="Arial"/>
                <a:cs typeface="Arial"/>
              </a:rPr>
              <a:t>zamlı</a:t>
            </a:r>
            <a:r>
              <a:rPr sz="1200" spc="-45" dirty="0">
                <a:latin typeface="Arial"/>
                <a:cs typeface="Arial"/>
              </a:rPr>
              <a:t> </a:t>
            </a:r>
            <a:r>
              <a:rPr sz="1200" spc="-75" dirty="0">
                <a:latin typeface="Arial"/>
                <a:cs typeface="Arial"/>
              </a:rPr>
              <a:t>öder.</a:t>
            </a:r>
            <a:endParaRPr sz="1200" dirty="0">
              <a:latin typeface="Arial"/>
              <a:cs typeface="Arial"/>
            </a:endParaRPr>
          </a:p>
          <a:p>
            <a:pPr marL="12700" marR="118745" algn="just">
              <a:spcBef>
                <a:spcPts val="10"/>
              </a:spcBef>
            </a:pPr>
            <a:endParaRPr lang="tr-TR" sz="1200" b="1" spc="-105" dirty="0" smtClean="0">
              <a:latin typeface="Arial"/>
              <a:cs typeface="Arial"/>
            </a:endParaRPr>
          </a:p>
          <a:p>
            <a:pPr marL="12700" marR="118745" algn="just">
              <a:spcBef>
                <a:spcPts val="10"/>
              </a:spcBef>
            </a:pPr>
            <a:r>
              <a:rPr sz="1200" b="1" spc="-105" dirty="0" err="1" smtClean="0">
                <a:solidFill>
                  <a:srgbClr val="FF0000"/>
                </a:solidFill>
                <a:latin typeface="Arial"/>
                <a:cs typeface="Arial"/>
              </a:rPr>
              <a:t>Madde</a:t>
            </a:r>
            <a:r>
              <a:rPr sz="1200" b="1" spc="-105" dirty="0" smtClean="0">
                <a:solidFill>
                  <a:srgbClr val="FF0000"/>
                </a:solidFill>
                <a:latin typeface="Arial"/>
                <a:cs typeface="Arial"/>
              </a:rPr>
              <a:t> </a:t>
            </a:r>
            <a:r>
              <a:rPr sz="1200" b="1" spc="-80" dirty="0">
                <a:solidFill>
                  <a:srgbClr val="FF0000"/>
                </a:solidFill>
                <a:latin typeface="Arial"/>
                <a:cs typeface="Arial"/>
              </a:rPr>
              <a:t>41. </a:t>
            </a:r>
            <a:r>
              <a:rPr sz="1200" b="1" spc="-110" dirty="0">
                <a:solidFill>
                  <a:srgbClr val="FF0000"/>
                </a:solidFill>
                <a:latin typeface="Arial"/>
                <a:cs typeface="Arial"/>
              </a:rPr>
              <a:t>FAZLA ÇALIŞMA </a:t>
            </a:r>
            <a:r>
              <a:rPr sz="1200" b="1" spc="-95" dirty="0">
                <a:solidFill>
                  <a:srgbClr val="FF0000"/>
                </a:solidFill>
                <a:latin typeface="Arial"/>
                <a:cs typeface="Arial"/>
              </a:rPr>
              <a:t>ÜCRETİ</a:t>
            </a:r>
            <a:r>
              <a:rPr sz="1200" b="1" spc="-95" dirty="0">
                <a:latin typeface="Arial"/>
                <a:cs typeface="Arial"/>
              </a:rPr>
              <a:t>; </a:t>
            </a:r>
            <a:r>
              <a:rPr sz="1200" spc="-80" dirty="0">
                <a:latin typeface="Arial"/>
                <a:cs typeface="Arial"/>
              </a:rPr>
              <a:t>Fazla </a:t>
            </a:r>
            <a:r>
              <a:rPr sz="1200" spc="-85" dirty="0">
                <a:latin typeface="Arial"/>
                <a:cs typeface="Arial"/>
              </a:rPr>
              <a:t>çalışma </a:t>
            </a:r>
            <a:r>
              <a:rPr sz="1200" spc="-95" dirty="0">
                <a:latin typeface="Arial"/>
                <a:cs typeface="Arial"/>
              </a:rPr>
              <a:t>kanunda </a:t>
            </a:r>
            <a:r>
              <a:rPr sz="1200" spc="-70" dirty="0">
                <a:latin typeface="Arial"/>
                <a:cs typeface="Arial"/>
              </a:rPr>
              <a:t>yazılı </a:t>
            </a:r>
            <a:r>
              <a:rPr sz="1200" spc="-75" dirty="0">
                <a:latin typeface="Arial"/>
                <a:cs typeface="Arial"/>
              </a:rPr>
              <a:t>koşullar </a:t>
            </a:r>
            <a:r>
              <a:rPr sz="1200" spc="-85" dirty="0">
                <a:latin typeface="Arial"/>
                <a:cs typeface="Arial"/>
              </a:rPr>
              <a:t>çerçevesinde  </a:t>
            </a:r>
            <a:r>
              <a:rPr sz="1200" b="1" spc="-75" dirty="0">
                <a:latin typeface="Arial"/>
                <a:cs typeface="Arial"/>
              </a:rPr>
              <a:t>haftalık </a:t>
            </a:r>
            <a:r>
              <a:rPr sz="1200" b="1" spc="-95" dirty="0">
                <a:latin typeface="Arial"/>
                <a:cs typeface="Arial"/>
              </a:rPr>
              <a:t>45 </a:t>
            </a:r>
            <a:r>
              <a:rPr sz="1200" spc="-70" dirty="0">
                <a:latin typeface="Arial"/>
                <a:cs typeface="Arial"/>
              </a:rPr>
              <a:t>saati </a:t>
            </a:r>
            <a:r>
              <a:rPr sz="1200" spc="-90" dirty="0">
                <a:latin typeface="Arial"/>
                <a:cs typeface="Arial"/>
              </a:rPr>
              <a:t>aşan </a:t>
            </a:r>
            <a:r>
              <a:rPr sz="1200" spc="-75" dirty="0">
                <a:latin typeface="Arial"/>
                <a:cs typeface="Arial"/>
              </a:rPr>
              <a:t>çalışmalardır.Her </a:t>
            </a:r>
            <a:r>
              <a:rPr sz="1200" spc="-60" dirty="0">
                <a:latin typeface="Arial"/>
                <a:cs typeface="Arial"/>
              </a:rPr>
              <a:t>bir </a:t>
            </a:r>
            <a:r>
              <a:rPr sz="1200" spc="-85" dirty="0">
                <a:latin typeface="Arial"/>
                <a:cs typeface="Arial"/>
              </a:rPr>
              <a:t>saat </a:t>
            </a:r>
            <a:r>
              <a:rPr sz="1200" spc="-70" dirty="0">
                <a:latin typeface="Arial"/>
                <a:cs typeface="Arial"/>
              </a:rPr>
              <a:t>fazla </a:t>
            </a:r>
            <a:r>
              <a:rPr sz="1200" spc="-85" dirty="0">
                <a:latin typeface="Arial"/>
                <a:cs typeface="Arial"/>
              </a:rPr>
              <a:t>çalışma </a:t>
            </a:r>
            <a:r>
              <a:rPr sz="1200" spc="-65" dirty="0">
                <a:latin typeface="Arial"/>
                <a:cs typeface="Arial"/>
              </a:rPr>
              <a:t>için </a:t>
            </a:r>
            <a:r>
              <a:rPr sz="1200" spc="-75" dirty="0">
                <a:latin typeface="Arial"/>
                <a:cs typeface="Arial"/>
              </a:rPr>
              <a:t>verilecek ücret </a:t>
            </a:r>
            <a:r>
              <a:rPr sz="1200" spc="-90" dirty="0">
                <a:latin typeface="Arial"/>
                <a:cs typeface="Arial"/>
              </a:rPr>
              <a:t>normal  </a:t>
            </a:r>
            <a:r>
              <a:rPr sz="1200" spc="-85" dirty="0">
                <a:latin typeface="Arial"/>
                <a:cs typeface="Arial"/>
              </a:rPr>
              <a:t>çalışma </a:t>
            </a:r>
            <a:r>
              <a:rPr sz="1200" spc="-75" dirty="0">
                <a:latin typeface="Arial"/>
                <a:cs typeface="Arial"/>
              </a:rPr>
              <a:t>ücretinin </a:t>
            </a:r>
            <a:r>
              <a:rPr sz="1200" spc="-85" dirty="0">
                <a:latin typeface="Arial"/>
                <a:cs typeface="Arial"/>
              </a:rPr>
              <a:t>saat başına </a:t>
            </a:r>
            <a:r>
              <a:rPr sz="1200" spc="-90" dirty="0">
                <a:latin typeface="Arial"/>
                <a:cs typeface="Arial"/>
              </a:rPr>
              <a:t>düşen </a:t>
            </a:r>
            <a:r>
              <a:rPr sz="1200" spc="-75" dirty="0">
                <a:latin typeface="Arial"/>
                <a:cs typeface="Arial"/>
              </a:rPr>
              <a:t>miktarının </a:t>
            </a:r>
            <a:r>
              <a:rPr sz="1200" b="1" spc="-145" dirty="0">
                <a:latin typeface="Arial"/>
                <a:cs typeface="Arial"/>
              </a:rPr>
              <a:t>% </a:t>
            </a:r>
            <a:r>
              <a:rPr sz="1200" b="1" spc="-95" dirty="0">
                <a:latin typeface="Arial"/>
                <a:cs typeface="Arial"/>
              </a:rPr>
              <a:t>50 </a:t>
            </a:r>
            <a:r>
              <a:rPr sz="1200" spc="-75" dirty="0">
                <a:latin typeface="Arial"/>
                <a:cs typeface="Arial"/>
              </a:rPr>
              <a:t>yükseltilmesi </a:t>
            </a:r>
            <a:r>
              <a:rPr sz="1200" spc="-70" dirty="0">
                <a:latin typeface="Arial"/>
                <a:cs typeface="Arial"/>
              </a:rPr>
              <a:t>suretiyle</a:t>
            </a:r>
            <a:r>
              <a:rPr sz="1200" spc="-30" dirty="0">
                <a:latin typeface="Arial"/>
                <a:cs typeface="Arial"/>
              </a:rPr>
              <a:t> </a:t>
            </a:r>
            <a:r>
              <a:rPr sz="1200" spc="-75" dirty="0">
                <a:latin typeface="Arial"/>
                <a:cs typeface="Arial"/>
              </a:rPr>
              <a:t>ödenir.</a:t>
            </a:r>
            <a:endParaRPr sz="1200" dirty="0">
              <a:latin typeface="Arial"/>
              <a:cs typeface="Arial"/>
            </a:endParaRPr>
          </a:p>
          <a:p>
            <a:pPr marL="12700" algn="just"/>
            <a:r>
              <a:rPr sz="1200" b="1" spc="-105" dirty="0">
                <a:solidFill>
                  <a:srgbClr val="FF0000"/>
                </a:solidFill>
                <a:latin typeface="Arial"/>
                <a:cs typeface="Arial"/>
              </a:rPr>
              <a:t>Madde </a:t>
            </a:r>
            <a:r>
              <a:rPr sz="1200" b="1" spc="-80" dirty="0">
                <a:solidFill>
                  <a:srgbClr val="FF0000"/>
                </a:solidFill>
                <a:latin typeface="Arial"/>
                <a:cs typeface="Arial"/>
              </a:rPr>
              <a:t>46. </a:t>
            </a:r>
            <a:r>
              <a:rPr sz="1200" b="1" spc="-114" dirty="0">
                <a:solidFill>
                  <a:srgbClr val="FF0000"/>
                </a:solidFill>
                <a:latin typeface="Arial"/>
                <a:cs typeface="Arial"/>
              </a:rPr>
              <a:t>HAFTA </a:t>
            </a:r>
            <a:r>
              <a:rPr sz="1200" b="1" spc="-85" dirty="0">
                <a:solidFill>
                  <a:srgbClr val="FF0000"/>
                </a:solidFill>
                <a:latin typeface="Arial"/>
                <a:cs typeface="Arial"/>
              </a:rPr>
              <a:t>TATİLİ </a:t>
            </a:r>
            <a:r>
              <a:rPr sz="1200" b="1" spc="-95" dirty="0">
                <a:solidFill>
                  <a:srgbClr val="FF0000"/>
                </a:solidFill>
                <a:latin typeface="Arial"/>
                <a:cs typeface="Arial"/>
              </a:rPr>
              <a:t>ÜCRETİ</a:t>
            </a:r>
            <a:r>
              <a:rPr sz="1200" b="1" spc="-95" dirty="0">
                <a:latin typeface="Arial"/>
                <a:cs typeface="Arial"/>
              </a:rPr>
              <a:t>; </a:t>
            </a:r>
            <a:r>
              <a:rPr sz="1200" spc="-80" dirty="0">
                <a:latin typeface="Arial"/>
                <a:cs typeface="Arial"/>
              </a:rPr>
              <a:t>Ulusal </a:t>
            </a:r>
            <a:r>
              <a:rPr sz="1200" spc="-95" dirty="0">
                <a:latin typeface="Arial"/>
                <a:cs typeface="Arial"/>
              </a:rPr>
              <a:t>bayram </a:t>
            </a:r>
            <a:r>
              <a:rPr sz="1200" spc="-90" dirty="0">
                <a:latin typeface="Arial"/>
                <a:cs typeface="Arial"/>
              </a:rPr>
              <a:t>ve </a:t>
            </a:r>
            <a:r>
              <a:rPr sz="1200" spc="-55" dirty="0">
                <a:latin typeface="Arial"/>
                <a:cs typeface="Arial"/>
              </a:rPr>
              <a:t>tatil </a:t>
            </a:r>
            <a:r>
              <a:rPr sz="1200" spc="-80" dirty="0">
                <a:latin typeface="Arial"/>
                <a:cs typeface="Arial"/>
              </a:rPr>
              <a:t>olarak </a:t>
            </a:r>
            <a:r>
              <a:rPr sz="1200" spc="-85" dirty="0">
                <a:latin typeface="Arial"/>
                <a:cs typeface="Arial"/>
              </a:rPr>
              <a:t>kabul </a:t>
            </a:r>
            <a:r>
              <a:rPr sz="1200" spc="-75" dirty="0">
                <a:latin typeface="Arial"/>
                <a:cs typeface="Arial"/>
              </a:rPr>
              <a:t>edilen</a:t>
            </a:r>
            <a:r>
              <a:rPr sz="1200" spc="-10" dirty="0">
                <a:latin typeface="Arial"/>
                <a:cs typeface="Arial"/>
              </a:rPr>
              <a:t> </a:t>
            </a:r>
            <a:r>
              <a:rPr sz="1200" spc="-85" dirty="0">
                <a:latin typeface="Arial"/>
                <a:cs typeface="Arial"/>
              </a:rPr>
              <a:t>günlerde</a:t>
            </a:r>
            <a:endParaRPr sz="1200" dirty="0">
              <a:latin typeface="Arial"/>
              <a:cs typeface="Arial"/>
            </a:endParaRPr>
          </a:p>
          <a:p>
            <a:pPr marL="12700" marR="186690" algn="just">
              <a:spcBef>
                <a:spcPts val="55"/>
              </a:spcBef>
            </a:pPr>
            <a:r>
              <a:rPr sz="1200" spc="-80" dirty="0">
                <a:latin typeface="Arial"/>
                <a:cs typeface="Arial"/>
              </a:rPr>
              <a:t>çalışmazlarsa </a:t>
            </a:r>
            <a:r>
              <a:rPr sz="1200" spc="-65" dirty="0">
                <a:latin typeface="Arial"/>
                <a:cs typeface="Arial"/>
              </a:rPr>
              <a:t>bir </a:t>
            </a:r>
            <a:r>
              <a:rPr sz="1200" spc="-60" dirty="0">
                <a:latin typeface="Arial"/>
                <a:cs typeface="Arial"/>
              </a:rPr>
              <a:t>iş </a:t>
            </a:r>
            <a:r>
              <a:rPr sz="1200" spc="-70" dirty="0">
                <a:latin typeface="Arial"/>
                <a:cs typeface="Arial"/>
              </a:rPr>
              <a:t>karşılığı </a:t>
            </a:r>
            <a:r>
              <a:rPr sz="1200" spc="-80" dirty="0">
                <a:latin typeface="Arial"/>
                <a:cs typeface="Arial"/>
              </a:rPr>
              <a:t>olmaksızın </a:t>
            </a:r>
            <a:r>
              <a:rPr sz="1200" spc="-95" dirty="0">
                <a:latin typeface="Arial"/>
                <a:cs typeface="Arial"/>
              </a:rPr>
              <a:t>o günün </a:t>
            </a:r>
            <a:r>
              <a:rPr sz="1200" spc="-70" dirty="0">
                <a:latin typeface="Arial"/>
                <a:cs typeface="Arial"/>
              </a:rPr>
              <a:t>ücreti </a:t>
            </a:r>
            <a:r>
              <a:rPr sz="1200" spc="-95" dirty="0">
                <a:latin typeface="Arial"/>
                <a:cs typeface="Arial"/>
              </a:rPr>
              <a:t>tam </a:t>
            </a:r>
            <a:r>
              <a:rPr sz="1200" spc="-80" dirty="0">
                <a:latin typeface="Arial"/>
                <a:cs typeface="Arial"/>
              </a:rPr>
              <a:t>olarak </a:t>
            </a:r>
            <a:r>
              <a:rPr sz="1200" spc="-55" dirty="0">
                <a:latin typeface="Arial"/>
                <a:cs typeface="Arial"/>
              </a:rPr>
              <a:t>tatil </a:t>
            </a:r>
            <a:r>
              <a:rPr sz="1200" spc="-95" dirty="0">
                <a:latin typeface="Arial"/>
                <a:cs typeface="Arial"/>
              </a:rPr>
              <a:t>yapmayarak </a:t>
            </a:r>
            <a:r>
              <a:rPr sz="1200" spc="-85" dirty="0">
                <a:latin typeface="Arial"/>
                <a:cs typeface="Arial"/>
              </a:rPr>
              <a:t>çalışma  </a:t>
            </a:r>
            <a:r>
              <a:rPr sz="1200" spc="-80" dirty="0">
                <a:latin typeface="Arial"/>
                <a:cs typeface="Arial"/>
              </a:rPr>
              <a:t>yaparlarsa</a:t>
            </a:r>
            <a:r>
              <a:rPr sz="1200" spc="-50" dirty="0">
                <a:latin typeface="Arial"/>
                <a:cs typeface="Arial"/>
              </a:rPr>
              <a:t> </a:t>
            </a:r>
            <a:r>
              <a:rPr sz="1200" spc="-75" dirty="0">
                <a:latin typeface="Arial"/>
                <a:cs typeface="Arial"/>
              </a:rPr>
              <a:t>ayrıca</a:t>
            </a:r>
            <a:r>
              <a:rPr sz="1200" spc="-45" dirty="0">
                <a:latin typeface="Arial"/>
                <a:cs typeface="Arial"/>
              </a:rPr>
              <a:t> </a:t>
            </a:r>
            <a:r>
              <a:rPr sz="1200" spc="-70" dirty="0">
                <a:latin typeface="Arial"/>
                <a:cs typeface="Arial"/>
              </a:rPr>
              <a:t>çalışılan</a:t>
            </a:r>
            <a:r>
              <a:rPr sz="1200" spc="-50" dirty="0">
                <a:latin typeface="Arial"/>
                <a:cs typeface="Arial"/>
              </a:rPr>
              <a:t> </a:t>
            </a:r>
            <a:r>
              <a:rPr sz="1200" spc="-80" dirty="0">
                <a:latin typeface="Arial"/>
                <a:cs typeface="Arial"/>
              </a:rPr>
              <a:t>her</a:t>
            </a:r>
            <a:r>
              <a:rPr sz="1200" spc="-55" dirty="0">
                <a:latin typeface="Arial"/>
                <a:cs typeface="Arial"/>
              </a:rPr>
              <a:t> </a:t>
            </a:r>
            <a:r>
              <a:rPr sz="1200" spc="-95" dirty="0">
                <a:latin typeface="Arial"/>
                <a:cs typeface="Arial"/>
              </a:rPr>
              <a:t>gün</a:t>
            </a:r>
            <a:r>
              <a:rPr sz="1200" spc="-50" dirty="0">
                <a:latin typeface="Arial"/>
                <a:cs typeface="Arial"/>
              </a:rPr>
              <a:t> </a:t>
            </a:r>
            <a:r>
              <a:rPr sz="1200" spc="-65" dirty="0">
                <a:latin typeface="Arial"/>
                <a:cs typeface="Arial"/>
              </a:rPr>
              <a:t>için</a:t>
            </a:r>
            <a:r>
              <a:rPr sz="1200" spc="-50" dirty="0">
                <a:latin typeface="Arial"/>
                <a:cs typeface="Arial"/>
              </a:rPr>
              <a:t> </a:t>
            </a:r>
            <a:r>
              <a:rPr sz="1200" spc="-65" dirty="0">
                <a:latin typeface="Arial"/>
                <a:cs typeface="Arial"/>
              </a:rPr>
              <a:t>bir</a:t>
            </a:r>
            <a:r>
              <a:rPr sz="1200" spc="-45" dirty="0">
                <a:latin typeface="Arial"/>
                <a:cs typeface="Arial"/>
              </a:rPr>
              <a:t> </a:t>
            </a:r>
            <a:r>
              <a:rPr sz="1200" spc="-85" dirty="0">
                <a:latin typeface="Arial"/>
                <a:cs typeface="Arial"/>
              </a:rPr>
              <a:t>günlük</a:t>
            </a:r>
            <a:r>
              <a:rPr sz="1200" spc="-45" dirty="0">
                <a:latin typeface="Arial"/>
                <a:cs typeface="Arial"/>
              </a:rPr>
              <a:t> </a:t>
            </a:r>
            <a:r>
              <a:rPr sz="1200" spc="-75" dirty="0">
                <a:latin typeface="Arial"/>
                <a:cs typeface="Arial"/>
              </a:rPr>
              <a:t>ücret</a:t>
            </a:r>
            <a:r>
              <a:rPr sz="1200" spc="-50" dirty="0">
                <a:latin typeface="Arial"/>
                <a:cs typeface="Arial"/>
              </a:rPr>
              <a:t> </a:t>
            </a:r>
            <a:r>
              <a:rPr sz="1200" spc="-75" dirty="0">
                <a:latin typeface="Arial"/>
                <a:cs typeface="Arial"/>
              </a:rPr>
              <a:t>ödenir.</a:t>
            </a:r>
            <a:endParaRPr sz="1200" dirty="0">
              <a:latin typeface="Arial"/>
              <a:cs typeface="Arial"/>
            </a:endParaRPr>
          </a:p>
          <a:p>
            <a:pPr algn="just">
              <a:spcBef>
                <a:spcPts val="40"/>
              </a:spcBef>
            </a:pPr>
            <a:endParaRPr sz="1200" dirty="0">
              <a:latin typeface="Arial"/>
              <a:cs typeface="Arial"/>
            </a:endParaRPr>
          </a:p>
          <a:p>
            <a:pPr marL="12700" algn="just"/>
            <a:r>
              <a:rPr sz="1200" b="1" spc="-105" dirty="0">
                <a:solidFill>
                  <a:srgbClr val="FF0000"/>
                </a:solidFill>
                <a:latin typeface="Arial"/>
                <a:cs typeface="Arial"/>
              </a:rPr>
              <a:t>Madde </a:t>
            </a:r>
            <a:r>
              <a:rPr sz="1200" b="1" spc="-80" dirty="0">
                <a:solidFill>
                  <a:srgbClr val="FF0000"/>
                </a:solidFill>
                <a:latin typeface="Arial"/>
                <a:cs typeface="Arial"/>
              </a:rPr>
              <a:t>53. </a:t>
            </a:r>
            <a:r>
              <a:rPr sz="1200" b="1" spc="-90" dirty="0">
                <a:solidFill>
                  <a:srgbClr val="FF0000"/>
                </a:solidFill>
                <a:latin typeface="Arial"/>
                <a:cs typeface="Arial"/>
              </a:rPr>
              <a:t>YILLIK </a:t>
            </a:r>
            <a:r>
              <a:rPr sz="1200" b="1" spc="-105" dirty="0">
                <a:solidFill>
                  <a:srgbClr val="FF0000"/>
                </a:solidFill>
                <a:latin typeface="Arial"/>
                <a:cs typeface="Arial"/>
              </a:rPr>
              <a:t>ÜCRETLİ </a:t>
            </a:r>
            <a:r>
              <a:rPr sz="1200" b="1" spc="-80" dirty="0">
                <a:solidFill>
                  <a:srgbClr val="FF0000"/>
                </a:solidFill>
                <a:latin typeface="Arial"/>
                <a:cs typeface="Arial"/>
              </a:rPr>
              <a:t>İZİN</a:t>
            </a:r>
            <a:r>
              <a:rPr sz="1200" b="1" spc="-170" dirty="0">
                <a:solidFill>
                  <a:srgbClr val="FF0000"/>
                </a:solidFill>
                <a:latin typeface="Arial"/>
                <a:cs typeface="Arial"/>
              </a:rPr>
              <a:t> </a:t>
            </a:r>
            <a:r>
              <a:rPr sz="1200" b="1" spc="-100" dirty="0">
                <a:solidFill>
                  <a:srgbClr val="FF0000"/>
                </a:solidFill>
                <a:latin typeface="Arial"/>
                <a:cs typeface="Arial"/>
              </a:rPr>
              <a:t>SÜRELERİ</a:t>
            </a:r>
            <a:r>
              <a:rPr sz="1200" b="1" spc="-100" dirty="0">
                <a:latin typeface="Arial"/>
                <a:cs typeface="Arial"/>
              </a:rPr>
              <a:t>;</a:t>
            </a:r>
            <a:endParaRPr sz="1200" dirty="0">
              <a:latin typeface="Arial"/>
              <a:cs typeface="Arial"/>
            </a:endParaRPr>
          </a:p>
          <a:p>
            <a:pPr marL="12700" algn="just"/>
            <a:r>
              <a:rPr sz="1200" b="1" spc="-95" dirty="0">
                <a:latin typeface="Arial"/>
                <a:cs typeface="Arial"/>
              </a:rPr>
              <a:t>1 </a:t>
            </a:r>
            <a:r>
              <a:rPr sz="1200" spc="-75" dirty="0">
                <a:latin typeface="Arial"/>
                <a:cs typeface="Arial"/>
              </a:rPr>
              <a:t>yıldan </a:t>
            </a:r>
            <a:r>
              <a:rPr sz="1200" spc="-95" dirty="0">
                <a:latin typeface="Arial"/>
                <a:cs typeface="Arial"/>
              </a:rPr>
              <a:t>5 </a:t>
            </a:r>
            <a:r>
              <a:rPr sz="1200" spc="-65" dirty="0">
                <a:latin typeface="Arial"/>
                <a:cs typeface="Arial"/>
              </a:rPr>
              <a:t>yıla </a:t>
            </a:r>
            <a:r>
              <a:rPr sz="1200" spc="-85" dirty="0">
                <a:latin typeface="Arial"/>
                <a:cs typeface="Arial"/>
              </a:rPr>
              <a:t>kadar </a:t>
            </a:r>
            <a:r>
              <a:rPr sz="1200" spc="-55" dirty="0">
                <a:latin typeface="Arial"/>
                <a:cs typeface="Arial"/>
              </a:rPr>
              <a:t>( </a:t>
            </a:r>
            <a:r>
              <a:rPr sz="1200" spc="-95" dirty="0">
                <a:latin typeface="Arial"/>
                <a:cs typeface="Arial"/>
              </a:rPr>
              <a:t>Beş </a:t>
            </a:r>
            <a:r>
              <a:rPr sz="1200" spc="-60" dirty="0">
                <a:latin typeface="Arial"/>
                <a:cs typeface="Arial"/>
              </a:rPr>
              <a:t>yıl </a:t>
            </a:r>
            <a:r>
              <a:rPr sz="1200" spc="-70" dirty="0">
                <a:latin typeface="Arial"/>
                <a:cs typeface="Arial"/>
              </a:rPr>
              <a:t>dahil) </a:t>
            </a:r>
            <a:r>
              <a:rPr sz="1200" b="1" spc="-90" dirty="0">
                <a:latin typeface="Arial"/>
                <a:cs typeface="Arial"/>
              </a:rPr>
              <a:t>14</a:t>
            </a:r>
            <a:r>
              <a:rPr sz="1200" b="1" spc="50" dirty="0">
                <a:latin typeface="Arial"/>
                <a:cs typeface="Arial"/>
              </a:rPr>
              <a:t> </a:t>
            </a:r>
            <a:r>
              <a:rPr sz="1200" spc="-100" dirty="0">
                <a:latin typeface="Arial"/>
                <a:cs typeface="Arial"/>
              </a:rPr>
              <a:t>gün</a:t>
            </a:r>
            <a:endParaRPr sz="1200" dirty="0">
              <a:latin typeface="Arial"/>
              <a:cs typeface="Arial"/>
            </a:endParaRPr>
          </a:p>
          <a:p>
            <a:pPr marL="12700" algn="just"/>
            <a:r>
              <a:rPr sz="1200" b="1" spc="-95" dirty="0">
                <a:latin typeface="Arial"/>
                <a:cs typeface="Arial"/>
              </a:rPr>
              <a:t>5 </a:t>
            </a:r>
            <a:r>
              <a:rPr sz="1200" spc="-75" dirty="0">
                <a:latin typeface="Arial"/>
                <a:cs typeface="Arial"/>
              </a:rPr>
              <a:t>yıldan </a:t>
            </a:r>
            <a:r>
              <a:rPr sz="1200" spc="-70" dirty="0">
                <a:latin typeface="Arial"/>
                <a:cs typeface="Arial"/>
              </a:rPr>
              <a:t>fazla </a:t>
            </a:r>
            <a:r>
              <a:rPr sz="1200" spc="-95" dirty="0">
                <a:latin typeface="Arial"/>
                <a:cs typeface="Arial"/>
              </a:rPr>
              <a:t>15 </a:t>
            </a:r>
            <a:r>
              <a:rPr sz="1200" spc="-75" dirty="0">
                <a:latin typeface="Arial"/>
                <a:cs typeface="Arial"/>
              </a:rPr>
              <a:t>yıldan </a:t>
            </a:r>
            <a:r>
              <a:rPr sz="1200" spc="-90" dirty="0">
                <a:latin typeface="Arial"/>
                <a:cs typeface="Arial"/>
              </a:rPr>
              <a:t>az </a:t>
            </a:r>
            <a:r>
              <a:rPr sz="1200" spc="-75" dirty="0">
                <a:latin typeface="Arial"/>
                <a:cs typeface="Arial"/>
              </a:rPr>
              <a:t>olanlar</a:t>
            </a:r>
            <a:r>
              <a:rPr sz="1200" spc="60" dirty="0">
                <a:latin typeface="Arial"/>
                <a:cs typeface="Arial"/>
              </a:rPr>
              <a:t> </a:t>
            </a:r>
            <a:r>
              <a:rPr sz="1200" b="1" spc="-90" dirty="0">
                <a:latin typeface="Arial"/>
                <a:cs typeface="Arial"/>
              </a:rPr>
              <a:t>20 </a:t>
            </a:r>
            <a:r>
              <a:rPr sz="1200" spc="-100" dirty="0">
                <a:latin typeface="Arial"/>
                <a:cs typeface="Arial"/>
              </a:rPr>
              <a:t>günden</a:t>
            </a:r>
            <a:endParaRPr sz="1200" dirty="0">
              <a:latin typeface="Arial"/>
              <a:cs typeface="Arial"/>
            </a:endParaRPr>
          </a:p>
          <a:p>
            <a:pPr marL="12700" algn="just"/>
            <a:r>
              <a:rPr sz="1200" b="1" spc="-95" dirty="0">
                <a:latin typeface="Arial"/>
                <a:cs typeface="Arial"/>
              </a:rPr>
              <a:t>15 </a:t>
            </a:r>
            <a:r>
              <a:rPr sz="1200" spc="-55" dirty="0">
                <a:latin typeface="Arial"/>
                <a:cs typeface="Arial"/>
              </a:rPr>
              <a:t>yıl ( </a:t>
            </a:r>
            <a:r>
              <a:rPr sz="1200" spc="-70" dirty="0">
                <a:latin typeface="Arial"/>
                <a:cs typeface="Arial"/>
              </a:rPr>
              <a:t>dahil) </a:t>
            </a:r>
            <a:r>
              <a:rPr sz="1200" spc="-90" dirty="0">
                <a:latin typeface="Arial"/>
                <a:cs typeface="Arial"/>
              </a:rPr>
              <a:t>ve </a:t>
            </a:r>
            <a:r>
              <a:rPr sz="1200" spc="-95" dirty="0">
                <a:latin typeface="Arial"/>
                <a:cs typeface="Arial"/>
              </a:rPr>
              <a:t>daha </a:t>
            </a:r>
            <a:r>
              <a:rPr sz="1200" spc="-70" dirty="0">
                <a:latin typeface="Arial"/>
                <a:cs typeface="Arial"/>
              </a:rPr>
              <a:t>fazla </a:t>
            </a:r>
            <a:r>
              <a:rPr sz="1200" spc="-75" dirty="0">
                <a:latin typeface="Arial"/>
                <a:cs typeface="Arial"/>
              </a:rPr>
              <a:t>olanlar </a:t>
            </a:r>
            <a:r>
              <a:rPr sz="1200" b="1" spc="-95" dirty="0">
                <a:latin typeface="Arial"/>
                <a:cs typeface="Arial"/>
              </a:rPr>
              <a:t>26 </a:t>
            </a:r>
            <a:r>
              <a:rPr sz="1200" spc="-95" dirty="0">
                <a:latin typeface="Arial"/>
                <a:cs typeface="Arial"/>
              </a:rPr>
              <a:t>günden</a:t>
            </a:r>
            <a:r>
              <a:rPr sz="1200" spc="-45" dirty="0">
                <a:latin typeface="Arial"/>
                <a:cs typeface="Arial"/>
              </a:rPr>
              <a:t> </a:t>
            </a:r>
            <a:r>
              <a:rPr sz="1200" spc="-90" dirty="0">
                <a:latin typeface="Arial"/>
                <a:cs typeface="Arial"/>
              </a:rPr>
              <a:t>az </a:t>
            </a:r>
            <a:r>
              <a:rPr sz="1200" spc="-85" dirty="0">
                <a:latin typeface="Arial"/>
                <a:cs typeface="Arial"/>
              </a:rPr>
              <a:t>olamaz.</a:t>
            </a:r>
            <a:endParaRPr sz="1200" dirty="0">
              <a:latin typeface="Arial"/>
              <a:cs typeface="Arial"/>
            </a:endParaRPr>
          </a:p>
          <a:p>
            <a:pPr marL="12700" marR="68580" algn="just">
              <a:spcBef>
                <a:spcPts val="50"/>
              </a:spcBef>
            </a:pPr>
            <a:r>
              <a:rPr sz="1200" b="1" spc="-105" dirty="0">
                <a:solidFill>
                  <a:srgbClr val="FF0000"/>
                </a:solidFill>
                <a:latin typeface="Arial"/>
                <a:cs typeface="Arial"/>
              </a:rPr>
              <a:t>Madde </a:t>
            </a:r>
            <a:r>
              <a:rPr sz="1200" b="1" spc="-80" dirty="0">
                <a:solidFill>
                  <a:srgbClr val="FF0000"/>
                </a:solidFill>
                <a:latin typeface="Arial"/>
                <a:cs typeface="Arial"/>
              </a:rPr>
              <a:t>63. </a:t>
            </a:r>
            <a:r>
              <a:rPr sz="1200" b="1" spc="-110" dirty="0">
                <a:solidFill>
                  <a:srgbClr val="FF0000"/>
                </a:solidFill>
                <a:latin typeface="Arial"/>
                <a:cs typeface="Arial"/>
              </a:rPr>
              <a:t>ÇALIŞMA </a:t>
            </a:r>
            <a:r>
              <a:rPr sz="1200" b="1" spc="-95" dirty="0">
                <a:solidFill>
                  <a:srgbClr val="FF0000"/>
                </a:solidFill>
                <a:latin typeface="Arial"/>
                <a:cs typeface="Arial"/>
              </a:rPr>
              <a:t>SÜRESİ; </a:t>
            </a:r>
            <a:r>
              <a:rPr sz="1200" spc="-90" dirty="0">
                <a:latin typeface="Arial"/>
                <a:cs typeface="Arial"/>
              </a:rPr>
              <a:t>Genel </a:t>
            </a:r>
            <a:r>
              <a:rPr sz="1200" spc="-95" dirty="0">
                <a:latin typeface="Arial"/>
                <a:cs typeface="Arial"/>
              </a:rPr>
              <a:t>bakımdan </a:t>
            </a:r>
            <a:r>
              <a:rPr sz="1200" spc="-85" dirty="0">
                <a:latin typeface="Arial"/>
                <a:cs typeface="Arial"/>
              </a:rPr>
              <a:t>çalışma </a:t>
            </a:r>
            <a:r>
              <a:rPr sz="1200" spc="-75" dirty="0">
                <a:latin typeface="Arial"/>
                <a:cs typeface="Arial"/>
              </a:rPr>
              <a:t>süresi </a:t>
            </a:r>
            <a:r>
              <a:rPr sz="1200" b="1" u="sng" spc="-90" dirty="0">
                <a:solidFill>
                  <a:srgbClr val="FF0000"/>
                </a:solidFill>
                <a:uFill>
                  <a:solidFill>
                    <a:srgbClr val="000000"/>
                  </a:solidFill>
                </a:uFill>
                <a:latin typeface="Arial"/>
                <a:cs typeface="Arial"/>
              </a:rPr>
              <a:t>haftada </a:t>
            </a:r>
            <a:r>
              <a:rPr sz="1200" b="1" u="sng" spc="-100" dirty="0">
                <a:solidFill>
                  <a:srgbClr val="FF0000"/>
                </a:solidFill>
                <a:uFill>
                  <a:solidFill>
                    <a:srgbClr val="000000"/>
                  </a:solidFill>
                </a:uFill>
                <a:latin typeface="Arial"/>
                <a:cs typeface="Arial"/>
              </a:rPr>
              <a:t>en </a:t>
            </a:r>
            <a:r>
              <a:rPr sz="1200" b="1" u="sng" spc="-95" dirty="0">
                <a:solidFill>
                  <a:srgbClr val="FF0000"/>
                </a:solidFill>
                <a:uFill>
                  <a:solidFill>
                    <a:srgbClr val="000000"/>
                  </a:solidFill>
                </a:uFill>
                <a:latin typeface="Arial"/>
                <a:cs typeface="Arial"/>
              </a:rPr>
              <a:t>çok 45 </a:t>
            </a:r>
            <a:r>
              <a:rPr sz="1200" b="1" u="sng" spc="-70" dirty="0">
                <a:solidFill>
                  <a:srgbClr val="FF0000"/>
                </a:solidFill>
                <a:uFill>
                  <a:solidFill>
                    <a:srgbClr val="000000"/>
                  </a:solidFill>
                </a:uFill>
                <a:latin typeface="Arial"/>
                <a:cs typeface="Arial"/>
              </a:rPr>
              <a:t>saattir. </a:t>
            </a:r>
            <a:r>
              <a:rPr sz="1200" b="1" spc="-70" dirty="0">
                <a:solidFill>
                  <a:srgbClr val="FF0000"/>
                </a:solidFill>
                <a:latin typeface="Arial"/>
                <a:cs typeface="Arial"/>
              </a:rPr>
              <a:t> </a:t>
            </a:r>
            <a:r>
              <a:rPr sz="1200" spc="-80" dirty="0">
                <a:latin typeface="Arial"/>
                <a:cs typeface="Arial"/>
              </a:rPr>
              <a:t>Aksi kararlaştırılmamışsa </a:t>
            </a:r>
            <a:r>
              <a:rPr sz="1200" spc="-90" dirty="0">
                <a:latin typeface="Arial"/>
                <a:cs typeface="Arial"/>
              </a:rPr>
              <a:t>bu </a:t>
            </a:r>
            <a:r>
              <a:rPr sz="1200" spc="-85" dirty="0">
                <a:latin typeface="Arial"/>
                <a:cs typeface="Arial"/>
              </a:rPr>
              <a:t>süre </a:t>
            </a:r>
            <a:r>
              <a:rPr sz="1200" spc="-45" dirty="0">
                <a:latin typeface="Arial"/>
                <a:cs typeface="Arial"/>
              </a:rPr>
              <a:t>, </a:t>
            </a:r>
            <a:r>
              <a:rPr sz="1200" spc="-75" dirty="0">
                <a:latin typeface="Arial"/>
                <a:cs typeface="Arial"/>
              </a:rPr>
              <a:t>işyerinde haftanın </a:t>
            </a:r>
            <a:r>
              <a:rPr sz="1200" spc="-70" dirty="0">
                <a:latin typeface="Arial"/>
                <a:cs typeface="Arial"/>
              </a:rPr>
              <a:t>çalışılan </a:t>
            </a:r>
            <a:r>
              <a:rPr sz="1200" spc="-80" dirty="0">
                <a:latin typeface="Arial"/>
                <a:cs typeface="Arial"/>
              </a:rPr>
              <a:t>günlerine </a:t>
            </a:r>
            <a:r>
              <a:rPr sz="1200" spc="-85" dirty="0">
                <a:latin typeface="Arial"/>
                <a:cs typeface="Arial"/>
              </a:rPr>
              <a:t>bölünerek </a:t>
            </a:r>
            <a:r>
              <a:rPr sz="1200" spc="-75" dirty="0">
                <a:latin typeface="Arial"/>
                <a:cs typeface="Arial"/>
              </a:rPr>
              <a:t>uygulanır.  </a:t>
            </a:r>
            <a:r>
              <a:rPr sz="1200" spc="-80" dirty="0">
                <a:latin typeface="Arial"/>
                <a:cs typeface="Arial"/>
              </a:rPr>
              <a:t>Fazla</a:t>
            </a:r>
            <a:r>
              <a:rPr sz="1200" spc="-50" dirty="0">
                <a:latin typeface="Arial"/>
                <a:cs typeface="Arial"/>
              </a:rPr>
              <a:t> </a:t>
            </a:r>
            <a:r>
              <a:rPr sz="1200" spc="-85" dirty="0">
                <a:latin typeface="Arial"/>
                <a:cs typeface="Arial"/>
              </a:rPr>
              <a:t>çalışma</a:t>
            </a:r>
            <a:r>
              <a:rPr sz="1200" spc="-50" dirty="0">
                <a:latin typeface="Arial"/>
                <a:cs typeface="Arial"/>
              </a:rPr>
              <a:t> </a:t>
            </a:r>
            <a:r>
              <a:rPr sz="1200" spc="-75" dirty="0">
                <a:latin typeface="Arial"/>
                <a:cs typeface="Arial"/>
              </a:rPr>
              <a:t>süresinin</a:t>
            </a:r>
            <a:r>
              <a:rPr sz="1200" spc="-45" dirty="0">
                <a:latin typeface="Arial"/>
                <a:cs typeface="Arial"/>
              </a:rPr>
              <a:t> </a:t>
            </a:r>
            <a:r>
              <a:rPr sz="1200" spc="-80" dirty="0">
                <a:latin typeface="Arial"/>
                <a:cs typeface="Arial"/>
              </a:rPr>
              <a:t>toplamı</a:t>
            </a:r>
            <a:r>
              <a:rPr sz="1200" spc="-45" dirty="0">
                <a:latin typeface="Arial"/>
                <a:cs typeface="Arial"/>
              </a:rPr>
              <a:t> </a:t>
            </a:r>
            <a:r>
              <a:rPr sz="1200" spc="-95" dirty="0">
                <a:latin typeface="Arial"/>
                <a:cs typeface="Arial"/>
              </a:rPr>
              <a:t>1</a:t>
            </a:r>
            <a:r>
              <a:rPr sz="1200" spc="-50" dirty="0">
                <a:latin typeface="Arial"/>
                <a:cs typeface="Arial"/>
              </a:rPr>
              <a:t> </a:t>
            </a:r>
            <a:r>
              <a:rPr sz="1200" spc="-75" dirty="0">
                <a:latin typeface="Arial"/>
                <a:cs typeface="Arial"/>
              </a:rPr>
              <a:t>yılda</a:t>
            </a:r>
            <a:r>
              <a:rPr sz="1200" spc="-50" dirty="0">
                <a:latin typeface="Arial"/>
                <a:cs typeface="Arial"/>
              </a:rPr>
              <a:t> </a:t>
            </a:r>
            <a:r>
              <a:rPr sz="1200" spc="-95" dirty="0">
                <a:latin typeface="Arial"/>
                <a:cs typeface="Arial"/>
              </a:rPr>
              <a:t>275</a:t>
            </a:r>
            <a:r>
              <a:rPr sz="1200" spc="-45" dirty="0">
                <a:latin typeface="Arial"/>
                <a:cs typeface="Arial"/>
              </a:rPr>
              <a:t> </a:t>
            </a:r>
            <a:r>
              <a:rPr sz="1200" spc="-80" dirty="0">
                <a:latin typeface="Arial"/>
                <a:cs typeface="Arial"/>
              </a:rPr>
              <a:t>saatten</a:t>
            </a:r>
            <a:r>
              <a:rPr sz="1200" spc="-50" dirty="0">
                <a:latin typeface="Arial"/>
                <a:cs typeface="Arial"/>
              </a:rPr>
              <a:t> </a:t>
            </a:r>
            <a:r>
              <a:rPr sz="1200" spc="-70" dirty="0">
                <a:latin typeface="Arial"/>
                <a:cs typeface="Arial"/>
              </a:rPr>
              <a:t>fazla</a:t>
            </a:r>
            <a:r>
              <a:rPr sz="1200" spc="-50" dirty="0">
                <a:latin typeface="Arial"/>
                <a:cs typeface="Arial"/>
              </a:rPr>
              <a:t> </a:t>
            </a:r>
            <a:r>
              <a:rPr sz="1200" spc="-85" dirty="0" err="1">
                <a:latin typeface="Arial"/>
                <a:cs typeface="Arial"/>
              </a:rPr>
              <a:t>olamaz</a:t>
            </a:r>
            <a:r>
              <a:rPr sz="1200" spc="-85" dirty="0" smtClean="0">
                <a:latin typeface="Arial"/>
                <a:cs typeface="Arial"/>
              </a:rPr>
              <a:t>.</a:t>
            </a:r>
            <a:endParaRPr sz="1200" dirty="0">
              <a:latin typeface="Arial"/>
              <a:cs typeface="Aria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127</a:t>
            </a:fld>
            <a:endParaRPr lang="tr-TR" dirty="0"/>
          </a:p>
        </p:txBody>
      </p:sp>
      <p:sp>
        <p:nvSpPr>
          <p:cNvPr id="13" name="object 2"/>
          <p:cNvSpPr txBox="1"/>
          <p:nvPr/>
        </p:nvSpPr>
        <p:spPr>
          <a:xfrm>
            <a:off x="766972" y="306372"/>
            <a:ext cx="6105338" cy="4193456"/>
          </a:xfrm>
          <a:prstGeom prst="rect">
            <a:avLst/>
          </a:prstGeom>
        </p:spPr>
        <p:txBody>
          <a:bodyPr vert="horz" wrap="square" lIns="0" tIns="12700" rIns="0" bIns="0" rtlCol="0">
            <a:spAutoFit/>
          </a:bodyPr>
          <a:lstStyle/>
          <a:p>
            <a:pPr algn="ctr">
              <a:spcBef>
                <a:spcPts val="5"/>
              </a:spcBef>
            </a:pPr>
            <a:r>
              <a:rPr lang="tr-TR" b="1" spc="-85" dirty="0" smtClean="0">
                <a:solidFill>
                  <a:srgbClr val="FF0000"/>
                </a:solidFill>
                <a:latin typeface="Arial"/>
                <a:cs typeface="Arial"/>
              </a:rPr>
              <a:t> </a:t>
            </a:r>
            <a:r>
              <a:rPr lang="tr-TR" b="1" spc="-100" dirty="0" smtClean="0">
                <a:solidFill>
                  <a:srgbClr val="FF0000"/>
                </a:solidFill>
                <a:latin typeface="Arial"/>
                <a:cs typeface="Arial"/>
              </a:rPr>
              <a:t>KİŞİ</a:t>
            </a:r>
            <a:r>
              <a:rPr lang="tr-TR" b="1" spc="-30" dirty="0" smtClean="0">
                <a:solidFill>
                  <a:srgbClr val="FF0000"/>
                </a:solidFill>
                <a:latin typeface="Arial"/>
                <a:cs typeface="Arial"/>
              </a:rPr>
              <a:t> </a:t>
            </a:r>
            <a:r>
              <a:rPr lang="tr-TR" b="1" spc="-135" dirty="0" smtClean="0">
                <a:solidFill>
                  <a:srgbClr val="FF0000"/>
                </a:solidFill>
                <a:latin typeface="Arial"/>
                <a:cs typeface="Arial"/>
              </a:rPr>
              <a:t>HAKLARI</a:t>
            </a:r>
            <a:r>
              <a:rPr lang="tr-TR" dirty="0">
                <a:latin typeface="Arial"/>
                <a:cs typeface="Arial"/>
              </a:rPr>
              <a:t> </a:t>
            </a:r>
            <a:endParaRPr lang="tr-TR" dirty="0" smtClean="0">
              <a:latin typeface="Arial"/>
              <a:cs typeface="Arial"/>
            </a:endParaRPr>
          </a:p>
          <a:p>
            <a:pPr algn="ctr">
              <a:spcBef>
                <a:spcPts val="5"/>
              </a:spcBef>
            </a:pPr>
            <a:r>
              <a:rPr lang="tr-TR" b="1" spc="-120" dirty="0" smtClean="0">
                <a:solidFill>
                  <a:srgbClr val="FF0000"/>
                </a:solidFill>
                <a:latin typeface="Arial"/>
                <a:cs typeface="Arial"/>
              </a:rPr>
              <a:t>ANAYASAYA GÖRE </a:t>
            </a:r>
            <a:r>
              <a:rPr lang="tr-TR" b="1" spc="-90" dirty="0" smtClean="0">
                <a:solidFill>
                  <a:srgbClr val="FF0000"/>
                </a:solidFill>
                <a:latin typeface="Arial"/>
                <a:cs typeface="Arial"/>
              </a:rPr>
              <a:t>KİŞİNİN </a:t>
            </a:r>
            <a:r>
              <a:rPr lang="tr-TR" b="1" spc="-110" dirty="0" smtClean="0">
                <a:solidFill>
                  <a:srgbClr val="FF0000"/>
                </a:solidFill>
                <a:latin typeface="Arial"/>
                <a:cs typeface="Arial"/>
              </a:rPr>
              <a:t>TEMEL</a:t>
            </a:r>
            <a:r>
              <a:rPr lang="tr-TR" b="1" spc="-135" dirty="0" smtClean="0">
                <a:solidFill>
                  <a:srgbClr val="FF0000"/>
                </a:solidFill>
                <a:latin typeface="Arial"/>
                <a:cs typeface="Arial"/>
              </a:rPr>
              <a:t> </a:t>
            </a:r>
            <a:r>
              <a:rPr lang="tr-TR" b="1" spc="-110" dirty="0" smtClean="0">
                <a:solidFill>
                  <a:srgbClr val="FF0000"/>
                </a:solidFill>
                <a:latin typeface="Arial"/>
                <a:cs typeface="Arial"/>
              </a:rPr>
              <a:t>HAKLARI</a:t>
            </a:r>
            <a:endParaRPr lang="tr-TR" dirty="0" smtClean="0">
              <a:latin typeface="Arial"/>
              <a:cs typeface="Arial"/>
            </a:endParaRPr>
          </a:p>
          <a:p>
            <a:pPr>
              <a:spcBef>
                <a:spcPts val="45"/>
              </a:spcBef>
            </a:pPr>
            <a:endParaRPr lang="tr-TR" dirty="0" smtClean="0">
              <a:latin typeface="Arial"/>
              <a:cs typeface="Arial"/>
            </a:endParaRPr>
          </a:p>
          <a:p>
            <a:pPr marL="469900" indent="-228600">
              <a:spcBef>
                <a:spcPts val="5"/>
              </a:spcBef>
              <a:buFont typeface="Symbol"/>
              <a:buChar char=""/>
              <a:tabLst>
                <a:tab pos="469265" algn="l"/>
                <a:tab pos="469900" algn="l"/>
              </a:tabLst>
            </a:pPr>
            <a:r>
              <a:rPr lang="tr-TR" spc="-80" dirty="0" smtClean="0">
                <a:latin typeface="Arial"/>
                <a:cs typeface="Arial"/>
              </a:rPr>
              <a:t>Kişinin </a:t>
            </a:r>
            <a:r>
              <a:rPr lang="tr-TR" spc="-85" dirty="0" smtClean="0">
                <a:latin typeface="Arial"/>
                <a:cs typeface="Arial"/>
              </a:rPr>
              <a:t>dokunulmazlığı </a:t>
            </a:r>
            <a:r>
              <a:rPr lang="tr-TR" spc="-100" dirty="0" smtClean="0">
                <a:latin typeface="Arial"/>
                <a:cs typeface="Arial"/>
              </a:rPr>
              <a:t>maddi </a:t>
            </a:r>
            <a:r>
              <a:rPr lang="tr-TR" spc="-95" dirty="0" smtClean="0">
                <a:latin typeface="Arial"/>
                <a:cs typeface="Arial"/>
              </a:rPr>
              <a:t>ve manevi</a:t>
            </a:r>
            <a:r>
              <a:rPr lang="tr-TR" spc="-20" dirty="0" smtClean="0">
                <a:latin typeface="Arial"/>
                <a:cs typeface="Arial"/>
              </a:rPr>
              <a:t> </a:t>
            </a:r>
            <a:r>
              <a:rPr lang="tr-TR" spc="-70" dirty="0" smtClean="0">
                <a:latin typeface="Arial"/>
                <a:cs typeface="Arial"/>
              </a:rPr>
              <a:t>varlığı,</a:t>
            </a:r>
            <a:endParaRPr lang="tr-TR" dirty="0" smtClean="0">
              <a:latin typeface="Arial"/>
              <a:cs typeface="Arial"/>
            </a:endParaRPr>
          </a:p>
          <a:p>
            <a:pPr marL="469900" indent="-228600">
              <a:buFont typeface="Symbol"/>
              <a:buChar char=""/>
              <a:tabLst>
                <a:tab pos="469265" algn="l"/>
                <a:tab pos="469900" algn="l"/>
              </a:tabLst>
            </a:pPr>
            <a:r>
              <a:rPr lang="tr-TR" spc="-80" dirty="0" smtClean="0">
                <a:latin typeface="Arial"/>
                <a:cs typeface="Arial"/>
              </a:rPr>
              <a:t>Zorla çalıştırma</a:t>
            </a:r>
            <a:r>
              <a:rPr lang="tr-TR" spc="-25" dirty="0" smtClean="0">
                <a:latin typeface="Arial"/>
                <a:cs typeface="Arial"/>
              </a:rPr>
              <a:t> </a:t>
            </a:r>
            <a:r>
              <a:rPr lang="tr-TR" spc="-80" dirty="0" smtClean="0">
                <a:latin typeface="Arial"/>
                <a:cs typeface="Arial"/>
              </a:rPr>
              <a:t>yasağı,</a:t>
            </a:r>
            <a:endParaRPr lang="tr-TR" dirty="0" smtClean="0">
              <a:latin typeface="Arial"/>
              <a:cs typeface="Arial"/>
            </a:endParaRPr>
          </a:p>
          <a:p>
            <a:pPr marL="469900" indent="-228600">
              <a:buFont typeface="Symbol"/>
              <a:buChar char=""/>
              <a:tabLst>
                <a:tab pos="469265" algn="l"/>
                <a:tab pos="469900" algn="l"/>
              </a:tabLst>
            </a:pPr>
            <a:r>
              <a:rPr lang="tr-TR" spc="-80" dirty="0" smtClean="0">
                <a:latin typeface="Arial"/>
                <a:cs typeface="Arial"/>
              </a:rPr>
              <a:t>Kişi </a:t>
            </a:r>
            <a:r>
              <a:rPr lang="tr-TR" spc="-75" dirty="0" smtClean="0">
                <a:latin typeface="Arial"/>
                <a:cs typeface="Arial"/>
              </a:rPr>
              <a:t>hürriyeti </a:t>
            </a:r>
            <a:r>
              <a:rPr lang="tr-TR" spc="-95" dirty="0" smtClean="0">
                <a:latin typeface="Arial"/>
                <a:cs typeface="Arial"/>
              </a:rPr>
              <a:t>ve</a:t>
            </a:r>
            <a:r>
              <a:rPr lang="tr-TR" spc="20" dirty="0" smtClean="0">
                <a:latin typeface="Arial"/>
                <a:cs typeface="Arial"/>
              </a:rPr>
              <a:t> </a:t>
            </a:r>
            <a:r>
              <a:rPr lang="tr-TR" spc="-80" dirty="0" smtClean="0">
                <a:latin typeface="Arial"/>
                <a:cs typeface="Arial"/>
              </a:rPr>
              <a:t>güvenliği,</a:t>
            </a:r>
            <a:endParaRPr lang="tr-TR" dirty="0" smtClean="0">
              <a:latin typeface="Arial"/>
              <a:cs typeface="Arial"/>
            </a:endParaRPr>
          </a:p>
          <a:p>
            <a:pPr marL="469900" indent="-228600">
              <a:buFont typeface="Symbol"/>
              <a:buChar char=""/>
              <a:tabLst>
                <a:tab pos="469265" algn="l"/>
                <a:tab pos="469900" algn="l"/>
              </a:tabLst>
            </a:pPr>
            <a:r>
              <a:rPr lang="tr-TR" spc="-90" dirty="0" smtClean="0">
                <a:latin typeface="Arial"/>
                <a:cs typeface="Arial"/>
              </a:rPr>
              <a:t>Özel </a:t>
            </a:r>
            <a:r>
              <a:rPr lang="tr-TR" spc="-85" dirty="0" smtClean="0">
                <a:latin typeface="Arial"/>
                <a:cs typeface="Arial"/>
              </a:rPr>
              <a:t>hayatın </a:t>
            </a:r>
            <a:r>
              <a:rPr lang="tr-TR" spc="-65" dirty="0" smtClean="0">
                <a:latin typeface="Arial"/>
                <a:cs typeface="Arial"/>
              </a:rPr>
              <a:t>gizliliği </a:t>
            </a:r>
            <a:r>
              <a:rPr lang="tr-TR" spc="-95" dirty="0" smtClean="0">
                <a:latin typeface="Arial"/>
                <a:cs typeface="Arial"/>
              </a:rPr>
              <a:t>ve</a:t>
            </a:r>
            <a:r>
              <a:rPr lang="tr-TR" spc="45" dirty="0" smtClean="0">
                <a:latin typeface="Arial"/>
                <a:cs typeface="Arial"/>
              </a:rPr>
              <a:t> </a:t>
            </a:r>
            <a:r>
              <a:rPr lang="tr-TR" spc="-90" dirty="0" smtClean="0">
                <a:latin typeface="Arial"/>
                <a:cs typeface="Arial"/>
              </a:rPr>
              <a:t>korunması,</a:t>
            </a:r>
            <a:endParaRPr lang="tr-TR" dirty="0" smtClean="0">
              <a:latin typeface="Arial"/>
              <a:cs typeface="Arial"/>
            </a:endParaRPr>
          </a:p>
          <a:p>
            <a:pPr marL="469900" indent="-228600">
              <a:buFont typeface="Symbol"/>
              <a:buChar char=""/>
              <a:tabLst>
                <a:tab pos="469265" algn="l"/>
                <a:tab pos="469900" algn="l"/>
              </a:tabLst>
            </a:pPr>
            <a:r>
              <a:rPr lang="tr-TR" spc="-95" dirty="0" smtClean="0">
                <a:latin typeface="Arial"/>
                <a:cs typeface="Arial"/>
              </a:rPr>
              <a:t>Konut</a:t>
            </a:r>
            <a:r>
              <a:rPr lang="tr-TR" spc="-60" dirty="0" smtClean="0">
                <a:latin typeface="Arial"/>
                <a:cs typeface="Arial"/>
              </a:rPr>
              <a:t> </a:t>
            </a:r>
            <a:r>
              <a:rPr lang="tr-TR" spc="-85" dirty="0" smtClean="0">
                <a:latin typeface="Arial"/>
                <a:cs typeface="Arial"/>
              </a:rPr>
              <a:t>dokunulmazlığı,</a:t>
            </a:r>
            <a:endParaRPr lang="tr-TR" dirty="0" smtClean="0">
              <a:latin typeface="Arial"/>
              <a:cs typeface="Arial"/>
            </a:endParaRPr>
          </a:p>
          <a:p>
            <a:pPr marL="469900" indent="-228600">
              <a:buFont typeface="Symbol"/>
              <a:buChar char=""/>
              <a:tabLst>
                <a:tab pos="469265" algn="l"/>
                <a:tab pos="469900" algn="l"/>
              </a:tabLst>
            </a:pPr>
            <a:r>
              <a:rPr lang="tr-TR" spc="-95" dirty="0" smtClean="0">
                <a:latin typeface="Arial"/>
                <a:cs typeface="Arial"/>
              </a:rPr>
              <a:t>Haberleşme</a:t>
            </a:r>
            <a:r>
              <a:rPr lang="tr-TR" spc="-55" dirty="0" smtClean="0">
                <a:latin typeface="Arial"/>
                <a:cs typeface="Arial"/>
              </a:rPr>
              <a:t> </a:t>
            </a:r>
            <a:r>
              <a:rPr lang="tr-TR" spc="-75" dirty="0" smtClean="0">
                <a:latin typeface="Arial"/>
                <a:cs typeface="Arial"/>
              </a:rPr>
              <a:t>hürriyeti,</a:t>
            </a:r>
            <a:endParaRPr lang="tr-TR" dirty="0" smtClean="0">
              <a:latin typeface="Arial"/>
              <a:cs typeface="Arial"/>
            </a:endParaRPr>
          </a:p>
          <a:p>
            <a:pPr marL="469900" indent="-228600">
              <a:buFont typeface="Symbol"/>
              <a:buChar char=""/>
              <a:tabLst>
                <a:tab pos="469265" algn="l"/>
                <a:tab pos="469900" algn="l"/>
              </a:tabLst>
            </a:pPr>
            <a:r>
              <a:rPr lang="tr-TR" spc="-95" dirty="0" smtClean="0">
                <a:latin typeface="Arial"/>
                <a:cs typeface="Arial"/>
              </a:rPr>
              <a:t>Dernek </a:t>
            </a:r>
            <a:r>
              <a:rPr lang="tr-TR" spc="-100" dirty="0" smtClean="0">
                <a:latin typeface="Arial"/>
                <a:cs typeface="Arial"/>
              </a:rPr>
              <a:t>kurma</a:t>
            </a:r>
            <a:r>
              <a:rPr lang="tr-TR" spc="-10" dirty="0" smtClean="0">
                <a:latin typeface="Arial"/>
                <a:cs typeface="Arial"/>
              </a:rPr>
              <a:t> </a:t>
            </a:r>
            <a:r>
              <a:rPr lang="tr-TR" spc="-75" dirty="0" smtClean="0">
                <a:latin typeface="Arial"/>
                <a:cs typeface="Arial"/>
              </a:rPr>
              <a:t>hürriyeti,</a:t>
            </a:r>
            <a:endParaRPr lang="tr-TR" dirty="0" smtClean="0">
              <a:latin typeface="Arial"/>
              <a:cs typeface="Arial"/>
            </a:endParaRPr>
          </a:p>
          <a:p>
            <a:pPr marL="469900" indent="-228600">
              <a:buFont typeface="Symbol"/>
              <a:buChar char=""/>
              <a:tabLst>
                <a:tab pos="469265" algn="l"/>
                <a:tab pos="469900" algn="l"/>
              </a:tabLst>
            </a:pPr>
            <a:r>
              <a:rPr lang="tr-TR" spc="-85" dirty="0" smtClean="0">
                <a:latin typeface="Arial"/>
                <a:cs typeface="Arial"/>
              </a:rPr>
              <a:t>Toplantı </a:t>
            </a:r>
            <a:r>
              <a:rPr lang="tr-TR" spc="-95" dirty="0" smtClean="0">
                <a:latin typeface="Arial"/>
                <a:cs typeface="Arial"/>
              </a:rPr>
              <a:t>ve </a:t>
            </a:r>
            <a:r>
              <a:rPr lang="tr-TR" spc="-80" dirty="0" smtClean="0">
                <a:latin typeface="Arial"/>
                <a:cs typeface="Arial"/>
              </a:rPr>
              <a:t>gösteri </a:t>
            </a:r>
            <a:r>
              <a:rPr lang="tr-TR" spc="-95" dirty="0" smtClean="0">
                <a:latin typeface="Arial"/>
                <a:cs typeface="Arial"/>
              </a:rPr>
              <a:t>yürüyüşü</a:t>
            </a:r>
            <a:r>
              <a:rPr lang="tr-TR" spc="55" dirty="0" smtClean="0">
                <a:latin typeface="Arial"/>
                <a:cs typeface="Arial"/>
              </a:rPr>
              <a:t> </a:t>
            </a:r>
            <a:r>
              <a:rPr lang="tr-TR" spc="-80" dirty="0" smtClean="0">
                <a:latin typeface="Arial"/>
                <a:cs typeface="Arial"/>
              </a:rPr>
              <a:t>hakkı,</a:t>
            </a:r>
            <a:endParaRPr lang="tr-TR" dirty="0" smtClean="0">
              <a:latin typeface="Arial"/>
              <a:cs typeface="Arial"/>
            </a:endParaRPr>
          </a:p>
          <a:p>
            <a:pPr marL="469900" indent="-228600">
              <a:buFont typeface="Symbol"/>
              <a:buChar char=""/>
              <a:tabLst>
                <a:tab pos="469265" algn="l"/>
                <a:tab pos="469900" algn="l"/>
              </a:tabLst>
            </a:pPr>
            <a:r>
              <a:rPr lang="tr-TR" spc="-105" dirty="0" smtClean="0">
                <a:latin typeface="Arial"/>
                <a:cs typeface="Arial"/>
              </a:rPr>
              <a:t>Hak </a:t>
            </a:r>
            <a:r>
              <a:rPr lang="tr-TR" spc="-100" dirty="0" smtClean="0">
                <a:latin typeface="Arial"/>
                <a:cs typeface="Arial"/>
              </a:rPr>
              <a:t>arama</a:t>
            </a:r>
            <a:r>
              <a:rPr lang="tr-TR" spc="-140" dirty="0" smtClean="0">
                <a:latin typeface="Arial"/>
                <a:cs typeface="Arial"/>
              </a:rPr>
              <a:t> </a:t>
            </a:r>
            <a:r>
              <a:rPr lang="tr-TR" spc="-75" dirty="0" smtClean="0">
                <a:latin typeface="Arial"/>
                <a:cs typeface="Arial"/>
              </a:rPr>
              <a:t>hürriyeti,</a:t>
            </a:r>
            <a:endParaRPr lang="tr-TR" dirty="0" smtClean="0">
              <a:latin typeface="Arial"/>
              <a:cs typeface="Arial"/>
            </a:endParaRPr>
          </a:p>
          <a:p>
            <a:pPr marL="469900" indent="-228600">
              <a:buFont typeface="Symbol"/>
              <a:buChar char=""/>
              <a:tabLst>
                <a:tab pos="469265" algn="l"/>
                <a:tab pos="469900" algn="l"/>
              </a:tabLst>
            </a:pPr>
            <a:r>
              <a:rPr lang="tr-TR" spc="-100" dirty="0" smtClean="0">
                <a:latin typeface="Arial"/>
                <a:cs typeface="Arial"/>
              </a:rPr>
              <a:t>Temel </a:t>
            </a:r>
            <a:r>
              <a:rPr lang="tr-TR" spc="-95" dirty="0" smtClean="0">
                <a:latin typeface="Arial"/>
                <a:cs typeface="Arial"/>
              </a:rPr>
              <a:t>hak ve </a:t>
            </a:r>
            <a:r>
              <a:rPr lang="tr-TR" spc="-75" dirty="0" smtClean="0">
                <a:latin typeface="Arial"/>
                <a:cs typeface="Arial"/>
              </a:rPr>
              <a:t>hürriyetlerin</a:t>
            </a:r>
            <a:r>
              <a:rPr lang="tr-TR" spc="-60" dirty="0" smtClean="0">
                <a:latin typeface="Arial"/>
                <a:cs typeface="Arial"/>
              </a:rPr>
              <a:t> </a:t>
            </a:r>
            <a:r>
              <a:rPr lang="tr-TR" spc="-90" dirty="0" smtClean="0">
                <a:latin typeface="Arial"/>
                <a:cs typeface="Arial"/>
              </a:rPr>
              <a:t>korunması,</a:t>
            </a:r>
            <a:endParaRPr lang="tr-TR" dirty="0" smtClean="0">
              <a:latin typeface="Arial"/>
              <a:cs typeface="Arial"/>
            </a:endParaRPr>
          </a:p>
          <a:p>
            <a:pPr marL="469900" indent="-228600">
              <a:buFont typeface="Symbol"/>
              <a:buChar char=""/>
              <a:tabLst>
                <a:tab pos="469265" algn="l"/>
                <a:tab pos="469900" algn="l"/>
              </a:tabLst>
            </a:pPr>
            <a:r>
              <a:rPr lang="tr-TR" spc="-95" dirty="0" smtClean="0">
                <a:latin typeface="Arial"/>
                <a:cs typeface="Arial"/>
              </a:rPr>
              <a:t>Çalışma ve sözleşme</a:t>
            </a:r>
            <a:r>
              <a:rPr lang="tr-TR" spc="-105" dirty="0" smtClean="0">
                <a:latin typeface="Arial"/>
                <a:cs typeface="Arial"/>
              </a:rPr>
              <a:t> </a:t>
            </a:r>
            <a:r>
              <a:rPr lang="tr-TR" spc="-75" dirty="0" smtClean="0">
                <a:latin typeface="Arial"/>
                <a:cs typeface="Arial"/>
              </a:rPr>
              <a:t>hürriyeti,</a:t>
            </a:r>
            <a:endParaRPr lang="tr-TR" dirty="0" smtClean="0">
              <a:latin typeface="Arial"/>
              <a:cs typeface="Arial"/>
            </a:endParaRPr>
          </a:p>
          <a:p>
            <a:pPr marL="469900" indent="-228600">
              <a:spcBef>
                <a:spcPts val="200"/>
              </a:spcBef>
              <a:buSzPct val="122222"/>
              <a:buFont typeface="Symbol"/>
              <a:buChar char=""/>
              <a:tabLst>
                <a:tab pos="469265" algn="l"/>
                <a:tab pos="469900" algn="l"/>
              </a:tabLst>
            </a:pPr>
            <a:r>
              <a:rPr lang="tr-TR" spc="-95" dirty="0" smtClean="0">
                <a:latin typeface="Arial"/>
                <a:cs typeface="Arial"/>
              </a:rPr>
              <a:t>Çalışma </a:t>
            </a:r>
            <a:r>
              <a:rPr lang="tr-TR" spc="-85" dirty="0" smtClean="0">
                <a:latin typeface="Arial"/>
                <a:cs typeface="Arial"/>
              </a:rPr>
              <a:t>hakkı </a:t>
            </a:r>
            <a:r>
              <a:rPr lang="tr-TR" spc="-95" dirty="0" smtClean="0">
                <a:latin typeface="Arial"/>
                <a:cs typeface="Arial"/>
              </a:rPr>
              <a:t>ve</a:t>
            </a:r>
            <a:r>
              <a:rPr lang="tr-TR" spc="35" dirty="0" smtClean="0">
                <a:latin typeface="Arial"/>
                <a:cs typeface="Arial"/>
              </a:rPr>
              <a:t> </a:t>
            </a:r>
            <a:r>
              <a:rPr lang="tr-TR" spc="-90" dirty="0" smtClean="0">
                <a:latin typeface="Arial"/>
                <a:cs typeface="Arial"/>
              </a:rPr>
              <a:t>ödevi</a:t>
            </a:r>
            <a:endParaRPr lang="tr-TR" dirty="0">
              <a:latin typeface="Arial"/>
              <a:cs typeface="Aria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05706" y="432718"/>
            <a:ext cx="6643734" cy="4081117"/>
          </a:xfrm>
          <a:prstGeom prst="rect">
            <a:avLst/>
          </a:prstGeom>
        </p:spPr>
        <p:txBody>
          <a:bodyPr wrap="square">
            <a:spAutoFit/>
          </a:bodyPr>
          <a:lstStyle/>
          <a:p>
            <a:pPr>
              <a:lnSpc>
                <a:spcPct val="90000"/>
              </a:lnSpc>
              <a:defRPr/>
            </a:pPr>
            <a:r>
              <a:rPr lang="tr-TR" b="1" dirty="0" smtClean="0">
                <a:solidFill>
                  <a:srgbClr val="FF0000"/>
                </a:solidFill>
              </a:rPr>
              <a:t>Özel Güvenlik Görevlilerinin Silahsız Çalışacağı Yerler</a:t>
            </a:r>
          </a:p>
          <a:p>
            <a:pPr>
              <a:lnSpc>
                <a:spcPct val="90000"/>
              </a:lnSpc>
              <a:defRPr/>
            </a:pPr>
            <a:r>
              <a:rPr lang="tr-TR" b="1" dirty="0" smtClean="0"/>
              <a:t>Eğitim ve öğretim kurumlarında</a:t>
            </a:r>
          </a:p>
          <a:p>
            <a:pPr>
              <a:lnSpc>
                <a:spcPct val="90000"/>
              </a:lnSpc>
              <a:defRPr/>
            </a:pPr>
            <a:r>
              <a:rPr lang="tr-TR" b="1" dirty="0" smtClean="0"/>
              <a:t>Sağlık tesislerinde</a:t>
            </a:r>
          </a:p>
          <a:p>
            <a:pPr>
              <a:lnSpc>
                <a:spcPct val="90000"/>
              </a:lnSpc>
              <a:defRPr/>
            </a:pPr>
            <a:r>
              <a:rPr lang="tr-TR" b="1" dirty="0" smtClean="0"/>
              <a:t>Talih oyunları işletmelerinde</a:t>
            </a:r>
          </a:p>
          <a:p>
            <a:pPr>
              <a:lnSpc>
                <a:spcPct val="90000"/>
              </a:lnSpc>
              <a:defRPr/>
            </a:pPr>
            <a:r>
              <a:rPr lang="tr-TR" b="1" dirty="0" smtClean="0"/>
              <a:t>İçkili yerlerde  Otellerde</a:t>
            </a:r>
          </a:p>
          <a:p>
            <a:pPr>
              <a:lnSpc>
                <a:spcPct val="90000"/>
              </a:lnSpc>
              <a:defRPr/>
            </a:pPr>
            <a:r>
              <a:rPr lang="tr-TR" b="1" dirty="0" smtClean="0"/>
              <a:t>Özel toplantılarda -Spor müsabakalarında</a:t>
            </a:r>
          </a:p>
          <a:p>
            <a:pPr>
              <a:lnSpc>
                <a:spcPct val="90000"/>
              </a:lnSpc>
              <a:defRPr/>
            </a:pPr>
            <a:r>
              <a:rPr lang="tr-TR" b="1" dirty="0" smtClean="0"/>
              <a:t>Sahne gösterileri ve benzeri etkinliklerde </a:t>
            </a:r>
          </a:p>
          <a:p>
            <a:pPr>
              <a:lnSpc>
                <a:spcPct val="90000"/>
              </a:lnSpc>
              <a:defRPr/>
            </a:pPr>
            <a:r>
              <a:rPr lang="tr-TR" b="1" dirty="0" smtClean="0">
                <a:solidFill>
                  <a:srgbClr val="FF0000"/>
                </a:solidFill>
              </a:rPr>
              <a:t>Özel Güvenlik Görevlilerinin Silahlı Çalışacağı Yerler</a:t>
            </a:r>
          </a:p>
          <a:p>
            <a:pPr>
              <a:lnSpc>
                <a:spcPct val="90000"/>
              </a:lnSpc>
              <a:defRPr/>
            </a:pPr>
            <a:r>
              <a:rPr lang="tr-TR" b="1" dirty="0" smtClean="0"/>
              <a:t>Alışveriş Merkezleri</a:t>
            </a:r>
          </a:p>
          <a:p>
            <a:pPr>
              <a:lnSpc>
                <a:spcPct val="90000"/>
              </a:lnSpc>
              <a:defRPr/>
            </a:pPr>
            <a:r>
              <a:rPr lang="tr-TR" b="1" dirty="0" smtClean="0"/>
              <a:t>İş Merkezleri</a:t>
            </a:r>
          </a:p>
          <a:p>
            <a:pPr>
              <a:lnSpc>
                <a:spcPct val="90000"/>
              </a:lnSpc>
              <a:defRPr/>
            </a:pPr>
            <a:r>
              <a:rPr lang="tr-TR" b="1" dirty="0" smtClean="0"/>
              <a:t>Koruma Hizmetleri-(Fabrika Önemli Bina ve tesisler)</a:t>
            </a:r>
          </a:p>
          <a:p>
            <a:pPr>
              <a:lnSpc>
                <a:spcPct val="90000"/>
              </a:lnSpc>
              <a:defRPr/>
            </a:pPr>
            <a:r>
              <a:rPr lang="tr-TR" b="1" dirty="0" smtClean="0"/>
              <a:t>Bankalar</a:t>
            </a:r>
          </a:p>
          <a:p>
            <a:pPr>
              <a:lnSpc>
                <a:spcPct val="90000"/>
              </a:lnSpc>
              <a:defRPr/>
            </a:pPr>
            <a:r>
              <a:rPr lang="tr-TR" b="1" dirty="0" smtClean="0"/>
              <a:t>Hava Alanlar, Hava Limanları</a:t>
            </a:r>
          </a:p>
          <a:p>
            <a:pPr>
              <a:lnSpc>
                <a:spcPct val="90000"/>
              </a:lnSpc>
              <a:defRPr/>
            </a:pPr>
            <a:r>
              <a:rPr lang="tr-TR" b="1" dirty="0" smtClean="0"/>
              <a:t>Döviz Bürosu ve Kuyumcular</a:t>
            </a:r>
          </a:p>
          <a:p>
            <a:pPr>
              <a:lnSpc>
                <a:spcPct val="90000"/>
              </a:lnSpc>
              <a:defRPr/>
            </a:pPr>
            <a:r>
              <a:rPr lang="tr-TR" b="1" dirty="0" smtClean="0"/>
              <a:t>Akaryakıt Dolum tesisleri ve İstasyonları</a:t>
            </a:r>
          </a:p>
          <a:p>
            <a:pPr>
              <a:lnSpc>
                <a:spcPct val="90000"/>
              </a:lnSpc>
              <a:defRPr/>
            </a:pPr>
            <a:r>
              <a:rPr lang="tr-TR" b="1" dirty="0" smtClean="0"/>
              <a:t>Kişi Koruma ve Para Nakilleri</a:t>
            </a:r>
            <a:endParaRPr lang="tr-TR" dirty="0"/>
          </a:p>
        </p:txBody>
      </p:sp>
      <p:sp>
        <p:nvSpPr>
          <p:cNvPr id="3" name="Slayt Numarası Yer Tutucusu 2"/>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128</a:t>
            </a:fld>
            <a:endParaRPr lang="tr-TR"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129</a:t>
            </a:fld>
            <a:endParaRPr lang="tr-TR" dirty="0"/>
          </a:p>
        </p:txBody>
      </p:sp>
      <p:sp>
        <p:nvSpPr>
          <p:cNvPr id="13" name="object 2"/>
          <p:cNvSpPr txBox="1"/>
          <p:nvPr/>
        </p:nvSpPr>
        <p:spPr>
          <a:xfrm>
            <a:off x="273224" y="382177"/>
            <a:ext cx="6929486" cy="4290918"/>
          </a:xfrm>
          <a:prstGeom prst="rect">
            <a:avLst/>
          </a:prstGeom>
        </p:spPr>
        <p:txBody>
          <a:bodyPr vert="horz" wrap="square" lIns="0" tIns="12700" rIns="0" bIns="0" rtlCol="0">
            <a:spAutoFit/>
          </a:bodyPr>
          <a:lstStyle/>
          <a:p>
            <a:pPr>
              <a:spcBef>
                <a:spcPts val="5"/>
              </a:spcBef>
            </a:pPr>
            <a:r>
              <a:rPr lang="tr-TR" b="1" dirty="0" smtClean="0"/>
              <a:t/>
            </a:r>
            <a:br>
              <a:rPr lang="tr-TR" b="1" dirty="0" smtClean="0"/>
            </a:br>
            <a:r>
              <a:rPr lang="tr-TR" b="1" dirty="0" smtClean="0">
                <a:solidFill>
                  <a:srgbClr val="FF0000"/>
                </a:solidFill>
              </a:rPr>
              <a:t>TÜRKİYE CUMHURİYETİ ANAYASASI (1982)</a:t>
            </a:r>
            <a:br>
              <a:rPr lang="tr-TR" b="1" dirty="0" smtClean="0">
                <a:solidFill>
                  <a:srgbClr val="FF0000"/>
                </a:solidFill>
              </a:rPr>
            </a:br>
            <a:r>
              <a:rPr lang="tr-TR" sz="1600" b="1" dirty="0" smtClean="0"/>
              <a:t>Madde </a:t>
            </a:r>
            <a:r>
              <a:rPr lang="tr-TR" sz="1600" b="1" dirty="0"/>
              <a:t>1- </a:t>
            </a:r>
            <a:r>
              <a:rPr lang="tr-TR" sz="1600" b="1" dirty="0" smtClean="0"/>
              <a:t>-Devletin Şekli ; </a:t>
            </a:r>
            <a:r>
              <a:rPr lang="tr-TR" sz="1600" dirty="0" smtClean="0"/>
              <a:t>Türkiye Devleti bir Cumhuriyettir</a:t>
            </a:r>
            <a:r>
              <a:rPr lang="tr-TR" sz="1600" b="1" dirty="0" smtClean="0"/>
              <a:t>.</a:t>
            </a:r>
            <a:br>
              <a:rPr lang="tr-TR" sz="1600" b="1" dirty="0" smtClean="0"/>
            </a:br>
            <a:r>
              <a:rPr lang="tr-TR" sz="1600" b="1" dirty="0" smtClean="0"/>
              <a:t/>
            </a:r>
            <a:br>
              <a:rPr lang="tr-TR" sz="1600" b="1" dirty="0" smtClean="0"/>
            </a:br>
            <a:r>
              <a:rPr lang="tr-TR" sz="1600" b="1" dirty="0" smtClean="0"/>
              <a:t>Madde </a:t>
            </a:r>
            <a:r>
              <a:rPr lang="tr-TR" sz="1600" b="1" dirty="0"/>
              <a:t>2-  </a:t>
            </a:r>
            <a:r>
              <a:rPr lang="tr-TR" sz="1600" b="1" dirty="0" err="1"/>
              <a:t>ll</a:t>
            </a:r>
            <a:r>
              <a:rPr lang="tr-TR" sz="1600" b="1" dirty="0"/>
              <a:t>- Cumhuriyetin Nitelikleri </a:t>
            </a:r>
            <a:r>
              <a:rPr lang="tr-TR" sz="1600" dirty="0" smtClean="0"/>
              <a:t>Türkiye Cumhuriyeti, toplumun huzuru milli dayanışma ve </a:t>
            </a:r>
            <a:r>
              <a:rPr lang="tr-TR" sz="1600" dirty="0" err="1" smtClean="0"/>
              <a:t>adelet</a:t>
            </a:r>
            <a:r>
              <a:rPr lang="tr-TR" sz="1600" dirty="0" smtClean="0"/>
              <a:t> anlayışı içinde,insan haklarına saygılı,Atatürk milliyetçiliğine bağlı,başlangıçta belirtilen temel ilkelere dayanan, Demokratik,Laik ve Sosyal bir Hukuk Devletidir.</a:t>
            </a:r>
            <a:br>
              <a:rPr lang="tr-TR" sz="1600" dirty="0" smtClean="0"/>
            </a:br>
            <a:r>
              <a:rPr lang="tr-TR" sz="1600" b="1" dirty="0" smtClean="0"/>
              <a:t>Madde </a:t>
            </a:r>
            <a:r>
              <a:rPr lang="tr-TR" sz="1600" b="1" dirty="0"/>
              <a:t>3-  </a:t>
            </a:r>
            <a:r>
              <a:rPr lang="tr-TR" sz="1600" b="1" dirty="0" err="1"/>
              <a:t>lll</a:t>
            </a:r>
            <a:r>
              <a:rPr lang="tr-TR" sz="1600" b="1" dirty="0"/>
              <a:t>-Devletin Bütünlüğü,resmi dili,bayrağı,milli marşı,ve başkenti  </a:t>
            </a:r>
            <a:r>
              <a:rPr lang="tr-TR" sz="1600" dirty="0" smtClean="0"/>
              <a:t>Türkiye Devleti, Ülkesi ve milletiyle bölünmez bir bütündür.Dili Türkçedir.</a:t>
            </a:r>
            <a:br>
              <a:rPr lang="tr-TR" sz="1600" dirty="0" smtClean="0"/>
            </a:br>
            <a:r>
              <a:rPr lang="tr-TR" sz="1600" dirty="0" smtClean="0"/>
              <a:t>Bayrağı,Şekli </a:t>
            </a:r>
            <a:r>
              <a:rPr lang="tr-TR" sz="1600" dirty="0" err="1" smtClean="0"/>
              <a:t>kanunuda</a:t>
            </a:r>
            <a:r>
              <a:rPr lang="tr-TR" sz="1600" dirty="0" smtClean="0"/>
              <a:t> belirtilen –Beyaz </a:t>
            </a:r>
            <a:r>
              <a:rPr lang="tr-TR" sz="1600" dirty="0" err="1" smtClean="0"/>
              <a:t>Ayyıldızlı</a:t>
            </a:r>
            <a:r>
              <a:rPr lang="tr-TR" sz="1600" dirty="0" smtClean="0"/>
              <a:t> al bayraktır.</a:t>
            </a:r>
            <a:br>
              <a:rPr lang="tr-TR" sz="1600" dirty="0" smtClean="0"/>
            </a:br>
            <a:r>
              <a:rPr lang="tr-TR" sz="1600" dirty="0" smtClean="0"/>
              <a:t>Milli Marşı-’İstiklal Marşıdır’  Başkenti-Ankara’dır</a:t>
            </a:r>
            <a:br>
              <a:rPr lang="tr-TR" sz="1600" dirty="0" smtClean="0"/>
            </a:br>
            <a:r>
              <a:rPr lang="tr-TR" sz="1600" b="1" dirty="0" smtClean="0"/>
              <a:t/>
            </a:r>
            <a:br>
              <a:rPr lang="tr-TR" sz="1600" b="1" dirty="0" smtClean="0"/>
            </a:br>
            <a:r>
              <a:rPr lang="tr-TR" sz="1600" b="1" dirty="0" smtClean="0"/>
              <a:t>Madde 4- </a:t>
            </a:r>
            <a:r>
              <a:rPr lang="tr-TR" sz="1600" b="1" dirty="0" err="1"/>
              <a:t>lV-Değitirilemeyecek</a:t>
            </a:r>
            <a:r>
              <a:rPr lang="tr-TR" sz="1600" b="1" dirty="0"/>
              <a:t> Maddeler    </a:t>
            </a:r>
            <a:r>
              <a:rPr lang="tr-TR" sz="1600" dirty="0" smtClean="0"/>
              <a:t>Anayasa </a:t>
            </a:r>
            <a:r>
              <a:rPr lang="tr-TR" sz="1600" dirty="0" err="1" smtClean="0"/>
              <a:t>nın</a:t>
            </a:r>
            <a:r>
              <a:rPr lang="tr-TR" sz="1600" dirty="0" smtClean="0"/>
              <a:t> 1. 2. ve 3 </a:t>
            </a:r>
            <a:r>
              <a:rPr lang="tr-TR" sz="1600" dirty="0" err="1" smtClean="0"/>
              <a:t>ncü</a:t>
            </a:r>
            <a:r>
              <a:rPr lang="tr-TR" sz="1600" dirty="0" smtClean="0"/>
              <a:t> maddesi hükümleri değiştirilemez, ve </a:t>
            </a:r>
            <a:r>
              <a:rPr lang="tr-TR" sz="1600" dirty="0" err="1" smtClean="0"/>
              <a:t>değitirilmesi</a:t>
            </a:r>
            <a:r>
              <a:rPr lang="tr-TR" sz="1600" dirty="0" smtClean="0"/>
              <a:t> teklif edilemez.</a:t>
            </a:r>
            <a:r>
              <a:rPr lang="tr-TR" dirty="0" smtClean="0"/>
              <a:t/>
            </a:r>
            <a:br>
              <a:rPr lang="tr-TR" dirty="0" smtClean="0"/>
            </a:br>
            <a:endParaRPr lang="tr-TR" dirty="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a:t>
            </a:fld>
            <a:endParaRPr lang="tr-TR" dirty="0"/>
          </a:p>
        </p:txBody>
      </p:sp>
      <p:sp>
        <p:nvSpPr>
          <p:cNvPr id="13" name="object 3"/>
          <p:cNvSpPr txBox="1"/>
          <p:nvPr/>
        </p:nvSpPr>
        <p:spPr>
          <a:xfrm>
            <a:off x="417240" y="377810"/>
            <a:ext cx="6597946" cy="4321696"/>
          </a:xfrm>
          <a:prstGeom prst="rect">
            <a:avLst/>
          </a:prstGeom>
        </p:spPr>
        <p:txBody>
          <a:bodyPr vert="horz" wrap="square" lIns="0" tIns="12700" rIns="0" bIns="0" rtlCol="0">
            <a:spAutoFit/>
          </a:bodyPr>
          <a:lstStyle/>
          <a:p>
            <a:r>
              <a:rPr lang="tr-TR" sz="2000" dirty="0"/>
              <a:t> </a:t>
            </a:r>
            <a:r>
              <a:rPr lang="tr-TR" sz="2000" b="1" dirty="0">
                <a:solidFill>
                  <a:srgbClr val="FF0000"/>
                </a:solidFill>
              </a:rPr>
              <a:t>Özel güvenlik konusu ilk kez 31 Ocak 1966 yılında </a:t>
            </a:r>
            <a:r>
              <a:rPr lang="tr-TR" sz="2000" b="1" dirty="0" err="1">
                <a:solidFill>
                  <a:srgbClr val="FF0000"/>
                </a:solidFill>
              </a:rPr>
              <a:t>MGK‟de</a:t>
            </a:r>
            <a:r>
              <a:rPr lang="tr-TR" sz="2000" b="1" dirty="0">
                <a:solidFill>
                  <a:srgbClr val="FF0000"/>
                </a:solidFill>
              </a:rPr>
              <a:t> görüşülmüş Milli Güvenlik Kurulunun 97 sayılı tavsiye kararı ile barajların korunması konusunda gündeme gelmiştir</a:t>
            </a:r>
          </a:p>
          <a:p>
            <a:r>
              <a:rPr lang="tr-TR" sz="2000" dirty="0"/>
              <a:t>Resmi Gazete, Sayı: 1625, Tarih: 16.10.1988, 2591 Sabotajlara Karşı Koruma Yönetmeliği. </a:t>
            </a:r>
          </a:p>
          <a:p>
            <a:r>
              <a:rPr lang="tr-TR" sz="2000" dirty="0" smtClean="0">
                <a:solidFill>
                  <a:srgbClr val="FF0000"/>
                </a:solidFill>
              </a:rPr>
              <a:t>    1974 </a:t>
            </a:r>
            <a:r>
              <a:rPr lang="tr-TR" sz="2000" dirty="0"/>
              <a:t>yılında oluşan bu ihtiyaçlar nedeniyle içişleri Bakanlığınca düzenlenen “Müesseselerde Özel Koruma Teşkilatı Kurulması Hakkında Kanun Tasarısı” incelemeye sunulmuş; ancak çalışma anayasaya aykırı olduğu güvenliğin devletçe sağlanması gerektiği gerekçesiyle reddedilmiştir. </a:t>
            </a:r>
          </a:p>
          <a:p>
            <a:r>
              <a:rPr lang="tr-TR" sz="2000" dirty="0" smtClean="0">
                <a:solidFill>
                  <a:srgbClr val="FF0000"/>
                </a:solidFill>
              </a:rPr>
              <a:t>    1977 </a:t>
            </a:r>
            <a:r>
              <a:rPr lang="tr-TR" sz="2000" dirty="0"/>
              <a:t>yılında içişleri Bakanlığı tasarının yenilenerek tekrar gündeme gelmesini teklif etmiş; devamında tekrar aynı nedenlerle reddedilmiştir.</a:t>
            </a: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130</a:t>
            </a:fld>
            <a:endParaRPr lang="tr-TR" dirty="0"/>
          </a:p>
        </p:txBody>
      </p:sp>
      <p:sp>
        <p:nvSpPr>
          <p:cNvPr id="13" name="object 2"/>
          <p:cNvSpPr txBox="1"/>
          <p:nvPr/>
        </p:nvSpPr>
        <p:spPr>
          <a:xfrm>
            <a:off x="273224" y="576734"/>
            <a:ext cx="6768751" cy="3459280"/>
          </a:xfrm>
          <a:prstGeom prst="rect">
            <a:avLst/>
          </a:prstGeom>
        </p:spPr>
        <p:txBody>
          <a:bodyPr vert="horz" wrap="square" lIns="0" tIns="12065" rIns="0" bIns="0" rtlCol="0">
            <a:spAutoFit/>
          </a:bodyPr>
          <a:lstStyle/>
          <a:p>
            <a:endParaRPr lang="tr-TR" sz="1600" b="1" dirty="0" smtClean="0"/>
          </a:p>
          <a:p>
            <a:r>
              <a:rPr lang="tr-TR" sz="1600" b="1" dirty="0" smtClean="0"/>
              <a:t>Madde </a:t>
            </a:r>
            <a:r>
              <a:rPr lang="tr-TR" sz="1600" b="1" dirty="0"/>
              <a:t>5</a:t>
            </a:r>
            <a:r>
              <a:rPr lang="tr-TR" sz="1600" dirty="0"/>
              <a:t>.– </a:t>
            </a:r>
            <a:r>
              <a:rPr lang="tr-TR" sz="1600" b="1" dirty="0"/>
              <a:t>V. Devletin temel amaç ve görevleri ;</a:t>
            </a:r>
            <a:r>
              <a:rPr lang="tr-TR" sz="1600" dirty="0"/>
              <a:t>Devletin temel amaç ve görevleri, Türk Milletinin bağımsızlığını ve bütünlüğünü, ülkenin bölünmezliğini, Cumhuriyeti ve demokrasiyi korumak, kişilerin ve toplumun refah, huzur ve mutluluğunu sağlamak; kişinin temel hak ve hürriyetlerini, sosyal hukuk devleti ve adalet ilkeleriyle bağdaşmayacak surette sınırlayan siyasal, ekonomik ve sosyal engelleri kaldırmaya, insanın maddî ve manevî varlığının gelişmesi için gerekli şartları hazırlamaya çalışmaktır.</a:t>
            </a:r>
          </a:p>
          <a:p>
            <a:r>
              <a:rPr lang="tr-TR" sz="1600" dirty="0"/>
              <a:t> </a:t>
            </a:r>
            <a:r>
              <a:rPr lang="tr-TR" sz="1600" b="1" dirty="0"/>
              <a:t>Madde 6</a:t>
            </a:r>
            <a:r>
              <a:rPr lang="tr-TR" sz="1600" dirty="0"/>
              <a:t>.– </a:t>
            </a:r>
            <a:r>
              <a:rPr lang="tr-TR" sz="1600" b="1" dirty="0"/>
              <a:t>VI. Egemenlik ; </a:t>
            </a:r>
            <a:r>
              <a:rPr lang="tr-TR" sz="1600" dirty="0"/>
              <a:t>Egemenlik, kayıtsız şartsız </a:t>
            </a:r>
            <a:r>
              <a:rPr lang="tr-TR" sz="1600" b="1" dirty="0"/>
              <a:t>Milletindir.</a:t>
            </a:r>
            <a:endParaRPr lang="tr-TR" sz="1600" dirty="0"/>
          </a:p>
          <a:p>
            <a:r>
              <a:rPr lang="tr-TR" sz="1600" dirty="0"/>
              <a:t>Türk Milleti, egemenliğini, Anayasanın koyduğu esaslara göre, yetkili organları eliyle kullanır.</a:t>
            </a:r>
          </a:p>
          <a:p>
            <a:r>
              <a:rPr lang="tr-TR" sz="1600" dirty="0"/>
              <a:t>Egemenliğin kullanılması, hiçbir surette hiçbir kişiye, zümreye veya sınıfa bırakılamaz. Hiçbir kimse veya organ kaynağını Anayasadan almayan bir Devlet yetkisi kullanamaz.</a:t>
            </a:r>
          </a:p>
        </p:txBody>
      </p:sp>
    </p:spTree>
    <p:extLst>
      <p:ext uri="{BB962C8B-B14F-4D97-AF65-F5344CB8AC3E}">
        <p14:creationId xmlns:p14="http://schemas.microsoft.com/office/powerpoint/2010/main" val="194623796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131</a:t>
            </a:fld>
            <a:endParaRPr lang="tr-TR" dirty="0"/>
          </a:p>
        </p:txBody>
      </p:sp>
      <p:sp>
        <p:nvSpPr>
          <p:cNvPr id="13" name="object 2"/>
          <p:cNvSpPr txBox="1"/>
          <p:nvPr/>
        </p:nvSpPr>
        <p:spPr>
          <a:xfrm>
            <a:off x="129208" y="405993"/>
            <a:ext cx="6984776" cy="4383251"/>
          </a:xfrm>
          <a:prstGeom prst="rect">
            <a:avLst/>
          </a:prstGeom>
        </p:spPr>
        <p:txBody>
          <a:bodyPr vert="horz" wrap="square" lIns="0" tIns="12700" rIns="0" bIns="0" rtlCol="0">
            <a:spAutoFit/>
          </a:bodyPr>
          <a:lstStyle/>
          <a:p>
            <a:pPr>
              <a:spcBef>
                <a:spcPts val="5"/>
              </a:spcBef>
            </a:pPr>
            <a:r>
              <a:rPr lang="tr-TR" sz="1600" b="1" dirty="0" smtClean="0"/>
              <a:t> </a:t>
            </a:r>
            <a:r>
              <a:rPr lang="tr-TR" sz="1400" b="1" dirty="0" smtClean="0"/>
              <a:t>VII- Yasama Yetkisi</a:t>
            </a:r>
            <a:br>
              <a:rPr lang="tr-TR" sz="1400" b="1" dirty="0" smtClean="0"/>
            </a:br>
            <a:r>
              <a:rPr lang="tr-TR" sz="1400" b="1" dirty="0" smtClean="0"/>
              <a:t>Madde7- Yasama Yetkisi Türk Milleti Adına Türkiye Büyük Millet Meclisinin </a:t>
            </a:r>
            <a:r>
              <a:rPr lang="tr-TR" sz="1400" b="1" dirty="0" err="1" smtClean="0"/>
              <a:t>dir</a:t>
            </a:r>
            <a:r>
              <a:rPr lang="tr-TR" sz="1400" b="1" dirty="0" smtClean="0"/>
              <a:t> bu yetki devredilemez.</a:t>
            </a:r>
            <a:br>
              <a:rPr lang="tr-TR" sz="1400" b="1" dirty="0" smtClean="0"/>
            </a:br>
            <a:r>
              <a:rPr lang="tr-TR" sz="1400" b="1" dirty="0" smtClean="0"/>
              <a:t>VIII-Yürütme Yetkisi ,ve Görevi </a:t>
            </a:r>
            <a:br>
              <a:rPr lang="tr-TR" sz="1400" b="1" dirty="0" smtClean="0"/>
            </a:br>
            <a:r>
              <a:rPr lang="tr-TR" sz="1400" b="1" dirty="0" smtClean="0"/>
              <a:t>Madde 8- Yürütme Yetkisi ve görevi,Cumhurbaşkanı ve Bakanlar Kurulu tarafından  Anayasa ve kanunlara uygun olarak kullanılır ve yerine getirilir</a:t>
            </a:r>
            <a:br>
              <a:rPr lang="tr-TR" sz="1400" b="1" dirty="0" smtClean="0"/>
            </a:br>
            <a:r>
              <a:rPr lang="tr-TR" sz="1400" b="1" dirty="0" smtClean="0"/>
              <a:t>IX-Yargı Yetkisi</a:t>
            </a:r>
            <a:br>
              <a:rPr lang="tr-TR" sz="1400" b="1" dirty="0" smtClean="0"/>
            </a:br>
            <a:r>
              <a:rPr lang="tr-TR" sz="1400" b="1" dirty="0" smtClean="0"/>
              <a:t>Madde 9-Yargı Yetkisi Türk Milleti Adına Bağımsız Mahkemelerce kullanılır</a:t>
            </a:r>
            <a:br>
              <a:rPr lang="tr-TR" sz="1400" b="1" dirty="0" smtClean="0"/>
            </a:br>
            <a:r>
              <a:rPr lang="tr-TR" sz="1400" b="1" dirty="0" smtClean="0"/>
              <a:t>X.Kanun Önünde Eşitlik</a:t>
            </a:r>
            <a:br>
              <a:rPr lang="tr-TR" sz="1400" b="1" dirty="0" smtClean="0"/>
            </a:br>
            <a:r>
              <a:rPr lang="tr-TR" sz="1400" b="1" dirty="0" smtClean="0"/>
              <a:t>Madde 10- Herkes dil,ırk,renk,cinsiyet,siyasi düşünce,felsefi,inanç din,</a:t>
            </a:r>
            <a:br>
              <a:rPr lang="tr-TR" sz="1400" b="1" dirty="0" smtClean="0"/>
            </a:br>
            <a:r>
              <a:rPr lang="tr-TR" sz="1400" b="1" dirty="0" smtClean="0"/>
              <a:t>mezhep ve benzeri sebeplere dayalı ayırım gözetmeksizin kanun önünde </a:t>
            </a:r>
            <a:r>
              <a:rPr lang="tr-TR" sz="1400" b="1" dirty="0" err="1" smtClean="0"/>
              <a:t>eşitttir</a:t>
            </a:r>
            <a:r>
              <a:rPr lang="tr-TR" sz="1400" b="1" dirty="0" smtClean="0"/>
              <a:t>.</a:t>
            </a:r>
            <a:br>
              <a:rPr lang="tr-TR" sz="1400" b="1" dirty="0" smtClean="0"/>
            </a:br>
            <a:r>
              <a:rPr lang="tr-TR" sz="1400" b="1" dirty="0" smtClean="0"/>
              <a:t>XI-Anayasanın Bağlayıcılığı ve üstünlüğü</a:t>
            </a:r>
            <a:br>
              <a:rPr lang="tr-TR" sz="1400" b="1" dirty="0" smtClean="0"/>
            </a:br>
            <a:r>
              <a:rPr lang="tr-TR" sz="1400" b="1" dirty="0" smtClean="0"/>
              <a:t>Madde 11-Anayasa Hükümleri yasama,yürütme ve Yargı organlarını,idare makamlarını ve diğer kuruluş ve kişileri bağlayan temel Hukuk kurallarıdır.</a:t>
            </a:r>
            <a:br>
              <a:rPr lang="tr-TR" sz="1400" b="1" dirty="0" smtClean="0"/>
            </a:br>
            <a:r>
              <a:rPr lang="tr-TR" sz="1400" b="1" dirty="0" smtClean="0"/>
              <a:t>Kanunlar Anayasaya  aykırı </a:t>
            </a:r>
            <a:r>
              <a:rPr lang="tr-TR" sz="1400" b="1" dirty="0" err="1" smtClean="0"/>
              <a:t>oılamaz</a:t>
            </a:r>
            <a:r>
              <a:rPr lang="tr-TR" sz="1400" b="1" dirty="0" smtClean="0"/>
              <a:t>.</a:t>
            </a:r>
            <a:br>
              <a:rPr lang="tr-TR" sz="1400" b="1" dirty="0" smtClean="0"/>
            </a:br>
            <a:r>
              <a:rPr lang="tr-TR" sz="1400" b="1" dirty="0" smtClean="0"/>
              <a:t>1-Temel Hak ve Hürriyetlerin niteliği</a:t>
            </a:r>
            <a:br>
              <a:rPr lang="tr-TR" sz="1400" b="1" dirty="0" smtClean="0"/>
            </a:br>
            <a:r>
              <a:rPr lang="tr-TR" sz="1400" b="1" dirty="0" smtClean="0"/>
              <a:t>Madde 12-Herkes </a:t>
            </a:r>
            <a:r>
              <a:rPr lang="tr-TR" sz="1400" b="1" dirty="0" err="1" smtClean="0"/>
              <a:t>kişiğine</a:t>
            </a:r>
            <a:r>
              <a:rPr lang="tr-TR" sz="1400" b="1" dirty="0" smtClean="0"/>
              <a:t> bağlı dokunulmaz,devredilemez,vazgeçilmez temel hak ve hürriyetlere sahiptir.</a:t>
            </a:r>
            <a:br>
              <a:rPr lang="tr-TR" sz="1400" b="1" dirty="0" smtClean="0"/>
            </a:br>
            <a:r>
              <a:rPr lang="tr-TR" sz="1400" b="1" dirty="0" smtClean="0"/>
              <a:t>II-Temel Hak ve Hürriyetlerin sınırlanması </a:t>
            </a:r>
            <a:r>
              <a:rPr lang="tr-TR" sz="1600" b="1" dirty="0" smtClean="0"/>
              <a:t/>
            </a:r>
            <a:br>
              <a:rPr lang="tr-TR" sz="1600" b="1" dirty="0" smtClean="0"/>
            </a:br>
            <a:endParaRPr lang="tr-TR" sz="1600" dirty="0">
              <a:latin typeface="Arial"/>
              <a:cs typeface="Aria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132</a:t>
            </a:fld>
            <a:endParaRPr lang="tr-TR" dirty="0"/>
          </a:p>
        </p:txBody>
      </p:sp>
      <p:sp>
        <p:nvSpPr>
          <p:cNvPr id="13" name="object 2"/>
          <p:cNvSpPr txBox="1"/>
          <p:nvPr/>
        </p:nvSpPr>
        <p:spPr>
          <a:xfrm>
            <a:off x="228576" y="163496"/>
            <a:ext cx="6858048" cy="4691028"/>
          </a:xfrm>
          <a:prstGeom prst="rect">
            <a:avLst/>
          </a:prstGeom>
        </p:spPr>
        <p:txBody>
          <a:bodyPr vert="horz" wrap="square" lIns="0" tIns="12700" rIns="0" bIns="0" rtlCol="0">
            <a:spAutoFit/>
          </a:bodyPr>
          <a:lstStyle/>
          <a:p>
            <a:pPr>
              <a:spcBef>
                <a:spcPts val="5"/>
              </a:spcBef>
            </a:pPr>
            <a:r>
              <a:rPr lang="tr-TR" sz="1600" b="1" dirty="0" smtClean="0"/>
              <a:t>Madde 13-Temel Hak ve Hürriyetlerin Sınırlanması Temel Hak ve Hürriyetler,özlerine </a:t>
            </a:r>
            <a:r>
              <a:rPr lang="tr-TR" sz="1600" b="1" dirty="0" err="1" smtClean="0"/>
              <a:t>dokulmaksızın</a:t>
            </a:r>
            <a:r>
              <a:rPr lang="tr-TR" sz="1600" b="1" dirty="0" smtClean="0"/>
              <a:t> </a:t>
            </a:r>
            <a:r>
              <a:rPr lang="tr-TR" sz="1600" b="1" dirty="0" err="1" smtClean="0"/>
              <a:t>yanlızca</a:t>
            </a:r>
            <a:r>
              <a:rPr lang="tr-TR" sz="1600" b="1" dirty="0" smtClean="0"/>
              <a:t> Anayasanın ilgili maddelerinde belirtilen sebeplere bağlı olarak ve ancak Kanunla sınırlanabilir. </a:t>
            </a:r>
            <a:br>
              <a:rPr lang="tr-TR" sz="1600" b="1" dirty="0" smtClean="0"/>
            </a:br>
            <a:r>
              <a:rPr lang="tr-TR" sz="1600" b="1" dirty="0" smtClean="0"/>
              <a:t>III-Temel Hak ve Hürriyetlerin kötüye kullanılması,</a:t>
            </a:r>
            <a:br>
              <a:rPr lang="tr-TR" sz="1600" b="1" dirty="0" smtClean="0"/>
            </a:br>
            <a:r>
              <a:rPr lang="tr-TR" sz="1600" b="1" dirty="0" smtClean="0"/>
              <a:t>Madde 14-Temel Hak ve Hürriyetlerin Kötüye Kullanılmaması</a:t>
            </a:r>
            <a:br>
              <a:rPr lang="tr-TR" sz="1600" b="1" dirty="0" smtClean="0"/>
            </a:br>
            <a:r>
              <a:rPr lang="tr-TR" sz="1600" b="1" dirty="0" smtClean="0"/>
              <a:t>Madde 15-Temel Hak ve Hürriyetlerin kullanılmasının durdurulması.</a:t>
            </a:r>
            <a:br>
              <a:rPr lang="tr-TR" sz="1600" b="1" dirty="0" smtClean="0"/>
            </a:br>
            <a:r>
              <a:rPr lang="tr-TR" sz="1600" b="1" dirty="0" smtClean="0"/>
              <a:t>Savaş,seferberlik,Sıkıyönetim veya olağanüstü hallerde, milletlerarası hukuktan doğan yükümlülükler ihlal edilmemek kaydıyla,durumun gerektirdiği ölçüde temel hak ve hürriyetlerin kullanılması kısmen veya tamamen durdurulabilir.</a:t>
            </a:r>
            <a:br>
              <a:rPr lang="tr-TR" sz="1600" b="1" dirty="0" smtClean="0"/>
            </a:br>
            <a:r>
              <a:rPr lang="tr-TR" sz="1600" b="1" dirty="0" smtClean="0"/>
              <a:t>Madde 16-Yabancıların  Durumu-Temel Hak ve Hürriyetler,Yabancılar için Milletlerarası Hukuka uygun olarak Kanunla sınırlanabilir.</a:t>
            </a:r>
            <a:br>
              <a:rPr lang="tr-TR" sz="1600" b="1" dirty="0" smtClean="0"/>
            </a:br>
            <a:r>
              <a:rPr lang="tr-TR" sz="1600" b="1" dirty="0" smtClean="0"/>
              <a:t>Madde17-Kişinin Dokunulmazlığı,maddi ve Manevi varlığı-Herkes,yaşama maddi ve manevi varlığını koruma ve geliştirme hakkına sahiptir.</a:t>
            </a:r>
            <a:br>
              <a:rPr lang="tr-TR" sz="1600" b="1" dirty="0" smtClean="0"/>
            </a:br>
            <a:r>
              <a:rPr lang="tr-TR" sz="1600" b="1" dirty="0" smtClean="0"/>
              <a:t>17/3 ‘Kimseye işkence ve eziyet yapılamaz,kimse insan haysiyeti ile bağdaşmayan </a:t>
            </a:r>
            <a:r>
              <a:rPr lang="tr-TR" sz="1600" b="1" dirty="0" err="1" smtClean="0"/>
              <a:t>bie</a:t>
            </a:r>
            <a:r>
              <a:rPr lang="tr-TR" sz="1600" b="1" dirty="0" smtClean="0"/>
              <a:t> cezaya veya muameleye tabi tutulamaz ‘ diyerek Kişi Dokunulmazlığını güvence altına almıştır.</a:t>
            </a:r>
            <a:endParaRPr lang="tr-TR" sz="1600" dirty="0">
              <a:latin typeface="Arial"/>
              <a:cs typeface="Aria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133</a:t>
            </a:fld>
            <a:endParaRPr lang="tr-TR" dirty="0"/>
          </a:p>
        </p:txBody>
      </p:sp>
      <p:sp>
        <p:nvSpPr>
          <p:cNvPr id="13" name="object 2"/>
          <p:cNvSpPr txBox="1"/>
          <p:nvPr/>
        </p:nvSpPr>
        <p:spPr>
          <a:xfrm>
            <a:off x="201216" y="772628"/>
            <a:ext cx="6984776" cy="3890809"/>
          </a:xfrm>
          <a:prstGeom prst="rect">
            <a:avLst/>
          </a:prstGeom>
        </p:spPr>
        <p:txBody>
          <a:bodyPr vert="horz" wrap="square" lIns="0" tIns="12700" rIns="0" bIns="0" rtlCol="0">
            <a:spAutoFit/>
          </a:bodyPr>
          <a:lstStyle/>
          <a:p>
            <a:pPr>
              <a:spcBef>
                <a:spcPts val="5"/>
              </a:spcBef>
            </a:pPr>
            <a:r>
              <a:rPr lang="tr-TR" sz="1200" b="1" dirty="0" smtClean="0"/>
              <a:t>Kişinin dokunulmazlığı maddî ve manevî varlığı: Herkes yaşama maddî ve manevî varlığını koruma ve geliştirme hakkına sahiptir. (Madde: 17)</a:t>
            </a:r>
            <a:br>
              <a:rPr lang="tr-TR" sz="1200" b="1" dirty="0" smtClean="0"/>
            </a:br>
            <a:r>
              <a:rPr lang="tr-TR" sz="1200" b="1" dirty="0" smtClean="0"/>
              <a:t>Zorla çalıştırma yasağı: Hiç kimse zorla çalıştırılamaz. Angarya yasaktır. </a:t>
            </a:r>
          </a:p>
          <a:p>
            <a:pPr>
              <a:spcBef>
                <a:spcPts val="5"/>
              </a:spcBef>
            </a:pPr>
            <a:r>
              <a:rPr lang="tr-TR" sz="1200" b="1" dirty="0" smtClean="0"/>
              <a:t>(Madde: 18)</a:t>
            </a:r>
            <a:br>
              <a:rPr lang="tr-TR" sz="1200" b="1" dirty="0" smtClean="0"/>
            </a:br>
            <a:r>
              <a:rPr lang="tr-TR" sz="1200" b="1" dirty="0" smtClean="0"/>
              <a:t>Kişi hürriyeti ve güvenliği: Herkes kişi hürriyeti ve güvenliğine sahiptir. </a:t>
            </a:r>
          </a:p>
          <a:p>
            <a:pPr>
              <a:spcBef>
                <a:spcPts val="5"/>
              </a:spcBef>
            </a:pPr>
            <a:r>
              <a:rPr lang="tr-TR" sz="1200" b="1" dirty="0" smtClean="0"/>
              <a:t>(Madde: 19)</a:t>
            </a:r>
            <a:br>
              <a:rPr lang="tr-TR" sz="1200" b="1" dirty="0" smtClean="0"/>
            </a:br>
            <a:r>
              <a:rPr lang="tr-TR" sz="1200" b="1" dirty="0" smtClean="0"/>
              <a:t>Özel hayatın gizliliği: Herkes özel hayatına ve aile hayatına saygı gösterilmesini isteme hakkına sahiptir. </a:t>
            </a:r>
          </a:p>
          <a:p>
            <a:pPr>
              <a:spcBef>
                <a:spcPts val="5"/>
              </a:spcBef>
            </a:pPr>
            <a:r>
              <a:rPr lang="tr-TR" sz="1200" b="1" dirty="0" smtClean="0"/>
              <a:t>(Madde: 20)</a:t>
            </a:r>
            <a:br>
              <a:rPr lang="tr-TR" sz="1200" b="1" dirty="0" smtClean="0"/>
            </a:br>
            <a:r>
              <a:rPr lang="tr-TR" sz="1200" b="1" dirty="0" smtClean="0"/>
              <a:t>Konut dokunulmazlığı: Kimsenin konutuna dokunulamaz. </a:t>
            </a:r>
          </a:p>
          <a:p>
            <a:pPr>
              <a:spcBef>
                <a:spcPts val="5"/>
              </a:spcBef>
            </a:pPr>
            <a:r>
              <a:rPr lang="tr-TR" sz="1200" b="1" dirty="0" smtClean="0"/>
              <a:t>(Madde: 21)</a:t>
            </a:r>
            <a:br>
              <a:rPr lang="tr-TR" sz="1200" b="1" dirty="0" smtClean="0"/>
            </a:br>
            <a:r>
              <a:rPr lang="tr-TR" sz="1200" b="1" dirty="0" smtClean="0"/>
              <a:t>Haberleşme hürriyeti: Herkes haberleşme hürriyetine sahiptir. Haberleşmenin gizliliği esastır. (Madde: 22) Yerleşme ve seyahat hürriyeti: Herkes haberleşme hürriyetine sahiptir. Haberleşmenin gizliliği esastır. (Madde: 23)</a:t>
            </a:r>
            <a:br>
              <a:rPr lang="tr-TR" sz="1200" b="1" dirty="0" smtClean="0"/>
            </a:br>
            <a:r>
              <a:rPr lang="tr-TR" sz="1200" b="1" dirty="0" smtClean="0"/>
              <a:t>Din ve vicdan hürriyeti; Herkes vicdan dinî inanç ve kanaat hürriyetine sahiptir. (madde: 24)</a:t>
            </a:r>
            <a:br>
              <a:rPr lang="tr-TR" sz="1200" b="1" dirty="0" smtClean="0"/>
            </a:br>
            <a:r>
              <a:rPr lang="tr-TR" sz="1200" b="1" dirty="0" smtClean="0"/>
              <a:t>Düşünce ve kanaat hürriyeti: Herkes düşünce ve kanaat hürriyetine sahiptir. (Madde: 25)-Düşünceyi açıklama ve yayma hürriyeti: Herkes düşünce ve kanaatlerini söz yazı resim veya başka yollarla tek başına veya toplu olarak açıklama ve yayma hakkına sahiptir. (Madde: 26) </a:t>
            </a:r>
            <a:br>
              <a:rPr lang="tr-TR" sz="1200" b="1" dirty="0" smtClean="0"/>
            </a:br>
            <a:r>
              <a:rPr lang="tr-TR" sz="1200" b="1" dirty="0" smtClean="0"/>
              <a:t>Bilim ve sanat hürriyeti: Herkes bilim ve sanatı serbestçe </a:t>
            </a:r>
            <a:br>
              <a:rPr lang="tr-TR" sz="1200" b="1" dirty="0" smtClean="0"/>
            </a:br>
            <a:r>
              <a:rPr lang="tr-TR" sz="1200" b="1" dirty="0" smtClean="0"/>
              <a:t>öğrenme ve öğretme açıklama yayma ve bu alanlarda her türlü araştırma hakkına sahiptir. (Madde: 27)</a:t>
            </a:r>
            <a:endParaRPr lang="tr-TR" sz="1600" dirty="0">
              <a:latin typeface="Arial"/>
              <a:cs typeface="Aria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134</a:t>
            </a:fld>
            <a:endParaRPr lang="tr-TR" dirty="0"/>
          </a:p>
        </p:txBody>
      </p:sp>
      <p:sp>
        <p:nvSpPr>
          <p:cNvPr id="13" name="object 2"/>
          <p:cNvSpPr txBox="1"/>
          <p:nvPr/>
        </p:nvSpPr>
        <p:spPr>
          <a:xfrm>
            <a:off x="0" y="0"/>
            <a:ext cx="7315200" cy="5091137"/>
          </a:xfrm>
          <a:prstGeom prst="rect">
            <a:avLst/>
          </a:prstGeom>
        </p:spPr>
        <p:txBody>
          <a:bodyPr vert="horz" wrap="square" lIns="0" tIns="12700" rIns="0" bIns="0" rtlCol="0">
            <a:spAutoFit/>
          </a:bodyPr>
          <a:lstStyle/>
          <a:p>
            <a:pPr>
              <a:spcBef>
                <a:spcPts val="5"/>
              </a:spcBef>
            </a:pPr>
            <a:r>
              <a:rPr lang="tr-TR" sz="1500" b="1" dirty="0" smtClean="0"/>
              <a:t>Kişinin dokunulmazlığı maddî ve manevî varlığı: Herkes yaşama maddî ve manevî varlığını koruma ve geliştirme hakkına sahiptir. (Madde: 17)</a:t>
            </a:r>
            <a:br>
              <a:rPr lang="tr-TR" sz="1500" b="1" dirty="0" smtClean="0"/>
            </a:br>
            <a:r>
              <a:rPr lang="tr-TR" sz="1500" b="1" dirty="0" smtClean="0"/>
              <a:t>Zorla çalıştırma yasağı: Hiç kimse zorla çalıştırılamaz. Angarya yasaktır. (Madde: 18)</a:t>
            </a:r>
            <a:br>
              <a:rPr lang="tr-TR" sz="1500" b="1" dirty="0" smtClean="0"/>
            </a:br>
            <a:r>
              <a:rPr lang="tr-TR" sz="1500" b="1" dirty="0" smtClean="0"/>
              <a:t>Kişi hürriyeti ve güvenliği: Herkes kişi hürriyeti ve güvenliğine sahiptir. (Madde: 19)</a:t>
            </a:r>
            <a:br>
              <a:rPr lang="tr-TR" sz="1500" b="1" dirty="0" smtClean="0"/>
            </a:br>
            <a:r>
              <a:rPr lang="tr-TR" sz="1500" b="1" dirty="0" smtClean="0"/>
              <a:t>Özel hayatın gizliliği: Herkes özel hayatına ve aile hayatına saygı gösterilmesini isteme hakkına sahiptir. (Madde: 20)</a:t>
            </a:r>
            <a:br>
              <a:rPr lang="tr-TR" sz="1500" b="1" dirty="0" smtClean="0"/>
            </a:br>
            <a:r>
              <a:rPr lang="tr-TR" sz="1500" b="1" dirty="0" smtClean="0"/>
              <a:t>Konut dokunulmazlığı: Kimsenin konutuna dokunulamaz. (Madde: 21)</a:t>
            </a:r>
            <a:br>
              <a:rPr lang="tr-TR" sz="1500" b="1" dirty="0" smtClean="0"/>
            </a:br>
            <a:r>
              <a:rPr lang="tr-TR" sz="1500" b="1" dirty="0" smtClean="0"/>
              <a:t>Haberleşme hürriyeti: Herkes haberleşme hürriyetine sahiptir. Haberleşmenin gizliliği esastır. (Madde: 22)</a:t>
            </a:r>
            <a:br>
              <a:rPr lang="tr-TR" sz="1500" b="1" dirty="0" smtClean="0"/>
            </a:br>
            <a:r>
              <a:rPr lang="tr-TR" sz="1500" b="1" dirty="0" smtClean="0"/>
              <a:t>Yerleşme ve seyahat hürriyeti: Herkes haberleşme hürriyetine sahiptir. Haberleşmenin gizliliği esastır. (Madde: 23)</a:t>
            </a:r>
            <a:br>
              <a:rPr lang="tr-TR" sz="1500" b="1" dirty="0" smtClean="0"/>
            </a:br>
            <a:r>
              <a:rPr lang="tr-TR" sz="1500" b="1" dirty="0" smtClean="0"/>
              <a:t>Din ve vicdan hürriyeti; Herkes vicdan dinî inanç ve kanaat hürriyetine sahiptir. (madde: 24)</a:t>
            </a:r>
            <a:br>
              <a:rPr lang="tr-TR" sz="1500" b="1" dirty="0" smtClean="0"/>
            </a:br>
            <a:r>
              <a:rPr lang="tr-TR" sz="1500" b="1" dirty="0" smtClean="0"/>
              <a:t>Düşünce ve kanaat hürriyeti: Herkes düşünce ve kanaat hürriyetine sahiptir. (Madde: 25)-Düşünceyi açıklama ve yayma hürriyeti: Herkes düşünce ve kanaatlerini söz yazı resim veya başka yollarla tek başına veya toplu olarak açıklama ve yayma hakkına sahiptir. (Madde: 26) </a:t>
            </a:r>
            <a:br>
              <a:rPr lang="tr-TR" sz="1500" b="1" dirty="0" smtClean="0"/>
            </a:br>
            <a:r>
              <a:rPr lang="tr-TR" sz="1500" b="1" dirty="0" smtClean="0"/>
              <a:t>Bilim ve sanat hürriyeti: Herkes bilim ve sanatı serbestçe </a:t>
            </a:r>
            <a:br>
              <a:rPr lang="tr-TR" sz="1500" b="1" dirty="0" smtClean="0"/>
            </a:br>
            <a:r>
              <a:rPr lang="tr-TR" sz="1500" b="1" dirty="0" smtClean="0"/>
              <a:t>öğrenme ve öğretme açıklama yayma ve bu alanlarda her türlü araştırma hakkına sahiptir. (Madde: 27)</a:t>
            </a:r>
            <a:endParaRPr lang="tr-TR" sz="1500" dirty="0">
              <a:latin typeface="Arial"/>
              <a:cs typeface="Aria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135</a:t>
            </a:fld>
            <a:endParaRPr lang="tr-TR" dirty="0"/>
          </a:p>
        </p:txBody>
      </p:sp>
      <p:sp>
        <p:nvSpPr>
          <p:cNvPr id="13" name="object 2"/>
          <p:cNvSpPr txBox="1"/>
          <p:nvPr/>
        </p:nvSpPr>
        <p:spPr>
          <a:xfrm>
            <a:off x="129208" y="122375"/>
            <a:ext cx="7086624" cy="4937249"/>
          </a:xfrm>
          <a:prstGeom prst="rect">
            <a:avLst/>
          </a:prstGeom>
        </p:spPr>
        <p:txBody>
          <a:bodyPr vert="horz" wrap="square" lIns="0" tIns="12700" rIns="0" bIns="0" rtlCol="0">
            <a:spAutoFit/>
          </a:bodyPr>
          <a:lstStyle/>
          <a:p>
            <a:pPr>
              <a:spcBef>
                <a:spcPts val="5"/>
              </a:spcBef>
            </a:pPr>
            <a:r>
              <a:rPr lang="tr-TR" sz="1400" b="1" dirty="0" smtClean="0"/>
              <a:t>Basın hürriyeti: Basın hürdür sansür edilemez. Basımevi kurmak izin alma ve malî teminat yatırma şartına bağlanamaz. (Madde: 28)</a:t>
            </a:r>
            <a:br>
              <a:rPr lang="tr-TR" sz="1400" b="1" dirty="0" smtClean="0"/>
            </a:br>
            <a:r>
              <a:rPr lang="tr-TR" sz="1400" b="1" dirty="0" smtClean="0"/>
              <a:t>Süreli ve süresiz yayın hakkı: Süreli veya süresiz yayın önceden izin alma ve malî teminat yatırma şartına bağlanamaz. (Madde: 29)</a:t>
            </a:r>
            <a:br>
              <a:rPr lang="tr-TR" sz="1400" b="1" dirty="0" smtClean="0"/>
            </a:br>
            <a:r>
              <a:rPr lang="tr-TR" sz="1400" b="1" dirty="0" smtClean="0"/>
              <a:t>Basın araçlarının korunması: Kanuna uygun şekilde basın işletmesi olarak kurulan basımevi ve eklentileri ile basın araçları suç aleti olduğu gerekçesiyle zapt ve müsadere edilemez veya işletilmekten alıkonulamaz. (Madde: 30)</a:t>
            </a:r>
            <a:br>
              <a:rPr lang="tr-TR" sz="1400" b="1" dirty="0" smtClean="0"/>
            </a:br>
            <a:r>
              <a:rPr lang="tr-TR" sz="1400" b="1" dirty="0" smtClean="0"/>
              <a:t>Kamu tüzel kişilerinin elindeki basın dışı kitle haberleşme araçlarından yararlanma hakkı: Kişiler ve siyasî partiler kamu tüzelkişilerinin elindeki basın dışı kitle haberleşme ve yayım araçlarından yararlanma hakkına sahiptir. (Madde: 31)</a:t>
            </a:r>
            <a:br>
              <a:rPr lang="tr-TR" sz="1400" b="1" dirty="0" smtClean="0"/>
            </a:br>
            <a:r>
              <a:rPr lang="tr-TR" sz="1400" b="1" dirty="0" smtClean="0"/>
              <a:t>Düzeltme ve cevap hakkı: Düzeltme ve cevap hakkı ancak kişilerin haysiyet ve şereflerine dokunulması veya kendileriyle ilgili gerçeğe aykırı yayınlar yapılması hallerinde tanınır ve kanunla düzenlenir. (Madde: 32)</a:t>
            </a:r>
            <a:br>
              <a:rPr lang="tr-TR" sz="1400" b="1" dirty="0" smtClean="0"/>
            </a:br>
            <a:r>
              <a:rPr lang="tr-TR" sz="1400" b="1" dirty="0" smtClean="0"/>
              <a:t>Dernek kurma hürriyeti: Herkes önceden izin almaksızın dernek kurma ve bunlara üye olma ya da üyelikten çıkma hürriyetine sahiptir. (Madde: 33)</a:t>
            </a:r>
            <a:br>
              <a:rPr lang="tr-TR" sz="1400" b="1" dirty="0" smtClean="0"/>
            </a:br>
            <a:r>
              <a:rPr lang="tr-TR" sz="1400" b="1" dirty="0" smtClean="0"/>
              <a:t>Toplantı ve gösteri yürüyüşü düzenleme hakkı: Herkes önceden izin almadan silahsız ve saldırısız toplantı ve gösteri yürüyüşü düzenleme hakkına sahiptir. (Madde: 34)</a:t>
            </a:r>
            <a:br>
              <a:rPr lang="tr-TR" sz="1400" b="1" dirty="0" smtClean="0"/>
            </a:br>
            <a:r>
              <a:rPr lang="tr-TR" sz="1400" b="1" dirty="0" smtClean="0"/>
              <a:t>Mülkiyet hakkı: Herkes mülkiyet ve miras haklarına sahiptir. (Madde: 35)</a:t>
            </a:r>
            <a:br>
              <a:rPr lang="tr-TR" sz="1400" b="1" dirty="0" smtClean="0"/>
            </a:br>
            <a:r>
              <a:rPr lang="tr-TR" sz="1400" b="1" dirty="0" smtClean="0"/>
              <a:t>Hak arama hürriyeti: Herkes </a:t>
            </a:r>
            <a:r>
              <a:rPr lang="tr-TR" sz="1400" b="1" dirty="0" err="1" smtClean="0"/>
              <a:t>meşrû</a:t>
            </a:r>
            <a:r>
              <a:rPr lang="tr-TR" sz="1400" b="1" dirty="0" smtClean="0"/>
              <a:t> vasıta ve yollardan faydalanmak suretiyle yargı mercileri önünde davacı veya davalı olarak iddia ve savunma ile adil yargılanma hakkına sahiptir. (Madde: 36)</a:t>
            </a:r>
            <a:endParaRPr lang="tr-TR" sz="1400" dirty="0">
              <a:latin typeface="Arial"/>
              <a:cs typeface="Aria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136</a:t>
            </a:fld>
            <a:endParaRPr lang="tr-TR" dirty="0"/>
          </a:p>
        </p:txBody>
      </p:sp>
      <p:sp>
        <p:nvSpPr>
          <p:cNvPr id="4" name="Unvan 3"/>
          <p:cNvSpPr txBox="1">
            <a:spLocks/>
          </p:cNvSpPr>
          <p:nvPr/>
        </p:nvSpPr>
        <p:spPr>
          <a:xfrm>
            <a:off x="640630" y="1886044"/>
            <a:ext cx="6050280" cy="840317"/>
          </a:xfrm>
          <a:prstGeom prst="rect">
            <a:avLst/>
          </a:prstGeom>
        </p:spPr>
        <p:txBody>
          <a:bodyPr>
            <a:normAutofit fontScale="75000" lnSpcReduction="20000"/>
          </a:bodyPr>
          <a:lstStyle>
            <a:lvl1pPr algn="l" rtl="0" eaLnBrk="1" latinLnBrk="0" hangingPunct="1">
              <a:spcBef>
                <a:spcPct val="0"/>
              </a:spcBef>
              <a:buNone/>
              <a:defRPr kumimoji="0" sz="3900" b="0" kern="1200">
                <a:ln>
                  <a:noFill/>
                </a:ln>
                <a:solidFill>
                  <a:schemeClr val="tx2"/>
                </a:solidFill>
                <a:effectLst/>
                <a:latin typeface="+mj-lt"/>
                <a:ea typeface="+mj-ea"/>
                <a:cs typeface="+mj-cs"/>
              </a:defRPr>
            </a:lvl1pPr>
          </a:lstStyle>
          <a:p>
            <a:pPr algn="ctr">
              <a:defRPr/>
            </a:pPr>
            <a:r>
              <a:rPr lang="tr-TR" b="1" dirty="0" smtClean="0">
                <a:solidFill>
                  <a:srgbClr val="2126FB"/>
                </a:solidFill>
              </a:rPr>
              <a:t>SINAVLARINIZDA </a:t>
            </a:r>
            <a:br>
              <a:rPr lang="tr-TR" b="1" dirty="0" smtClean="0">
                <a:solidFill>
                  <a:srgbClr val="2126FB"/>
                </a:solidFill>
              </a:rPr>
            </a:br>
            <a:r>
              <a:rPr lang="tr-TR" b="1" dirty="0" smtClean="0">
                <a:solidFill>
                  <a:srgbClr val="2126FB"/>
                </a:solidFill>
              </a:rPr>
              <a:t>BAŞARILAR DİLERİZ</a:t>
            </a:r>
            <a:endParaRPr lang="tr-TR" b="1" dirty="0">
              <a:solidFill>
                <a:srgbClr val="2126FB"/>
              </a:solidFill>
            </a:endParaRPr>
          </a:p>
        </p:txBody>
      </p:sp>
    </p:spTree>
    <p:extLst>
      <p:ext uri="{BB962C8B-B14F-4D97-AF65-F5344CB8AC3E}">
        <p14:creationId xmlns:p14="http://schemas.microsoft.com/office/powerpoint/2010/main" val="163106551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7315200" cy="5041900"/>
          </a:xfrm>
        </p:spPr>
        <p:txBody>
          <a:bodyPr>
            <a:normAutofit/>
          </a:bodyPr>
          <a:lstStyle/>
          <a:p>
            <a:r>
              <a:rPr lang="tr-TR" b="1" dirty="0" smtClean="0">
                <a:solidFill>
                  <a:srgbClr val="FF0000"/>
                </a:solidFill>
              </a:rPr>
              <a:t>1. 5188 sayılı Özel Güvenlik Hizmetlerine Dair Kanun’a göre; acil ve geçici haller dışında, özel güvenlik şirketleri tarafından üçüncü kişi, kurum ve kuruluşlara sağlanacak koruma ve güvenlik hizmetlerinin nereye ve ne zaman yazılı olarak bildirilmesi ön görülmüştür? </a:t>
            </a:r>
          </a:p>
          <a:p>
            <a:r>
              <a:rPr lang="tr-TR" b="1" dirty="0" smtClean="0"/>
              <a:t>A) İlgili valiliğe, hizmet başladıktan bir gün sonra </a:t>
            </a:r>
          </a:p>
          <a:p>
            <a:r>
              <a:rPr lang="tr-TR" b="1" dirty="0" smtClean="0"/>
              <a:t>B) İçişleri Bakanlığına, hizmet sözleşmesinin imzalandığı gün </a:t>
            </a:r>
          </a:p>
          <a:p>
            <a:r>
              <a:rPr lang="tr-TR" b="1" dirty="0" smtClean="0"/>
              <a:t>C) İlgili valiliğe, hizmetin başladığı gün mesai saati bitimine kadar </a:t>
            </a:r>
          </a:p>
          <a:p>
            <a:r>
              <a:rPr lang="tr-TR" b="1" dirty="0" smtClean="0"/>
              <a:t>D) İlgili kişi, kurum ve kuruluşlara, hizmetin başladığı saat </a:t>
            </a:r>
          </a:p>
          <a:p>
            <a:r>
              <a:rPr lang="tr-TR" b="1" dirty="0" smtClean="0"/>
              <a:t>E) Hizmet sözleşmesinin bildirilmesiyle ilgili herhangi bir zorunluluk yoktur </a:t>
            </a:r>
          </a:p>
          <a:p>
            <a:endParaRPr lang="tr-TR" dirty="0"/>
          </a:p>
        </p:txBody>
      </p:sp>
      <p:sp>
        <p:nvSpPr>
          <p:cNvPr id="4" name="3 Oval"/>
          <p:cNvSpPr/>
          <p:nvPr/>
        </p:nvSpPr>
        <p:spPr>
          <a:xfrm>
            <a:off x="5829315" y="4411676"/>
            <a:ext cx="731520" cy="4201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C</a:t>
            </a:r>
            <a:endParaRPr lang="tr-TR" dirty="0"/>
          </a:p>
        </p:txBody>
      </p:sp>
    </p:spTree>
    <p:extLst>
      <p:ext uri="{BB962C8B-B14F-4D97-AF65-F5344CB8AC3E}">
        <p14:creationId xmlns:p14="http://schemas.microsoft.com/office/powerpoint/2010/main" val="82339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569254"/>
          </a:xfrm>
        </p:spPr>
        <p:txBody>
          <a:bodyPr>
            <a:normAutofit fontScale="92500" lnSpcReduction="10000"/>
          </a:bodyPr>
          <a:lstStyle/>
          <a:p>
            <a:r>
              <a:rPr lang="tr-TR" b="1" dirty="0" smtClean="0">
                <a:solidFill>
                  <a:srgbClr val="FF0000"/>
                </a:solidFill>
              </a:rPr>
              <a:t>2. Özel güvenlik görevlilerinin silah bulundurma ve taşıma yetkisi ile ilgili aşağıdakilerden hangisi yanlıştır? </a:t>
            </a:r>
          </a:p>
          <a:p>
            <a:r>
              <a:rPr lang="tr-TR" b="1" dirty="0" smtClean="0"/>
              <a:t>A) Özel güvenlik hizmetinde kullanılacak ateşli silah, il özel güvenlik komisyonu tarafından belirlenmiş olmalıdır </a:t>
            </a:r>
          </a:p>
          <a:p>
            <a:r>
              <a:rPr lang="tr-TR" b="1" dirty="0" smtClean="0"/>
              <a:t>B) Koruma ve güvenlik hizmetinde kullanılan silahlar sadece özel güvenlik şirketi tarafından temin edilir </a:t>
            </a:r>
          </a:p>
          <a:p>
            <a:r>
              <a:rPr lang="tr-TR" b="1" dirty="0" smtClean="0"/>
              <a:t>C) Özel toplantılarda, spor müsabakalarında, sahne gösterileri ve benzeri etkinliklerde silahlı olarak görev yapılmaz </a:t>
            </a:r>
          </a:p>
          <a:p>
            <a:r>
              <a:rPr lang="tr-TR" b="1" dirty="0" smtClean="0"/>
              <a:t>D) Ateşli silahlar, silahlı özel güvenlik kimlik kartı olan görevlilerce taşınabilir </a:t>
            </a:r>
          </a:p>
          <a:p>
            <a:r>
              <a:rPr lang="tr-TR" b="1" dirty="0" smtClean="0"/>
              <a:t>E) Ateşli silah, 5188 sayılı Özel Güvenlik Hizmetlerine Dair Kanunda belirtilen haller dışında görev alanı dışına çıkarılamaz </a:t>
            </a:r>
          </a:p>
          <a:p>
            <a:endParaRPr lang="tr-TR" dirty="0"/>
          </a:p>
        </p:txBody>
      </p:sp>
      <p:sp>
        <p:nvSpPr>
          <p:cNvPr id="4" name="3 Oval"/>
          <p:cNvSpPr/>
          <p:nvPr/>
        </p:nvSpPr>
        <p:spPr>
          <a:xfrm>
            <a:off x="5943616" y="4201595"/>
            <a:ext cx="731520" cy="577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B</a:t>
            </a:r>
            <a:endParaRPr lang="tr-TR" dirty="0"/>
          </a:p>
        </p:txBody>
      </p:sp>
    </p:spTree>
    <p:extLst>
      <p:ext uri="{BB962C8B-B14F-4D97-AF65-F5344CB8AC3E}">
        <p14:creationId xmlns:p14="http://schemas.microsoft.com/office/powerpoint/2010/main" val="112632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621774"/>
          </a:xfrm>
        </p:spPr>
        <p:txBody>
          <a:bodyPr>
            <a:normAutofit lnSpcReduction="10000"/>
          </a:bodyPr>
          <a:lstStyle/>
          <a:p>
            <a:r>
              <a:rPr lang="tr-TR" dirty="0" smtClean="0">
                <a:solidFill>
                  <a:srgbClr val="FF0000"/>
                </a:solidFill>
              </a:rPr>
              <a:t> </a:t>
            </a:r>
            <a:r>
              <a:rPr lang="tr-TR" b="1" dirty="0" smtClean="0">
                <a:solidFill>
                  <a:srgbClr val="FF0000"/>
                </a:solidFill>
              </a:rPr>
              <a:t>3. Özel Güvenlik Hizmetlerine Dair Kanun’da aşağıdakilerden hangisine herhangi bir ceza veya yaptırım getirilmemiştir? </a:t>
            </a:r>
          </a:p>
          <a:p>
            <a:r>
              <a:rPr lang="tr-TR" b="1" dirty="0" smtClean="0"/>
              <a:t>A) Özel güvenlik görevlisi, Özel Güvenlik Hizmetlerine Dair Kanun’da belirtilen koruma ve güvenlik hizmetleri dışında başka bir işte çalıştırılamaz </a:t>
            </a:r>
          </a:p>
          <a:p>
            <a:r>
              <a:rPr lang="tr-TR" b="1" dirty="0" smtClean="0"/>
              <a:t>B) Özel güvenlik görevlileri greve katılamaz </a:t>
            </a:r>
          </a:p>
          <a:p>
            <a:r>
              <a:rPr lang="tr-TR" b="1" dirty="0" smtClean="0"/>
              <a:t>C) Kamuda çalışanlar haricinde mali sorumluluk sigortasını yaptırmadan özel güvenlik görevlisi çalıştırılamaz </a:t>
            </a:r>
          </a:p>
          <a:p>
            <a:r>
              <a:rPr lang="tr-TR" b="1" dirty="0" smtClean="0"/>
              <a:t>D) Özel güvenlik iznini almadan özel güvenlik görevlisi çalıştırılamaz </a:t>
            </a:r>
          </a:p>
          <a:p>
            <a:r>
              <a:rPr lang="tr-TR" b="1" dirty="0" smtClean="0"/>
              <a:t>E) Özel güvenlik görevlileri lokavt dolayısıyla işten uzaklaştırılamaz </a:t>
            </a:r>
          </a:p>
          <a:p>
            <a:endParaRPr lang="tr-TR" dirty="0"/>
          </a:p>
        </p:txBody>
      </p:sp>
      <p:sp>
        <p:nvSpPr>
          <p:cNvPr id="4" name="3 Oval"/>
          <p:cNvSpPr/>
          <p:nvPr/>
        </p:nvSpPr>
        <p:spPr>
          <a:xfrm>
            <a:off x="5772165" y="4359156"/>
            <a:ext cx="731520" cy="472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E</a:t>
            </a:r>
            <a:endParaRPr lang="tr-TR" dirty="0"/>
          </a:p>
        </p:txBody>
      </p:sp>
    </p:spTree>
    <p:extLst>
      <p:ext uri="{BB962C8B-B14F-4D97-AF65-F5344CB8AC3E}">
        <p14:creationId xmlns:p14="http://schemas.microsoft.com/office/powerpoint/2010/main" val="7297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14</a:t>
            </a:fld>
            <a:endParaRPr lang="tr-TR" dirty="0"/>
          </a:p>
        </p:txBody>
      </p:sp>
      <p:sp>
        <p:nvSpPr>
          <p:cNvPr id="13" name="object 3"/>
          <p:cNvSpPr txBox="1"/>
          <p:nvPr/>
        </p:nvSpPr>
        <p:spPr>
          <a:xfrm>
            <a:off x="129208" y="432718"/>
            <a:ext cx="7056783" cy="4167808"/>
          </a:xfrm>
          <a:prstGeom prst="rect">
            <a:avLst/>
          </a:prstGeom>
        </p:spPr>
        <p:txBody>
          <a:bodyPr vert="horz" wrap="square" lIns="0" tIns="12700" rIns="0" bIns="0" rtlCol="0">
            <a:spAutoFit/>
          </a:bodyPr>
          <a:lstStyle/>
          <a:p>
            <a:r>
              <a:rPr lang="tr-TR" dirty="0">
                <a:solidFill>
                  <a:srgbClr val="FF0000"/>
                </a:solidFill>
              </a:rPr>
              <a:t> </a:t>
            </a:r>
            <a:r>
              <a:rPr lang="tr-TR" dirty="0" smtClean="0">
                <a:solidFill>
                  <a:srgbClr val="FF0000"/>
                </a:solidFill>
              </a:rPr>
              <a:t>    </a:t>
            </a:r>
            <a:r>
              <a:rPr lang="tr-TR" dirty="0">
                <a:solidFill>
                  <a:srgbClr val="FF0000"/>
                </a:solidFill>
              </a:rPr>
              <a:t>1978 </a:t>
            </a:r>
            <a:r>
              <a:rPr lang="tr-TR" dirty="0"/>
              <a:t>yılında tasarının tekrar görüşülmesi için komisyon oluşturulmuş, 33 maddelik “Banka ve Diğer Kurum ve Kuruluşların Korunması ve Güvenliğinin Sağlanması Hakkında kanun Tasarısı” hazırlanmış, ancak </a:t>
            </a:r>
            <a:r>
              <a:rPr lang="tr-TR" dirty="0" smtClean="0"/>
              <a:t>     1980 </a:t>
            </a:r>
            <a:r>
              <a:rPr lang="tr-TR" dirty="0"/>
              <a:t>yılında tekrar reddedilmiştir. </a:t>
            </a:r>
          </a:p>
          <a:p>
            <a:r>
              <a:rPr lang="tr-TR" dirty="0" smtClean="0"/>
              <a:t>    </a:t>
            </a:r>
          </a:p>
          <a:p>
            <a:r>
              <a:rPr lang="tr-TR" dirty="0" smtClean="0">
                <a:solidFill>
                  <a:srgbClr val="FF0000"/>
                </a:solidFill>
              </a:rPr>
              <a:t>1970-1980‟</a:t>
            </a:r>
            <a:r>
              <a:rPr lang="tr-TR" dirty="0" err="1" smtClean="0"/>
              <a:t>li</a:t>
            </a:r>
            <a:r>
              <a:rPr lang="tr-TR" dirty="0" smtClean="0"/>
              <a:t> </a:t>
            </a:r>
            <a:r>
              <a:rPr lang="tr-TR" dirty="0"/>
              <a:t>yıllarda kamu ve özel sektöre ait sınai, ticari kurum ve kuruluşlar, barajlar, askeri tesisler, ulaştırma ve haberleşme tesisleri, şantiyeler gibi korunması gereken önemli yerlerin güvenliğinin özel bir şekilde yapılmasına dair çok miktarda çalışmalar yapılmıştır. </a:t>
            </a:r>
            <a:endParaRPr lang="tr-TR" dirty="0" smtClean="0"/>
          </a:p>
          <a:p>
            <a:endParaRPr lang="tr-TR" dirty="0" smtClean="0">
              <a:solidFill>
                <a:srgbClr val="FF0000"/>
              </a:solidFill>
            </a:endParaRPr>
          </a:p>
          <a:p>
            <a:r>
              <a:rPr lang="tr-TR" dirty="0" smtClean="0">
                <a:solidFill>
                  <a:srgbClr val="FF0000"/>
                </a:solidFill>
              </a:rPr>
              <a:t>En sonunda</a:t>
            </a:r>
            <a:r>
              <a:rPr lang="tr-TR" dirty="0">
                <a:solidFill>
                  <a:srgbClr val="FF0000"/>
                </a:solidFill>
              </a:rPr>
              <a:t>, jandarma ile polis güçlerinin yükünü hafifletmek amacıyla Milli Güvenlik Konseyi tavsiyesiyle hazırlanan</a:t>
            </a:r>
            <a:r>
              <a:rPr lang="tr-TR" dirty="0"/>
              <a:t> </a:t>
            </a:r>
            <a:r>
              <a:rPr lang="tr-TR" b="1" i="1" dirty="0">
                <a:solidFill>
                  <a:srgbClr val="FF0000"/>
                </a:solidFill>
              </a:rPr>
              <a:t>22.07.1981 tarih ve 2495 sayılı “Bazı Kurum ve kuruluşların Korunması ve Güvenliklerinin Sağlanması Hakkındaki Kanun”</a:t>
            </a:r>
            <a:r>
              <a:rPr lang="tr-TR" b="1" dirty="0">
                <a:solidFill>
                  <a:srgbClr val="FF0000"/>
                </a:solidFill>
              </a:rPr>
              <a:t> </a:t>
            </a:r>
            <a:r>
              <a:rPr lang="tr-TR" dirty="0"/>
              <a:t>ile özel güvenlik nihayet yasal dayanağa kavuşmuştur.</a:t>
            </a: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516734"/>
          </a:xfrm>
        </p:spPr>
        <p:txBody>
          <a:bodyPr>
            <a:normAutofit fontScale="85000" lnSpcReduction="20000"/>
          </a:bodyPr>
          <a:lstStyle/>
          <a:p>
            <a:r>
              <a:rPr lang="tr-TR" b="1" dirty="0" smtClean="0">
                <a:solidFill>
                  <a:srgbClr val="FF0000"/>
                </a:solidFill>
              </a:rPr>
              <a:t>4. Özel güvenlik görevlilerinin yetkileri ile ilgili aşağıdakilerden hangisi yanlıştır? </a:t>
            </a:r>
          </a:p>
          <a:p>
            <a:r>
              <a:rPr lang="tr-TR" b="1" dirty="0" smtClean="0"/>
              <a:t>A) Özel Güvenlik Hizmetlerine Dair Kanun’da belirtilen etkinlik, tören ve toplu ulaşım tesislerinde izin verilen, davetli ya da biletli kişileri ayırt edebilmek için kimlik sorma yetkisi kullanılır </a:t>
            </a:r>
          </a:p>
          <a:p>
            <a:r>
              <a:rPr lang="tr-TR" b="1" dirty="0" smtClean="0"/>
              <a:t>B) Görev alanında, haklarında yakalama emri veya mahkumiyet kararı bulunan kişileri yakaladıkları takdirde iz veya delil etmek için değil, yakaladığı kişinin kendisine, başkalarına ve yakalayan görevliye zarar verebilecek maddeleri tespit edebilmek için arama yapılır </a:t>
            </a:r>
          </a:p>
          <a:p>
            <a:r>
              <a:rPr lang="tr-TR" b="1" dirty="0" smtClean="0"/>
              <a:t>C) Polis Vazife ve Salahiyet Kanunu’na göre silah bulundurma ve taşıma yetkisine sahiptirler </a:t>
            </a:r>
          </a:p>
          <a:p>
            <a:r>
              <a:rPr lang="tr-TR" b="1" dirty="0" smtClean="0"/>
              <a:t>D) Tabii afet gibi olağanüstü durumlarda ve imdat istenmesi halinde görev alanındaki işyeri ve konutlara girme yetkisi kullanılır </a:t>
            </a:r>
          </a:p>
          <a:p>
            <a:r>
              <a:rPr lang="tr-TR" b="1" dirty="0" smtClean="0"/>
              <a:t>E) Aramalar sırasında suç teşkil eden, delil olabilecek ya da suç teşkil etmemekle birlikte tehlike doğurabilecek eşyayı, terk edilmiş veya bulunmuş eşyayı emanete alma yetkisi kullanılır </a:t>
            </a:r>
          </a:p>
          <a:p>
            <a:endParaRPr lang="tr-TR" dirty="0"/>
          </a:p>
        </p:txBody>
      </p:sp>
      <p:sp>
        <p:nvSpPr>
          <p:cNvPr id="4" name="3 Oval"/>
          <p:cNvSpPr/>
          <p:nvPr/>
        </p:nvSpPr>
        <p:spPr>
          <a:xfrm>
            <a:off x="5715014" y="4306636"/>
            <a:ext cx="731520" cy="472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C</a:t>
            </a:r>
            <a:endParaRPr lang="tr-TR" dirty="0"/>
          </a:p>
        </p:txBody>
      </p:sp>
    </p:spTree>
    <p:extLst>
      <p:ext uri="{BB962C8B-B14F-4D97-AF65-F5344CB8AC3E}">
        <p14:creationId xmlns:p14="http://schemas.microsoft.com/office/powerpoint/2010/main" val="318060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62583"/>
            <a:ext cx="6583680" cy="4411693"/>
          </a:xfrm>
        </p:spPr>
        <p:txBody>
          <a:bodyPr>
            <a:normAutofit/>
          </a:bodyPr>
          <a:lstStyle/>
          <a:p>
            <a:r>
              <a:rPr lang="tr-TR" b="1" dirty="0" smtClean="0">
                <a:solidFill>
                  <a:srgbClr val="FF0000"/>
                </a:solidFill>
              </a:rPr>
              <a:t>5. Aşağıdakilerden hangisinde özel güvenlik görevlisi olmak istenmesi durumunda özel güvenlik temel eğitimi şartı aranır? </a:t>
            </a:r>
          </a:p>
          <a:p>
            <a:r>
              <a:rPr lang="tr-TR" b="1" dirty="0" smtClean="0"/>
              <a:t>A) Silah eğitimi dışında, fakülte veya meslek yüksek okullarının güvenlikle ilgili bölümlerinden mezun olanlarda </a:t>
            </a:r>
          </a:p>
          <a:p>
            <a:r>
              <a:rPr lang="sv-SE" b="1" dirty="0" smtClean="0"/>
              <a:t>B) Özel kolluktan emekli olanlarda </a:t>
            </a:r>
          </a:p>
          <a:p>
            <a:r>
              <a:rPr lang="sv-SE" b="1" dirty="0" smtClean="0"/>
              <a:t>C) Genel kolluktan emekli olanlarda </a:t>
            </a:r>
          </a:p>
          <a:p>
            <a:r>
              <a:rPr lang="sv-SE" b="1" dirty="0" smtClean="0"/>
              <a:t>D) Milli İstihbarat Teşkilatından emekli olanlarda </a:t>
            </a:r>
          </a:p>
          <a:p>
            <a:r>
              <a:rPr lang="tr-TR" b="1" dirty="0" smtClean="0"/>
              <a:t>E) Genel kolluk veya Milli İstihbarat Teşkilatında en az beş yıl çalıştıktan sonra kendi istekleriyle görevlerinden ayrılmış olanlarda </a:t>
            </a:r>
          </a:p>
          <a:p>
            <a:endParaRPr lang="tr-TR" dirty="0"/>
          </a:p>
        </p:txBody>
      </p:sp>
      <p:sp>
        <p:nvSpPr>
          <p:cNvPr id="4" name="3 Oval"/>
          <p:cNvSpPr/>
          <p:nvPr/>
        </p:nvSpPr>
        <p:spPr>
          <a:xfrm>
            <a:off x="5600714" y="3991514"/>
            <a:ext cx="731520" cy="577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B</a:t>
            </a:r>
            <a:endParaRPr lang="tr-TR" dirty="0"/>
          </a:p>
        </p:txBody>
      </p:sp>
    </p:spTree>
    <p:extLst>
      <p:ext uri="{BB962C8B-B14F-4D97-AF65-F5344CB8AC3E}">
        <p14:creationId xmlns:p14="http://schemas.microsoft.com/office/powerpoint/2010/main" val="81632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57543"/>
            <a:ext cx="6583680" cy="4569254"/>
          </a:xfrm>
        </p:spPr>
        <p:txBody>
          <a:bodyPr>
            <a:normAutofit/>
          </a:bodyPr>
          <a:lstStyle/>
          <a:p>
            <a:r>
              <a:rPr lang="tr-TR" b="1" dirty="0" smtClean="0">
                <a:solidFill>
                  <a:srgbClr val="FF0000"/>
                </a:solidFill>
              </a:rPr>
              <a:t>6. Aşağıdakilerden hangisi özel güvenlik görevlisi olmak isteyenlerde aranan şartlardan birisi değildir? </a:t>
            </a:r>
          </a:p>
          <a:p>
            <a:r>
              <a:rPr lang="tr-TR" b="1" dirty="0" smtClean="0"/>
              <a:t>A) Türkiye Cumhuriyeti vatandaşı olmak </a:t>
            </a:r>
          </a:p>
          <a:p>
            <a:r>
              <a:rPr lang="tr-TR" b="1" dirty="0" smtClean="0"/>
              <a:t>B) Silahsız olarak görev yapacak ise 18 yaşını doldurmuş olmak </a:t>
            </a:r>
          </a:p>
          <a:p>
            <a:r>
              <a:rPr lang="tr-TR" b="1" dirty="0" smtClean="0"/>
              <a:t>C) Görevin yapılmasına engel olabilecek vücut ve akıl hastalığı ile engelli bulunmamak </a:t>
            </a:r>
          </a:p>
          <a:p>
            <a:r>
              <a:rPr lang="tr-TR" b="1" dirty="0" smtClean="0"/>
              <a:t>D) İlk ve orta öğretimini 70 başarı puanı ile bitirmek </a:t>
            </a:r>
          </a:p>
          <a:p>
            <a:r>
              <a:rPr lang="tr-TR" b="1" dirty="0" smtClean="0"/>
              <a:t>E) Güvenlik soruşturması olumlu olmak </a:t>
            </a:r>
          </a:p>
          <a:p>
            <a:endParaRPr lang="tr-TR" dirty="0"/>
          </a:p>
        </p:txBody>
      </p:sp>
      <p:sp>
        <p:nvSpPr>
          <p:cNvPr id="4" name="3 Oval"/>
          <p:cNvSpPr/>
          <p:nvPr/>
        </p:nvSpPr>
        <p:spPr>
          <a:xfrm>
            <a:off x="6343669" y="3833954"/>
            <a:ext cx="628654" cy="672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D</a:t>
            </a:r>
            <a:endParaRPr lang="tr-TR" dirty="0"/>
          </a:p>
        </p:txBody>
      </p:sp>
    </p:spTree>
    <p:extLst>
      <p:ext uri="{BB962C8B-B14F-4D97-AF65-F5344CB8AC3E}">
        <p14:creationId xmlns:p14="http://schemas.microsoft.com/office/powerpoint/2010/main" val="368574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0"/>
            <a:ext cx="6583680" cy="4884357"/>
          </a:xfrm>
        </p:spPr>
        <p:txBody>
          <a:bodyPr>
            <a:normAutofit fontScale="92500" lnSpcReduction="10000"/>
          </a:bodyPr>
          <a:lstStyle/>
          <a:p>
            <a:r>
              <a:rPr lang="tr-TR" b="1" dirty="0" smtClean="0">
                <a:solidFill>
                  <a:srgbClr val="FF0000"/>
                </a:solidFill>
              </a:rPr>
              <a:t>7. Aşağıdakilerden hangisi Özel Güvenlik Hizmetlerine Dair Kanun’a göre doğrudur? </a:t>
            </a:r>
          </a:p>
          <a:p>
            <a:r>
              <a:rPr lang="tr-TR" b="1" dirty="0" smtClean="0"/>
              <a:t>A) Özel güvenlik görevlileri, görevleri haricinde işledikleri suçlardan dolayı kamu görevlisi gibi cezalandırılır </a:t>
            </a:r>
          </a:p>
          <a:p>
            <a:r>
              <a:rPr lang="tr-TR" b="1" dirty="0" smtClean="0"/>
              <a:t>B) Yönetici veya özel güvenlik görevlisi olabilme şartlarını taşımadığı veya bu şartlardan herhangi birini sonradan kaybettiği tespit edilenlere iki ay süre verilir </a:t>
            </a:r>
          </a:p>
          <a:p>
            <a:r>
              <a:rPr lang="tr-TR" b="1" dirty="0" smtClean="0"/>
              <a:t>C) Özel güvenlik kimlik kartında silahlı ya da silahsız olduğu belirtilmeden görevlinin adı ve soyadı yer alır </a:t>
            </a:r>
          </a:p>
          <a:p>
            <a:r>
              <a:rPr lang="tr-TR" b="1" dirty="0" smtClean="0"/>
              <a:t>D) Özel güvenlik denetimi sonucu tespit edilen eksikliklerin ilgili kişi, kurum, kuruluş ve şirketlerce verilen süre içinde giderilmesi zorunludur </a:t>
            </a:r>
          </a:p>
          <a:p>
            <a:r>
              <a:rPr lang="tr-TR" b="1" dirty="0" smtClean="0"/>
              <a:t>E) Özel güvenlik yöneticileri görev alanı içinde ve süresince üniforma giyerler </a:t>
            </a:r>
          </a:p>
          <a:p>
            <a:endParaRPr lang="tr-TR" dirty="0"/>
          </a:p>
        </p:txBody>
      </p:sp>
      <p:sp>
        <p:nvSpPr>
          <p:cNvPr id="4" name="3 Oval"/>
          <p:cNvSpPr/>
          <p:nvPr/>
        </p:nvSpPr>
        <p:spPr>
          <a:xfrm>
            <a:off x="5715014" y="4359155"/>
            <a:ext cx="731520" cy="525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D</a:t>
            </a:r>
            <a:endParaRPr lang="tr-TR" dirty="0"/>
          </a:p>
        </p:txBody>
      </p:sp>
    </p:spTree>
    <p:extLst>
      <p:ext uri="{BB962C8B-B14F-4D97-AF65-F5344CB8AC3E}">
        <p14:creationId xmlns:p14="http://schemas.microsoft.com/office/powerpoint/2010/main" val="249164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57543"/>
            <a:ext cx="6583680" cy="4621774"/>
          </a:xfrm>
        </p:spPr>
        <p:txBody>
          <a:bodyPr>
            <a:normAutofit fontScale="92500" lnSpcReduction="10000"/>
          </a:bodyPr>
          <a:lstStyle/>
          <a:p>
            <a:endParaRPr lang="tr-TR" dirty="0" smtClean="0"/>
          </a:p>
          <a:p>
            <a:r>
              <a:rPr lang="tr-TR" b="1" dirty="0" smtClean="0">
                <a:solidFill>
                  <a:srgbClr val="FF0000"/>
                </a:solidFill>
              </a:rPr>
              <a:t>8. Özel güvenlik hizmetleri kapsamında, özel güvenlik birimlerini, özel güvenlik şirketlerini ve özel güvenlik eğitimi veren kurumlarını denetlemekle ilgili aşağıdakilerden hangisi yetkilidir? </a:t>
            </a:r>
          </a:p>
          <a:p>
            <a:r>
              <a:rPr lang="tr-TR" b="1" dirty="0" smtClean="0"/>
              <a:t>I. İçişleri Bakanlığı </a:t>
            </a:r>
          </a:p>
          <a:p>
            <a:r>
              <a:rPr lang="tr-TR" b="1" dirty="0" smtClean="0"/>
              <a:t>II. Valilikler </a:t>
            </a:r>
          </a:p>
          <a:p>
            <a:r>
              <a:rPr lang="tr-TR" b="1" dirty="0" smtClean="0"/>
              <a:t>III. Belediyeler </a:t>
            </a:r>
          </a:p>
          <a:p>
            <a:r>
              <a:rPr lang="tr-TR" b="1" dirty="0" smtClean="0"/>
              <a:t>IV. Bakanlıklar </a:t>
            </a:r>
          </a:p>
          <a:p>
            <a:r>
              <a:rPr lang="tr-TR" b="1" dirty="0" smtClean="0"/>
              <a:t>V. Şirketler </a:t>
            </a:r>
          </a:p>
          <a:p>
            <a:r>
              <a:rPr lang="tr-TR" b="1" dirty="0" smtClean="0"/>
              <a:t>A) I ve II </a:t>
            </a:r>
          </a:p>
          <a:p>
            <a:r>
              <a:rPr lang="tr-TR" b="1" dirty="0" smtClean="0"/>
              <a:t>B) Yalnız I </a:t>
            </a:r>
          </a:p>
          <a:p>
            <a:r>
              <a:rPr lang="tr-TR" b="1" dirty="0" smtClean="0"/>
              <a:t>C) Yalnız II </a:t>
            </a:r>
          </a:p>
          <a:p>
            <a:r>
              <a:rPr lang="tr-TR" b="1" dirty="0" smtClean="0"/>
              <a:t>D) III ve IV </a:t>
            </a:r>
          </a:p>
          <a:p>
            <a:r>
              <a:rPr lang="it-IT" b="1" dirty="0" smtClean="0"/>
              <a:t>E) I, II, III ve V </a:t>
            </a:r>
          </a:p>
          <a:p>
            <a:endParaRPr lang="tr-TR" dirty="0"/>
          </a:p>
        </p:txBody>
      </p:sp>
      <p:sp>
        <p:nvSpPr>
          <p:cNvPr id="4" name="3 Oval"/>
          <p:cNvSpPr/>
          <p:nvPr/>
        </p:nvSpPr>
        <p:spPr>
          <a:xfrm>
            <a:off x="5600714" y="3938994"/>
            <a:ext cx="731520" cy="672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A</a:t>
            </a:r>
            <a:endParaRPr lang="tr-TR" dirty="0"/>
          </a:p>
        </p:txBody>
      </p:sp>
    </p:spTree>
    <p:extLst>
      <p:ext uri="{BB962C8B-B14F-4D97-AF65-F5344CB8AC3E}">
        <p14:creationId xmlns:p14="http://schemas.microsoft.com/office/powerpoint/2010/main" val="60192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62584"/>
            <a:ext cx="6583680" cy="4241281"/>
          </a:xfrm>
        </p:spPr>
        <p:txBody>
          <a:bodyPr>
            <a:normAutofit lnSpcReduction="10000"/>
          </a:bodyPr>
          <a:lstStyle/>
          <a:p>
            <a:r>
              <a:rPr lang="tr-TR" b="1" dirty="0" smtClean="0">
                <a:solidFill>
                  <a:srgbClr val="FF0000"/>
                </a:solidFill>
              </a:rPr>
              <a:t>9. Özel güvenlik görevlilerinin el ile üst arama yetkisi, aşağıdakilerden hangisinde yasayla düzenlenmiştir? </a:t>
            </a:r>
          </a:p>
          <a:p>
            <a:r>
              <a:rPr lang="tr-TR" b="1" dirty="0" smtClean="0"/>
              <a:t>I. ÖSYM tarafından düzenlenen sınavlarda </a:t>
            </a:r>
          </a:p>
          <a:p>
            <a:r>
              <a:rPr lang="tr-TR" b="1" dirty="0" smtClean="0"/>
              <a:t>II. Spor müsabakalarında </a:t>
            </a:r>
          </a:p>
          <a:p>
            <a:r>
              <a:rPr lang="tr-TR" b="1" dirty="0" smtClean="0"/>
              <a:t>III. Toplu ulaşım tesislerinde </a:t>
            </a:r>
          </a:p>
          <a:p>
            <a:r>
              <a:rPr lang="tr-TR" b="1" dirty="0" smtClean="0"/>
              <a:t>IV. Sağlık tesislerinde </a:t>
            </a:r>
          </a:p>
          <a:p>
            <a:r>
              <a:rPr lang="tr-TR" b="1" dirty="0" smtClean="0"/>
              <a:t>A) Yalnız I </a:t>
            </a:r>
          </a:p>
          <a:p>
            <a:r>
              <a:rPr lang="tr-TR" b="1" dirty="0" smtClean="0"/>
              <a:t>B) Yalnız II </a:t>
            </a:r>
          </a:p>
          <a:p>
            <a:r>
              <a:rPr lang="tr-TR" b="1" dirty="0" smtClean="0"/>
              <a:t>C) III ve IV </a:t>
            </a:r>
          </a:p>
          <a:p>
            <a:r>
              <a:rPr lang="nn-NO" b="1" dirty="0" smtClean="0"/>
              <a:t>D) I, II ve III </a:t>
            </a:r>
          </a:p>
          <a:p>
            <a:r>
              <a:rPr lang="tr-TR" b="1" dirty="0" smtClean="0"/>
              <a:t>E) I ve II </a:t>
            </a:r>
          </a:p>
          <a:p>
            <a:endParaRPr lang="tr-TR" dirty="0"/>
          </a:p>
        </p:txBody>
      </p:sp>
      <p:sp>
        <p:nvSpPr>
          <p:cNvPr id="4" name="3 Oval"/>
          <p:cNvSpPr/>
          <p:nvPr/>
        </p:nvSpPr>
        <p:spPr>
          <a:xfrm>
            <a:off x="5715014" y="3623874"/>
            <a:ext cx="731520" cy="672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E</a:t>
            </a:r>
            <a:endParaRPr lang="tr-TR" dirty="0"/>
          </a:p>
        </p:txBody>
      </p:sp>
    </p:spTree>
    <p:extLst>
      <p:ext uri="{BB962C8B-B14F-4D97-AF65-F5344CB8AC3E}">
        <p14:creationId xmlns:p14="http://schemas.microsoft.com/office/powerpoint/2010/main" val="107831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516734"/>
          </a:xfrm>
        </p:spPr>
        <p:txBody>
          <a:bodyPr>
            <a:normAutofit lnSpcReduction="10000"/>
          </a:bodyPr>
          <a:lstStyle/>
          <a:p>
            <a:r>
              <a:rPr lang="tr-TR" b="1" dirty="0" smtClean="0">
                <a:solidFill>
                  <a:srgbClr val="FF0000"/>
                </a:solidFill>
              </a:rPr>
              <a:t>10. Aşağıdakilerden hangisinde il özel güvenlik komisyonu kararı aranmaz? </a:t>
            </a:r>
          </a:p>
          <a:p>
            <a:r>
              <a:rPr lang="tr-TR" b="1" dirty="0" smtClean="0"/>
              <a:t>A) Geçici veya acil hallerde özel güvenlik izni verilmesi </a:t>
            </a:r>
          </a:p>
          <a:p>
            <a:r>
              <a:rPr lang="tr-TR" b="1" dirty="0" smtClean="0"/>
              <a:t>B) İşi veya konumu sebebiyle korunma ihtiyacı duyan kişiye özel güvenlik personeli istihdam etmek suretiyle güvenliğinin sağlanmasına izin verilmesi </a:t>
            </a:r>
          </a:p>
          <a:p>
            <a:r>
              <a:rPr lang="tr-TR" b="1" dirty="0" smtClean="0"/>
              <a:t>C) Kurum ve kuruluşlar bünyesinde özel güvenlik birimi kurulması </a:t>
            </a:r>
          </a:p>
          <a:p>
            <a:r>
              <a:rPr lang="tr-TR" b="1" dirty="0" smtClean="0"/>
              <a:t>D) Özel güvenlik birimi ile birlikte güvenlik hizmetinin şirketlere gördürülmesi </a:t>
            </a:r>
          </a:p>
          <a:p>
            <a:r>
              <a:rPr lang="tr-TR" b="1" dirty="0" smtClean="0"/>
              <a:t>E) Özel güvenlik eğitimde kullanılmak üzere özel eğitim kurumlarının bulundurabileceği silah sayısını belirleme </a:t>
            </a:r>
          </a:p>
          <a:p>
            <a:endParaRPr lang="tr-TR" dirty="0"/>
          </a:p>
        </p:txBody>
      </p:sp>
      <p:sp>
        <p:nvSpPr>
          <p:cNvPr id="4" name="3 Oval"/>
          <p:cNvSpPr/>
          <p:nvPr/>
        </p:nvSpPr>
        <p:spPr>
          <a:xfrm>
            <a:off x="5715014" y="4201595"/>
            <a:ext cx="731520" cy="525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A</a:t>
            </a:r>
            <a:endParaRPr lang="tr-TR" dirty="0"/>
          </a:p>
        </p:txBody>
      </p:sp>
    </p:spTree>
    <p:extLst>
      <p:ext uri="{BB962C8B-B14F-4D97-AF65-F5344CB8AC3E}">
        <p14:creationId xmlns:p14="http://schemas.microsoft.com/office/powerpoint/2010/main" val="102507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00027" y="262584"/>
            <a:ext cx="6583680" cy="4346321"/>
          </a:xfrm>
        </p:spPr>
        <p:txBody>
          <a:bodyPr>
            <a:normAutofit/>
          </a:bodyPr>
          <a:lstStyle/>
          <a:p>
            <a:r>
              <a:rPr lang="tr-TR" b="1" dirty="0" smtClean="0">
                <a:solidFill>
                  <a:srgbClr val="FF0000"/>
                </a:solidFill>
              </a:rPr>
              <a:t>11. “Kamu haklarından yararlanma hakkının engellenmesi” suç olarak düzenlenmiştir. Bu düzenleme hangi kanunda yer almaktadır? </a:t>
            </a:r>
          </a:p>
          <a:p>
            <a:r>
              <a:rPr lang="tr-TR" b="1" dirty="0" smtClean="0"/>
              <a:t>A) Borçlar Kanunu </a:t>
            </a:r>
          </a:p>
          <a:p>
            <a:r>
              <a:rPr lang="tr-TR" b="1" dirty="0" smtClean="0"/>
              <a:t>B) Türk Ticaret Kanunu </a:t>
            </a:r>
          </a:p>
          <a:p>
            <a:r>
              <a:rPr lang="tr-TR" b="1" dirty="0" smtClean="0"/>
              <a:t>C) Türk Ceza Kanunu </a:t>
            </a:r>
          </a:p>
          <a:p>
            <a:r>
              <a:rPr lang="tr-TR" b="1" dirty="0" smtClean="0"/>
              <a:t>D) Medeni Kanun </a:t>
            </a:r>
          </a:p>
          <a:p>
            <a:r>
              <a:rPr lang="tr-TR" b="1" dirty="0" smtClean="0"/>
              <a:t>E) İş Sağlığı ve Güvenliği Kanunu </a:t>
            </a:r>
          </a:p>
          <a:p>
            <a:endParaRPr lang="tr-TR" dirty="0"/>
          </a:p>
        </p:txBody>
      </p:sp>
      <p:sp>
        <p:nvSpPr>
          <p:cNvPr id="4" name="3 Oval"/>
          <p:cNvSpPr/>
          <p:nvPr/>
        </p:nvSpPr>
        <p:spPr>
          <a:xfrm>
            <a:off x="5657864" y="3728914"/>
            <a:ext cx="731520" cy="672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C</a:t>
            </a:r>
            <a:endParaRPr lang="tr-TR" dirty="0"/>
          </a:p>
        </p:txBody>
      </p:sp>
    </p:spTree>
    <p:extLst>
      <p:ext uri="{BB962C8B-B14F-4D97-AF65-F5344CB8AC3E}">
        <p14:creationId xmlns:p14="http://schemas.microsoft.com/office/powerpoint/2010/main" val="55096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516734"/>
          </a:xfrm>
        </p:spPr>
        <p:txBody>
          <a:bodyPr>
            <a:normAutofit/>
          </a:bodyPr>
          <a:lstStyle/>
          <a:p>
            <a:r>
              <a:rPr lang="tr-TR" b="1" dirty="0" smtClean="0">
                <a:solidFill>
                  <a:srgbClr val="FF0000"/>
                </a:solidFill>
              </a:rPr>
              <a:t>12. Gece ve gündüz işletilen ve nöbetleşe işçi postaları kullanılan işlerde, postası değiştirilecek işçi ne kadar süre dinlendirilmeden diğer postada çalıştırılamaz? </a:t>
            </a:r>
          </a:p>
          <a:p>
            <a:r>
              <a:rPr lang="fi-FI" b="1" dirty="0" smtClean="0"/>
              <a:t>A) Kesintisiz en az on bir saat </a:t>
            </a:r>
          </a:p>
          <a:p>
            <a:r>
              <a:rPr lang="fi-FI" b="1" dirty="0" smtClean="0"/>
              <a:t>B) Kesintisiz en az on saat </a:t>
            </a:r>
          </a:p>
          <a:p>
            <a:r>
              <a:rPr lang="fi-FI" b="1" dirty="0" smtClean="0"/>
              <a:t>C) Kesintisiz en az sekiz saat </a:t>
            </a:r>
          </a:p>
          <a:p>
            <a:r>
              <a:rPr lang="fi-FI" b="1" dirty="0" smtClean="0"/>
              <a:t>D) Kesintisiz en az beş saat </a:t>
            </a:r>
          </a:p>
          <a:p>
            <a:r>
              <a:rPr lang="fi-FI" b="1" dirty="0" smtClean="0"/>
              <a:t>E) Kesintisiz en az bir saat </a:t>
            </a:r>
          </a:p>
          <a:p>
            <a:endParaRPr lang="tr-TR" dirty="0"/>
          </a:p>
        </p:txBody>
      </p:sp>
      <p:sp>
        <p:nvSpPr>
          <p:cNvPr id="4" name="3 Oval"/>
          <p:cNvSpPr/>
          <p:nvPr/>
        </p:nvSpPr>
        <p:spPr>
          <a:xfrm>
            <a:off x="5600714" y="3938994"/>
            <a:ext cx="731520" cy="672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A</a:t>
            </a:r>
            <a:endParaRPr lang="tr-TR" dirty="0"/>
          </a:p>
        </p:txBody>
      </p:sp>
    </p:spTree>
    <p:extLst>
      <p:ext uri="{BB962C8B-B14F-4D97-AF65-F5344CB8AC3E}">
        <p14:creationId xmlns:p14="http://schemas.microsoft.com/office/powerpoint/2010/main" val="421682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62583"/>
            <a:ext cx="6583680" cy="4516734"/>
          </a:xfrm>
        </p:spPr>
        <p:txBody>
          <a:bodyPr>
            <a:normAutofit/>
          </a:bodyPr>
          <a:lstStyle/>
          <a:p>
            <a:r>
              <a:rPr lang="tr-TR" b="1" dirty="0" smtClean="0">
                <a:solidFill>
                  <a:srgbClr val="FF0000"/>
                </a:solidFill>
              </a:rPr>
              <a:t>13. Türk Ceza Kanunu’nda “Kişiyi hürriyetinden yoksun kılma” suçunu ağırlaştıran haller sayılmıştır. Aşağıdakilerden hangisi bu kapsamda değildir? </a:t>
            </a:r>
          </a:p>
          <a:p>
            <a:r>
              <a:rPr lang="tr-TR" b="1" dirty="0" smtClean="0"/>
              <a:t>A) Suçun silahla işlenmesi </a:t>
            </a:r>
          </a:p>
          <a:p>
            <a:r>
              <a:rPr lang="tr-TR" b="1" dirty="0" smtClean="0"/>
              <a:t>B) Birden fazla kişi tarafından birlikte işlenmesi </a:t>
            </a:r>
          </a:p>
          <a:p>
            <a:r>
              <a:rPr lang="tr-TR" b="1" dirty="0" smtClean="0"/>
              <a:t>C) Bu suçla ilgili yargılanan kişinin beraat etmiş olması </a:t>
            </a:r>
          </a:p>
          <a:p>
            <a:r>
              <a:rPr lang="tr-TR" b="1" dirty="0" smtClean="0"/>
              <a:t>D) Kişinin yerine getirdiği kamu görevi nedeniyle işlenmesi </a:t>
            </a:r>
          </a:p>
          <a:p>
            <a:r>
              <a:rPr lang="tr-TR" b="1" dirty="0" smtClean="0"/>
              <a:t>E) Kamu görevinin sağladığı nüfuzu kötüye kullanmak suretiyle işlenmesi </a:t>
            </a:r>
          </a:p>
          <a:p>
            <a:endParaRPr lang="tr-TR" dirty="0"/>
          </a:p>
        </p:txBody>
      </p:sp>
      <p:sp>
        <p:nvSpPr>
          <p:cNvPr id="4" name="3 Oval"/>
          <p:cNvSpPr/>
          <p:nvPr/>
        </p:nvSpPr>
        <p:spPr>
          <a:xfrm>
            <a:off x="6172218" y="4254115"/>
            <a:ext cx="685805" cy="630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C</a:t>
            </a:r>
            <a:endParaRPr lang="tr-TR" dirty="0"/>
          </a:p>
        </p:txBody>
      </p:sp>
    </p:spTree>
    <p:extLst>
      <p:ext uri="{BB962C8B-B14F-4D97-AF65-F5344CB8AC3E}">
        <p14:creationId xmlns:p14="http://schemas.microsoft.com/office/powerpoint/2010/main" val="303050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15</a:t>
            </a:fld>
            <a:endParaRPr lang="tr-TR" dirty="0"/>
          </a:p>
        </p:txBody>
      </p:sp>
      <p:sp>
        <p:nvSpPr>
          <p:cNvPr id="13" name="object 3"/>
          <p:cNvSpPr txBox="1"/>
          <p:nvPr/>
        </p:nvSpPr>
        <p:spPr>
          <a:xfrm>
            <a:off x="371452" y="377810"/>
            <a:ext cx="6715172" cy="4629472"/>
          </a:xfrm>
          <a:prstGeom prst="rect">
            <a:avLst/>
          </a:prstGeom>
        </p:spPr>
        <p:txBody>
          <a:bodyPr vert="horz" wrap="square" lIns="0" tIns="12700" rIns="0" bIns="0" rtlCol="0">
            <a:spAutoFit/>
          </a:bodyPr>
          <a:lstStyle/>
          <a:p>
            <a:r>
              <a:rPr lang="tr-TR" sz="2000" dirty="0" smtClean="0"/>
              <a:t> </a:t>
            </a:r>
          </a:p>
          <a:p>
            <a:r>
              <a:rPr lang="tr-TR" sz="2000" dirty="0" smtClean="0"/>
              <a:t>Bu </a:t>
            </a:r>
            <a:r>
              <a:rPr lang="tr-TR" sz="2000" dirty="0"/>
              <a:t>kanunda da eksiklikler bulunması ve oluşan ihtiyaca cevap vermemesi üzerine büyük bir uzlaşı ve uzun emekler neticesinde mutabakat sağlanarak </a:t>
            </a:r>
            <a:r>
              <a:rPr lang="tr-TR" sz="2000" dirty="0" smtClean="0"/>
              <a:t>hazırlanan </a:t>
            </a:r>
            <a:r>
              <a:rPr lang="tr-TR" sz="2000" dirty="0"/>
              <a:t>kanun taslağının meclis kararıyla onaylanmasıyla </a:t>
            </a:r>
            <a:r>
              <a:rPr lang="tr-TR" sz="2000" b="1" dirty="0">
                <a:solidFill>
                  <a:srgbClr val="FF0000"/>
                </a:solidFill>
              </a:rPr>
              <a:t>5188 sayılı “Özel Güvenlik Hizmetlerine Dair Kanun”</a:t>
            </a:r>
            <a:r>
              <a:rPr lang="tr-TR" sz="2000" b="1" dirty="0"/>
              <a:t> </a:t>
            </a:r>
            <a:r>
              <a:rPr lang="tr-TR" sz="2000" dirty="0"/>
              <a:t>ile özel güvenlik teşkilatının tüm yönleriyle kanuni alt yapısı düzenlenmiştir.  </a:t>
            </a:r>
          </a:p>
          <a:p>
            <a:r>
              <a:rPr lang="tr-TR" sz="2000" dirty="0"/>
              <a:t> </a:t>
            </a:r>
          </a:p>
          <a:p>
            <a:r>
              <a:rPr lang="tr-TR" sz="2000" dirty="0"/>
              <a:t>     Türkiye’de özel güvenlik anlayışının temeli 1981 yılında yürürlüğe giren </a:t>
            </a:r>
            <a:r>
              <a:rPr lang="tr-TR" sz="2000" b="1" dirty="0">
                <a:solidFill>
                  <a:srgbClr val="FF0000"/>
                </a:solidFill>
              </a:rPr>
              <a:t>2495</a:t>
            </a:r>
            <a:r>
              <a:rPr lang="tr-TR" sz="2000" dirty="0">
                <a:solidFill>
                  <a:srgbClr val="FF0000"/>
                </a:solidFill>
              </a:rPr>
              <a:t> </a:t>
            </a:r>
            <a:r>
              <a:rPr lang="tr-TR" sz="2000" b="1" dirty="0">
                <a:solidFill>
                  <a:srgbClr val="FF0000"/>
                </a:solidFill>
              </a:rPr>
              <a:t>Sayılı Bazı Kurum ve Kuruluşlarının Korunması ve Güvenliklerinin Sağlanması Hakkında Kanunla</a:t>
            </a:r>
            <a:r>
              <a:rPr lang="tr-TR" sz="2000" dirty="0">
                <a:solidFill>
                  <a:srgbClr val="FF0000"/>
                </a:solidFill>
              </a:rPr>
              <a:t> </a:t>
            </a:r>
            <a:r>
              <a:rPr lang="tr-TR" sz="2000" dirty="0"/>
              <a:t>başlamıştır.  2495 Sayılı Kanun özel güvenlik hizmetlerinin temelini oluşturmuştur</a:t>
            </a:r>
            <a:r>
              <a:rPr lang="tr-TR" sz="2000" dirty="0" smtClean="0"/>
              <a:t>.</a:t>
            </a:r>
          </a:p>
          <a:p>
            <a:endParaRPr lang="tr-TR" sz="2000" dirty="0" smtClean="0"/>
          </a:p>
          <a:p>
            <a:endParaRPr lang="tr-TR" sz="2000" dirty="0"/>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57543"/>
            <a:ext cx="6583680" cy="4346321"/>
          </a:xfrm>
        </p:spPr>
        <p:txBody>
          <a:bodyPr>
            <a:normAutofit fontScale="77500" lnSpcReduction="20000"/>
          </a:bodyPr>
          <a:lstStyle/>
          <a:p>
            <a:r>
              <a:rPr lang="tr-TR" b="1" dirty="0" smtClean="0">
                <a:solidFill>
                  <a:srgbClr val="FF0000"/>
                </a:solidFill>
              </a:rPr>
              <a:t>14. Aşağıdakilerden hangisi 5188 sayılı Özel Güvenlik Hizmetlerine Dair Kanun’a göre doğrudur? </a:t>
            </a:r>
          </a:p>
          <a:p>
            <a:endParaRPr lang="tr-TR" b="1" dirty="0" smtClean="0"/>
          </a:p>
          <a:p>
            <a:r>
              <a:rPr lang="tr-TR" b="1" dirty="0" smtClean="0"/>
              <a:t>A) Şirket şubesinde güvenlik sorumlusu belirlenebilmesi için on beş kişi ve üzerinde özel güvenlik görevlisi istihdam edilmelidir </a:t>
            </a:r>
          </a:p>
          <a:p>
            <a:r>
              <a:rPr lang="tr-TR" b="1" dirty="0" smtClean="0"/>
              <a:t>B) Yabancı kişiler veya yabancı şirketlerin Türkiye'de özel güvenlik hizmeti verebilmesi için sermayesinin %30’unun kamu bankalarında bulundurulması gerekir </a:t>
            </a:r>
          </a:p>
          <a:p>
            <a:r>
              <a:rPr lang="tr-TR" b="1" dirty="0" smtClean="0"/>
              <a:t>C) Özel güvenlik eğitim kurumları, özel güvenlik görevlilerine verecekleri eğitimi, eğitimin başladığı gün mesai saati bitimine kadar, özel güvenlik görevlisinin istihdam edildiği kişi, kurum ya da kuruluşa yazılı olarak bildirilir </a:t>
            </a:r>
          </a:p>
          <a:p>
            <a:r>
              <a:rPr lang="tr-TR" b="1" dirty="0" smtClean="0"/>
              <a:t>D) Eğitim ve öğretim kurumlarına, sağlık tesislerine, talih oyunları işletmelerine ve içkili yerlere özel güvenlik izni verilmez </a:t>
            </a:r>
          </a:p>
          <a:p>
            <a:r>
              <a:rPr lang="tr-TR" b="1" dirty="0" smtClean="0"/>
              <a:t>E) Özel güvenlik şirketlerine, para ve değerli eşya nakli, geçici süreli koruma ve güvenlik hizmetlerinde kullanılmak üzere, komisyonun kararı ve valinin onayı ile silah alma, kullanma ve taşıma izni verilebilir </a:t>
            </a:r>
          </a:p>
          <a:p>
            <a:endParaRPr lang="tr-TR" dirty="0" smtClean="0"/>
          </a:p>
          <a:p>
            <a:endParaRPr lang="tr-TR" dirty="0"/>
          </a:p>
        </p:txBody>
      </p:sp>
      <p:sp>
        <p:nvSpPr>
          <p:cNvPr id="4" name="3 Oval"/>
          <p:cNvSpPr/>
          <p:nvPr/>
        </p:nvSpPr>
        <p:spPr>
          <a:xfrm>
            <a:off x="5657864" y="3886474"/>
            <a:ext cx="731520" cy="630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E</a:t>
            </a:r>
            <a:endParaRPr lang="tr-TR" dirty="0"/>
          </a:p>
        </p:txBody>
      </p:sp>
    </p:spTree>
    <p:extLst>
      <p:ext uri="{BB962C8B-B14F-4D97-AF65-F5344CB8AC3E}">
        <p14:creationId xmlns:p14="http://schemas.microsoft.com/office/powerpoint/2010/main" val="61111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516734"/>
          </a:xfrm>
        </p:spPr>
        <p:txBody>
          <a:bodyPr>
            <a:normAutofit fontScale="85000" lnSpcReduction="10000"/>
          </a:bodyPr>
          <a:lstStyle/>
          <a:p>
            <a:endParaRPr lang="tr-TR" dirty="0" smtClean="0"/>
          </a:p>
          <a:p>
            <a:r>
              <a:rPr lang="tr-TR" b="1" dirty="0" smtClean="0">
                <a:solidFill>
                  <a:srgbClr val="FF0000"/>
                </a:solidFill>
              </a:rPr>
              <a:t>15. Aşağıdakilerden hangisi özel güvenlik alanında çalışanlar için gerekli eğitim şartlarından birisi değildir? </a:t>
            </a:r>
          </a:p>
          <a:p>
            <a:r>
              <a:rPr lang="tr-TR" b="1" dirty="0" smtClean="0"/>
              <a:t>A) Güvenlik sorumluları en az </a:t>
            </a:r>
            <a:r>
              <a:rPr lang="tr-TR" b="1" dirty="0" err="1" smtClean="0"/>
              <a:t>önlisans</a:t>
            </a:r>
            <a:r>
              <a:rPr lang="tr-TR" b="1" dirty="0" smtClean="0"/>
              <a:t> mezunu olmalıdır </a:t>
            </a:r>
          </a:p>
          <a:p>
            <a:r>
              <a:rPr lang="tr-TR" b="1" dirty="0" smtClean="0"/>
              <a:t>B) Özel güvenlik şirketi veya eğitim kurumu yöneticileri lisans mezunu olmalıdır </a:t>
            </a:r>
          </a:p>
          <a:p>
            <a:r>
              <a:rPr lang="tr-TR" b="1" dirty="0" smtClean="0"/>
              <a:t>C) Özel güvenlik şirket kurucuları lisans mezunu olmalıdır </a:t>
            </a:r>
          </a:p>
          <a:p>
            <a:r>
              <a:rPr lang="tr-TR" b="1" dirty="0" smtClean="0"/>
              <a:t>D) Özel güvenlik görevlilerinden silahsız olarak görev yapacaklar en az sekiz yıllık ilköğretim veya ortaokul, silahlı olarak görev yapacaklar için en az lise veya dengi okul mezunu olmalıdır </a:t>
            </a:r>
          </a:p>
          <a:p>
            <a:r>
              <a:rPr lang="tr-TR" b="1" dirty="0" smtClean="0"/>
              <a:t>E) İl özel idareleri, belediyeler ile bağlı kuruluşları ve bunların üyesi olduğu mahalli idare birlikleri tarafından kurulan şirketlerde özel güvenlik alanında istihdam edilen özel güvenlik görevlisi sayısının on kişiyi geçmemesi halinde özel güvenlik bölümü yöneticisi en az lise mezunu olmalıdır </a:t>
            </a:r>
          </a:p>
          <a:p>
            <a:endParaRPr lang="tr-TR" dirty="0"/>
          </a:p>
        </p:txBody>
      </p:sp>
      <p:sp>
        <p:nvSpPr>
          <p:cNvPr id="4" name="3 Oval"/>
          <p:cNvSpPr/>
          <p:nvPr/>
        </p:nvSpPr>
        <p:spPr>
          <a:xfrm>
            <a:off x="5772165" y="4149075"/>
            <a:ext cx="731520" cy="630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C</a:t>
            </a:r>
            <a:endParaRPr lang="tr-TR" dirty="0"/>
          </a:p>
        </p:txBody>
      </p:sp>
    </p:spTree>
    <p:extLst>
      <p:ext uri="{BB962C8B-B14F-4D97-AF65-F5344CB8AC3E}">
        <p14:creationId xmlns:p14="http://schemas.microsoft.com/office/powerpoint/2010/main" val="21499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57543"/>
            <a:ext cx="6583680" cy="4726814"/>
          </a:xfrm>
        </p:spPr>
        <p:txBody>
          <a:bodyPr>
            <a:normAutofit lnSpcReduction="10000"/>
          </a:bodyPr>
          <a:lstStyle/>
          <a:p>
            <a:r>
              <a:rPr lang="tr-TR" b="1" dirty="0" smtClean="0">
                <a:solidFill>
                  <a:srgbClr val="FF0000"/>
                </a:solidFill>
              </a:rPr>
              <a:t>16. Özel güvenlik görevlisi Ali, görevli olduğu havalimanında emrinde görev yaptığı genel kolluk amirinin emirlerine uymayıp, şirket yetkilisinin verdiği talimat doğrultusunda görev yerini terk etmiştir. 5188 sayılı Özel Güvenlik Hizmetlerine Dair Kanun gereğince Ali olası hangi yaptırım ile karşılaşacaktır? </a:t>
            </a:r>
          </a:p>
          <a:p>
            <a:r>
              <a:rPr lang="tr-TR" b="1" dirty="0" smtClean="0"/>
              <a:t>A) Ali şirket yetkilisi ile birlikte bir yıl süre ile özel güvenlik alanında görev yapamayacaktır </a:t>
            </a:r>
          </a:p>
          <a:p>
            <a:r>
              <a:rPr lang="tr-TR" b="1" dirty="0" smtClean="0"/>
              <a:t>B) Şirket yetkilisinden talimat aldığı için herhangi bir işlem gerekmeyecektir </a:t>
            </a:r>
          </a:p>
          <a:p>
            <a:r>
              <a:rPr lang="tr-TR" b="1" dirty="0" smtClean="0"/>
              <a:t>C) İdari para cezası ile cezalandırılacaktır </a:t>
            </a:r>
          </a:p>
          <a:p>
            <a:r>
              <a:rPr lang="tr-TR" b="1" dirty="0" smtClean="0"/>
              <a:t>D) Özel güvenlik alanında bir daha çalışamayacaktır </a:t>
            </a:r>
          </a:p>
          <a:p>
            <a:r>
              <a:rPr lang="tr-TR" b="1" dirty="0" smtClean="0"/>
              <a:t>E) Yalızca şirket yetkilisi hakkında işlem yapılacak, Ali herhangi bir işlemle karşılaşmayacaktır </a:t>
            </a:r>
          </a:p>
          <a:p>
            <a:endParaRPr lang="tr-TR" dirty="0"/>
          </a:p>
        </p:txBody>
      </p:sp>
      <p:sp>
        <p:nvSpPr>
          <p:cNvPr id="4" name="3 Oval"/>
          <p:cNvSpPr/>
          <p:nvPr/>
        </p:nvSpPr>
        <p:spPr>
          <a:xfrm>
            <a:off x="5772165" y="4306635"/>
            <a:ext cx="731520" cy="630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A</a:t>
            </a:r>
            <a:endParaRPr lang="tr-TR" dirty="0"/>
          </a:p>
        </p:txBody>
      </p:sp>
    </p:spTree>
    <p:extLst>
      <p:ext uri="{BB962C8B-B14F-4D97-AF65-F5344CB8AC3E}">
        <p14:creationId xmlns:p14="http://schemas.microsoft.com/office/powerpoint/2010/main" val="188445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05023"/>
            <a:ext cx="6583680" cy="4779334"/>
          </a:xfrm>
        </p:spPr>
        <p:txBody>
          <a:bodyPr>
            <a:normAutofit lnSpcReduction="10000"/>
          </a:bodyPr>
          <a:lstStyle/>
          <a:p>
            <a:r>
              <a:rPr lang="tr-TR" b="1" dirty="0" smtClean="0">
                <a:solidFill>
                  <a:srgbClr val="FF0000"/>
                </a:solidFill>
              </a:rPr>
              <a:t>17. Aşağıdakilerden hangisi yanlıştır? </a:t>
            </a:r>
          </a:p>
          <a:p>
            <a:r>
              <a:rPr lang="tr-TR" b="1" dirty="0" smtClean="0"/>
              <a:t>A) Özel güvenlik görevlileri, Özel Güvenlik Hizmetlerine Dair Kanun’da sayılan yetkilerini sadece görevli oldukları süre içinde ve görev alanlarında kullanabilirler </a:t>
            </a:r>
          </a:p>
          <a:p>
            <a:r>
              <a:rPr lang="tr-TR" b="1" dirty="0" smtClean="0"/>
              <a:t>B) Özel güvenlik görevlileri, silahlarını görev alanının dışına çıkaramazlar </a:t>
            </a:r>
          </a:p>
          <a:p>
            <a:r>
              <a:rPr lang="tr-TR" b="1" dirty="0" smtClean="0"/>
              <a:t>C) Silahla görev yapan özel güvenlik görevlileri silahlı olarak, güvenlik sorumlusunu bilgilendirmek için kısa süreli görev alanı dışına çıkabilirler </a:t>
            </a:r>
          </a:p>
          <a:p>
            <a:r>
              <a:rPr lang="tr-TR" b="1" dirty="0" smtClean="0"/>
              <a:t>D) Para ve değerli eşya nakli ve cenaze töreni gibi güzergah ifade eden durumlarda güzergah boyu, görev alanı sayılır </a:t>
            </a:r>
          </a:p>
          <a:p>
            <a:r>
              <a:rPr lang="tr-TR" b="1" dirty="0" smtClean="0"/>
              <a:t>E) Görev alanı, zorunlu hallerde İl Özel Güvenlik Komisyonu kararı ile genişletilebilir </a:t>
            </a:r>
          </a:p>
          <a:p>
            <a:endParaRPr lang="tr-TR" dirty="0"/>
          </a:p>
        </p:txBody>
      </p:sp>
      <p:sp>
        <p:nvSpPr>
          <p:cNvPr id="4" name="3 Oval"/>
          <p:cNvSpPr/>
          <p:nvPr/>
        </p:nvSpPr>
        <p:spPr>
          <a:xfrm>
            <a:off x="6115067" y="4359156"/>
            <a:ext cx="628654" cy="472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C</a:t>
            </a:r>
            <a:endParaRPr lang="tr-TR" dirty="0"/>
          </a:p>
        </p:txBody>
      </p:sp>
    </p:spTree>
    <p:extLst>
      <p:ext uri="{BB962C8B-B14F-4D97-AF65-F5344CB8AC3E}">
        <p14:creationId xmlns:p14="http://schemas.microsoft.com/office/powerpoint/2010/main" val="297911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57543"/>
            <a:ext cx="6583680" cy="4621774"/>
          </a:xfrm>
        </p:spPr>
        <p:txBody>
          <a:bodyPr>
            <a:normAutofit/>
          </a:bodyPr>
          <a:lstStyle/>
          <a:p>
            <a:r>
              <a:rPr lang="tr-TR" b="1" dirty="0" smtClean="0">
                <a:solidFill>
                  <a:srgbClr val="FF0000"/>
                </a:solidFill>
              </a:rPr>
              <a:t>18. “Şehirlerarası otobüs terminalinde görev yapan özel güvenlik görevlisi Nalan, terminale giriş yapanlara kimlik sorma, duyarlı kapıdan geçirme, alarm verenlerin üstlerini el </a:t>
            </a:r>
            <a:r>
              <a:rPr lang="tr-TR" b="1" dirty="0" err="1" smtClean="0">
                <a:solidFill>
                  <a:srgbClr val="FF0000"/>
                </a:solidFill>
              </a:rPr>
              <a:t>dedektörü</a:t>
            </a:r>
            <a:r>
              <a:rPr lang="tr-TR" b="1" dirty="0" smtClean="0">
                <a:solidFill>
                  <a:srgbClr val="FF0000"/>
                </a:solidFill>
              </a:rPr>
              <a:t> ile arama, eşyalarını x-ray cihazından geçirme, şüphelendikleri kişilerin üstlerini el ile arama yetkilerini kullanmaktadır.” ifadesinde yer almaması gereken yetki hangisidir? </a:t>
            </a:r>
          </a:p>
          <a:p>
            <a:r>
              <a:rPr lang="tr-TR" b="1" dirty="0" smtClean="0"/>
              <a:t>A) Duyarlı kapıdan geçirme </a:t>
            </a:r>
          </a:p>
          <a:p>
            <a:r>
              <a:rPr lang="tr-TR" b="1" dirty="0" smtClean="0"/>
              <a:t>B) El </a:t>
            </a:r>
            <a:r>
              <a:rPr lang="tr-TR" b="1" dirty="0" err="1" smtClean="0"/>
              <a:t>dedektörü</a:t>
            </a:r>
            <a:r>
              <a:rPr lang="tr-TR" b="1" dirty="0" smtClean="0"/>
              <a:t> ile üst arama </a:t>
            </a:r>
          </a:p>
          <a:p>
            <a:r>
              <a:rPr lang="es-ES" b="1" dirty="0" smtClean="0"/>
              <a:t>C) Eşyaları X-ray cihazından geçirme </a:t>
            </a:r>
          </a:p>
          <a:p>
            <a:r>
              <a:rPr lang="pl-PL" b="1" dirty="0" smtClean="0"/>
              <a:t>D) El ile üst arama </a:t>
            </a:r>
          </a:p>
          <a:p>
            <a:r>
              <a:rPr lang="tr-TR" b="1" dirty="0" smtClean="0"/>
              <a:t>E) Kimlik sorma </a:t>
            </a:r>
          </a:p>
          <a:p>
            <a:endParaRPr lang="tr-TR" dirty="0"/>
          </a:p>
        </p:txBody>
      </p:sp>
      <p:sp>
        <p:nvSpPr>
          <p:cNvPr id="4" name="3 Oval"/>
          <p:cNvSpPr/>
          <p:nvPr/>
        </p:nvSpPr>
        <p:spPr>
          <a:xfrm>
            <a:off x="5486413" y="3938994"/>
            <a:ext cx="731520" cy="672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D</a:t>
            </a:r>
            <a:endParaRPr lang="tr-TR" dirty="0"/>
          </a:p>
        </p:txBody>
      </p:sp>
    </p:spTree>
    <p:extLst>
      <p:ext uri="{BB962C8B-B14F-4D97-AF65-F5344CB8AC3E}">
        <p14:creationId xmlns:p14="http://schemas.microsoft.com/office/powerpoint/2010/main" val="379501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674294"/>
          </a:xfrm>
        </p:spPr>
        <p:txBody>
          <a:bodyPr>
            <a:normAutofit fontScale="92500" lnSpcReduction="10000"/>
          </a:bodyPr>
          <a:lstStyle/>
          <a:p>
            <a:r>
              <a:rPr lang="tr-TR" b="1" dirty="0" smtClean="0">
                <a:solidFill>
                  <a:srgbClr val="FF0000"/>
                </a:solidFill>
              </a:rPr>
              <a:t>19. Koruma ve güvenlik ihtiyacı dikkate alınarak, güvenlik hizmetinin özel güvenlik görevlileri tarafından sağlanması, kurum ve kuruluşlar bünyesinde özel güvenlik birimi kurulması veya koruma ve güvenlik hizmetinin güvenlik şirketlerine gördürülmesine izin verilebilmesi için ilk işlem aşağıdakilerden hangisi olmalıdır? </a:t>
            </a:r>
          </a:p>
          <a:p>
            <a:r>
              <a:rPr lang="tr-TR" b="1" dirty="0" smtClean="0"/>
              <a:t>A) Kişi, kurum veya kuruluşun talebinin olması </a:t>
            </a:r>
          </a:p>
          <a:p>
            <a:r>
              <a:rPr lang="tr-TR" b="1" dirty="0" smtClean="0"/>
              <a:t>B) Kişi, kurum veya kuruluşa İçişleri Bakanlığının tavsiyesinin olması </a:t>
            </a:r>
          </a:p>
          <a:p>
            <a:r>
              <a:rPr lang="tr-TR" b="1" dirty="0" smtClean="0"/>
              <a:t>C) Kişi, kurum veya kuruluşa daha önceden verilmiş özel güvenlik izninin olması </a:t>
            </a:r>
          </a:p>
          <a:p>
            <a:r>
              <a:rPr lang="tr-TR" b="1" dirty="0" smtClean="0"/>
              <a:t>D) Kişi, kurum veya kuruluşun kamu hizmeti veriyor olması </a:t>
            </a:r>
          </a:p>
          <a:p>
            <a:r>
              <a:rPr lang="tr-TR" b="1" dirty="0" smtClean="0"/>
              <a:t>E) Kişi, kurum veya kuruluşa yönelik mevcut bir tehlikenin olması </a:t>
            </a:r>
          </a:p>
          <a:p>
            <a:endParaRPr lang="tr-TR" dirty="0"/>
          </a:p>
        </p:txBody>
      </p:sp>
      <p:sp>
        <p:nvSpPr>
          <p:cNvPr id="4" name="3 Oval"/>
          <p:cNvSpPr/>
          <p:nvPr/>
        </p:nvSpPr>
        <p:spPr>
          <a:xfrm>
            <a:off x="5372112" y="4411676"/>
            <a:ext cx="731520" cy="462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A</a:t>
            </a:r>
            <a:endParaRPr lang="tr-TR" dirty="0"/>
          </a:p>
        </p:txBody>
      </p:sp>
    </p:spTree>
    <p:extLst>
      <p:ext uri="{BB962C8B-B14F-4D97-AF65-F5344CB8AC3E}">
        <p14:creationId xmlns:p14="http://schemas.microsoft.com/office/powerpoint/2010/main" val="187696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57543"/>
            <a:ext cx="6583680" cy="4726814"/>
          </a:xfrm>
        </p:spPr>
        <p:txBody>
          <a:bodyPr>
            <a:normAutofit/>
          </a:bodyPr>
          <a:lstStyle/>
          <a:p>
            <a:r>
              <a:rPr lang="tr-TR" b="1" dirty="0" smtClean="0">
                <a:solidFill>
                  <a:srgbClr val="FF0000"/>
                </a:solidFill>
              </a:rPr>
              <a:t>20. Özel güvenlik izni verilen yerde, zorunlu hallerde aşağıdakilerden hangisinin kararıyla görev alanı genişletilebilir? </a:t>
            </a:r>
          </a:p>
          <a:p>
            <a:r>
              <a:rPr lang="tr-TR" b="1" dirty="0" smtClean="0"/>
              <a:t>A) Özel güvenlik iznine müracaat eden kişi, kurum veya kuruluş yetkilisinin kararıyla </a:t>
            </a:r>
          </a:p>
          <a:p>
            <a:r>
              <a:rPr lang="tr-TR" b="1" dirty="0" smtClean="0"/>
              <a:t>B) İl özel güvenlik komisyonunun kararıyla </a:t>
            </a:r>
          </a:p>
          <a:p>
            <a:r>
              <a:rPr lang="tr-TR" b="1" dirty="0" smtClean="0"/>
              <a:t>C) Özel güvenlik görevlisinin kendi ihtiyaçlarına göre ve kendisinin kararıyla </a:t>
            </a:r>
          </a:p>
          <a:p>
            <a:r>
              <a:rPr lang="tr-TR" b="1" dirty="0" smtClean="0"/>
              <a:t>D) Özel güvenlik şirketinin hizmet verdiği yer ise yöneticinin, özel güvenlik birimi ise güvenlik sorumlusunun kararıyla </a:t>
            </a:r>
          </a:p>
          <a:p>
            <a:r>
              <a:rPr lang="tr-TR" b="1" dirty="0" smtClean="0"/>
              <a:t>E) Özel güvenlik hizmetinin yürütüldüğü yerin, mülkiyet sahibinin kararıyla </a:t>
            </a:r>
          </a:p>
          <a:p>
            <a:endParaRPr lang="tr-TR" dirty="0"/>
          </a:p>
        </p:txBody>
      </p:sp>
      <p:sp>
        <p:nvSpPr>
          <p:cNvPr id="4" name="3 Oval"/>
          <p:cNvSpPr/>
          <p:nvPr/>
        </p:nvSpPr>
        <p:spPr>
          <a:xfrm>
            <a:off x="5600714" y="4201595"/>
            <a:ext cx="731520" cy="577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smtClean="0"/>
              <a:t>B</a:t>
            </a:r>
            <a:endParaRPr lang="tr-TR"/>
          </a:p>
        </p:txBody>
      </p:sp>
    </p:spTree>
    <p:extLst>
      <p:ext uri="{BB962C8B-B14F-4D97-AF65-F5344CB8AC3E}">
        <p14:creationId xmlns:p14="http://schemas.microsoft.com/office/powerpoint/2010/main" val="160513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16</a:t>
            </a:fld>
            <a:endParaRPr lang="tr-TR" dirty="0"/>
          </a:p>
        </p:txBody>
      </p:sp>
      <p:sp>
        <p:nvSpPr>
          <p:cNvPr id="13" name="object 3"/>
          <p:cNvSpPr txBox="1"/>
          <p:nvPr/>
        </p:nvSpPr>
        <p:spPr>
          <a:xfrm>
            <a:off x="371452" y="449248"/>
            <a:ext cx="6786610" cy="4075475"/>
          </a:xfrm>
          <a:prstGeom prst="rect">
            <a:avLst/>
          </a:prstGeom>
        </p:spPr>
        <p:txBody>
          <a:bodyPr vert="horz" wrap="square" lIns="0" tIns="12700" rIns="0" bIns="0" rtlCol="0">
            <a:spAutoFit/>
          </a:bodyPr>
          <a:lstStyle/>
          <a:p>
            <a:r>
              <a:rPr lang="tr-TR" sz="2400" dirty="0"/>
              <a:t> 2004 tarihinde yürürlüğe giren </a:t>
            </a:r>
            <a:r>
              <a:rPr lang="tr-TR" sz="2400" b="1" dirty="0">
                <a:solidFill>
                  <a:srgbClr val="FF0000"/>
                </a:solidFill>
              </a:rPr>
              <a:t>5188</a:t>
            </a:r>
            <a:r>
              <a:rPr lang="tr-TR" sz="2400" dirty="0">
                <a:solidFill>
                  <a:srgbClr val="FF0000"/>
                </a:solidFill>
              </a:rPr>
              <a:t> </a:t>
            </a:r>
            <a:r>
              <a:rPr lang="tr-TR" sz="2400" b="1" dirty="0">
                <a:solidFill>
                  <a:srgbClr val="FF0000"/>
                </a:solidFill>
              </a:rPr>
              <a:t>sayılı</a:t>
            </a:r>
            <a:r>
              <a:rPr lang="tr-TR" sz="2400" dirty="0">
                <a:solidFill>
                  <a:srgbClr val="FF0000"/>
                </a:solidFill>
              </a:rPr>
              <a:t> </a:t>
            </a:r>
            <a:r>
              <a:rPr lang="tr-TR" sz="2400" b="1" dirty="0">
                <a:solidFill>
                  <a:srgbClr val="FF0000"/>
                </a:solidFill>
              </a:rPr>
              <a:t>Özel Güvenlik Hizmetlerine Dair Kanun </a:t>
            </a:r>
            <a:r>
              <a:rPr lang="tr-TR" sz="2400" dirty="0">
                <a:solidFill>
                  <a:srgbClr val="FF0000"/>
                </a:solidFill>
              </a:rPr>
              <a:t>ve </a:t>
            </a:r>
            <a:r>
              <a:rPr lang="tr-TR" sz="2400" b="1" dirty="0">
                <a:solidFill>
                  <a:srgbClr val="FF0000"/>
                </a:solidFill>
              </a:rPr>
              <a:t>5188</a:t>
            </a:r>
            <a:r>
              <a:rPr lang="tr-TR" sz="2400" dirty="0">
                <a:solidFill>
                  <a:srgbClr val="FF0000"/>
                </a:solidFill>
              </a:rPr>
              <a:t> </a:t>
            </a:r>
            <a:r>
              <a:rPr lang="tr-TR" sz="2400" b="1" dirty="0">
                <a:solidFill>
                  <a:srgbClr val="FF0000"/>
                </a:solidFill>
              </a:rPr>
              <a:t>sayılı</a:t>
            </a:r>
            <a:r>
              <a:rPr lang="tr-TR" sz="2400" dirty="0">
                <a:solidFill>
                  <a:srgbClr val="FF0000"/>
                </a:solidFill>
              </a:rPr>
              <a:t> </a:t>
            </a:r>
            <a:r>
              <a:rPr lang="tr-TR" sz="2400" b="1" dirty="0">
                <a:solidFill>
                  <a:srgbClr val="FF0000"/>
                </a:solidFill>
              </a:rPr>
              <a:t>Özel Güvenlik Hizmetlerine Dair Kanunun Uygulanması Hakkında Yönetmelik ile </a:t>
            </a:r>
            <a:r>
              <a:rPr lang="tr-TR" sz="2400" dirty="0"/>
              <a:t> özel güvenlik </a:t>
            </a:r>
            <a:r>
              <a:rPr lang="tr-TR" sz="2400" dirty="0" smtClean="0"/>
              <a:t>hizmetleri </a:t>
            </a:r>
            <a:r>
              <a:rPr lang="tr-TR" sz="2400" dirty="0"/>
              <a:t>yeniden düzenlenmiştir. </a:t>
            </a:r>
            <a:endParaRPr lang="tr-TR" sz="2400" dirty="0" smtClean="0"/>
          </a:p>
          <a:p>
            <a:r>
              <a:rPr lang="tr-TR" sz="2400" dirty="0"/>
              <a:t> </a:t>
            </a:r>
            <a:r>
              <a:rPr lang="tr-TR" sz="2400" dirty="0" smtClean="0"/>
              <a:t>  Bu </a:t>
            </a:r>
            <a:r>
              <a:rPr lang="tr-TR" sz="2400" dirty="0"/>
              <a:t>yasalarda özel güvenlik hizmeti </a:t>
            </a:r>
            <a:r>
              <a:rPr lang="tr-TR" sz="2400" b="1" i="1" dirty="0">
                <a:solidFill>
                  <a:srgbClr val="FF0000"/>
                </a:solidFill>
              </a:rPr>
              <a:t>kamu </a:t>
            </a:r>
            <a:r>
              <a:rPr lang="tr-TR" sz="2400" b="1" i="1" dirty="0" smtClean="0">
                <a:solidFill>
                  <a:srgbClr val="FF0000"/>
                </a:solidFill>
              </a:rPr>
              <a:t>güvenliğini </a:t>
            </a:r>
            <a:r>
              <a:rPr lang="tr-TR" sz="2400" b="1" i="1" dirty="0">
                <a:solidFill>
                  <a:srgbClr val="FF0000"/>
                </a:solidFill>
              </a:rPr>
              <a:t>tamamlayıcı mahiyette bir hizmet</a:t>
            </a:r>
            <a:r>
              <a:rPr lang="tr-TR" sz="2400" dirty="0">
                <a:solidFill>
                  <a:srgbClr val="FF0000"/>
                </a:solidFill>
              </a:rPr>
              <a:t> </a:t>
            </a:r>
            <a:r>
              <a:rPr lang="tr-TR" sz="2400" dirty="0"/>
              <a:t>olarak tanımlanmıştır</a:t>
            </a:r>
            <a:r>
              <a:rPr lang="tr-TR" sz="2400" dirty="0" smtClean="0"/>
              <a:t>.</a:t>
            </a:r>
          </a:p>
          <a:p>
            <a:endParaRPr lang="tr-TR" sz="2400" dirty="0" smtClean="0"/>
          </a:p>
          <a:p>
            <a:r>
              <a:rPr lang="tr-TR" sz="2400" dirty="0" smtClean="0"/>
              <a:t> </a:t>
            </a:r>
            <a:endParaRPr sz="2400" dirty="0">
              <a:latin typeface="Arial"/>
              <a:cs typeface="Arial"/>
            </a:endParaRP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0" y="0"/>
            <a:ext cx="7315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Slayt Numarası Yer Tutucusu 10"/>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17</a:t>
            </a:fld>
            <a:endParaRPr lang="tr-TR" dirty="0"/>
          </a:p>
        </p:txBody>
      </p:sp>
      <p:graphicFrame>
        <p:nvGraphicFramePr>
          <p:cNvPr id="14" name="Nesne 13"/>
          <p:cNvGraphicFramePr>
            <a:graphicFrameLocks noChangeAspect="1"/>
          </p:cNvGraphicFramePr>
          <p:nvPr>
            <p:extLst>
              <p:ext uri="{D42A27DB-BD31-4B8C-83A1-F6EECF244321}">
                <p14:modId xmlns:p14="http://schemas.microsoft.com/office/powerpoint/2010/main" val="3363459205"/>
              </p:ext>
            </p:extLst>
          </p:nvPr>
        </p:nvGraphicFramePr>
        <p:xfrm>
          <a:off x="129208" y="112705"/>
          <a:ext cx="7056784" cy="4828824"/>
        </p:xfrm>
        <a:graphic>
          <a:graphicData uri="http://schemas.openxmlformats.org/presentationml/2006/ole">
            <mc:AlternateContent xmlns:mc="http://schemas.openxmlformats.org/markup-compatibility/2006">
              <mc:Choice xmlns:v="urn:schemas-microsoft-com:vml" Requires="v">
                <p:oleObj spid="_x0000_s2099" name="Slayt" r:id="rId3" imgW="4952971" imgH="3429123" progId="PowerPoint.Slide.8">
                  <p:embed/>
                </p:oleObj>
              </mc:Choice>
              <mc:Fallback>
                <p:oleObj name="Slayt" r:id="rId3" imgW="4952971" imgH="3429123"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08" y="112705"/>
                        <a:ext cx="7056784" cy="4828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18</a:t>
            </a:fld>
            <a:endParaRPr lang="tr-TR" dirty="0"/>
          </a:p>
        </p:txBody>
      </p:sp>
      <p:sp>
        <p:nvSpPr>
          <p:cNvPr id="13" name="object 3"/>
          <p:cNvSpPr txBox="1"/>
          <p:nvPr/>
        </p:nvSpPr>
        <p:spPr>
          <a:xfrm>
            <a:off x="442890" y="377810"/>
            <a:ext cx="6572296" cy="4013919"/>
          </a:xfrm>
          <a:prstGeom prst="rect">
            <a:avLst/>
          </a:prstGeom>
        </p:spPr>
        <p:txBody>
          <a:bodyPr vert="horz" wrap="square" lIns="0" tIns="12700" rIns="0" bIns="0" rtlCol="0">
            <a:spAutoFit/>
          </a:bodyPr>
          <a:lstStyle/>
          <a:p>
            <a:r>
              <a:rPr lang="tr-TR" sz="2000" dirty="0"/>
              <a:t>  </a:t>
            </a:r>
            <a:r>
              <a:rPr lang="tr-TR" sz="2000" b="1" dirty="0">
                <a:solidFill>
                  <a:srgbClr val="FF0000"/>
                </a:solidFill>
              </a:rPr>
              <a:t>5188 sayılı yasanın </a:t>
            </a:r>
            <a:r>
              <a:rPr lang="tr-TR" sz="2000" dirty="0"/>
              <a:t>yürürlüğe girmesi</a:t>
            </a:r>
            <a:r>
              <a:rPr lang="tr-TR" sz="2000" b="1" dirty="0"/>
              <a:t>  </a:t>
            </a:r>
            <a:r>
              <a:rPr lang="tr-TR" sz="2000" dirty="0"/>
              <a:t>ile birlikte</a:t>
            </a:r>
            <a:r>
              <a:rPr lang="tr-TR" sz="2000" b="1" dirty="0"/>
              <a:t> </a:t>
            </a:r>
            <a:r>
              <a:rPr lang="tr-TR" sz="2000" b="1" dirty="0">
                <a:solidFill>
                  <a:srgbClr val="FF0000"/>
                </a:solidFill>
              </a:rPr>
              <a:t>2495 sayılı yasa</a:t>
            </a:r>
            <a:r>
              <a:rPr lang="tr-TR" sz="2000" dirty="0">
                <a:solidFill>
                  <a:srgbClr val="FF0000"/>
                </a:solidFill>
              </a:rPr>
              <a:t> </a:t>
            </a:r>
            <a:r>
              <a:rPr lang="tr-TR" sz="2000" b="1" dirty="0">
                <a:solidFill>
                  <a:srgbClr val="FF0000"/>
                </a:solidFill>
              </a:rPr>
              <a:t>yürürlükten kalkmıştır</a:t>
            </a:r>
            <a:r>
              <a:rPr lang="tr-TR" sz="2000" dirty="0">
                <a:solidFill>
                  <a:srgbClr val="FF0000"/>
                </a:solidFill>
              </a:rPr>
              <a:t>.</a:t>
            </a:r>
          </a:p>
          <a:p>
            <a:r>
              <a:rPr lang="tr-TR" sz="2000" dirty="0">
                <a:solidFill>
                  <a:srgbClr val="FF0000"/>
                </a:solidFill>
              </a:rPr>
              <a:t> </a:t>
            </a:r>
          </a:p>
          <a:p>
            <a:r>
              <a:rPr lang="tr-TR" sz="2000" dirty="0"/>
              <a:t>       </a:t>
            </a:r>
            <a:r>
              <a:rPr lang="tr-TR" sz="2000" b="1" dirty="0">
                <a:solidFill>
                  <a:srgbClr val="FF0000"/>
                </a:solidFill>
              </a:rPr>
              <a:t>5188 sayılı Özel Güvenlik Hizmetlerine Dair Kanunun uygulanmasına göre, </a:t>
            </a:r>
            <a:r>
              <a:rPr lang="tr-TR" sz="2000" dirty="0"/>
              <a:t>Özel güvenlik hizmetlerinde düzenleyici ve denetleyici kurum </a:t>
            </a:r>
            <a:r>
              <a:rPr lang="tr-TR" sz="2000" b="1" dirty="0">
                <a:solidFill>
                  <a:srgbClr val="FF0000"/>
                </a:solidFill>
              </a:rPr>
              <a:t>İçişleri Bakanlığıdır</a:t>
            </a:r>
            <a:r>
              <a:rPr lang="tr-TR" sz="2000" dirty="0">
                <a:solidFill>
                  <a:srgbClr val="FF0000"/>
                </a:solidFill>
              </a:rPr>
              <a:t>.  </a:t>
            </a:r>
            <a:r>
              <a:rPr lang="tr-TR" sz="2000" dirty="0"/>
              <a:t>İçişleri Bakanlığı  Emniyet Genel Müdürlüğü bünyesinde, daire başkanlığı düzeyinde, </a:t>
            </a:r>
            <a:r>
              <a:rPr lang="tr-TR" sz="2000" b="1" dirty="0">
                <a:solidFill>
                  <a:srgbClr val="FF0000"/>
                </a:solidFill>
              </a:rPr>
              <a:t>“ Özel Güvenlik Denetleme Başkanlığı” </a:t>
            </a:r>
            <a:r>
              <a:rPr lang="tr-TR" sz="2000" dirty="0">
                <a:solidFill>
                  <a:srgbClr val="FF0000"/>
                </a:solidFill>
              </a:rPr>
              <a:t> </a:t>
            </a:r>
            <a:r>
              <a:rPr lang="tr-TR" sz="2000" dirty="0"/>
              <a:t>faaliyet göstermektedir. Sektörde yer alan tüm kişi ve  kurumlar, sektörle ilgili yayımlanan tebliğ ve duyuruları </a:t>
            </a:r>
            <a:r>
              <a:rPr lang="tr-TR" sz="2000" b="1" dirty="0">
                <a:solidFill>
                  <a:srgbClr val="FF0000"/>
                </a:solidFill>
              </a:rPr>
              <a:t>Özel Güvenlik Denetleme Başkanlığı</a:t>
            </a:r>
            <a:r>
              <a:rPr lang="tr-TR" sz="2000" dirty="0"/>
              <a:t> resmi internet sitesi üzerinden takip edebilmektedir.</a:t>
            </a:r>
            <a:endParaRPr sz="2000" dirty="0">
              <a:latin typeface="Arial"/>
              <a:cs typeface="Arial"/>
            </a:endParaRP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19</a:t>
            </a:fld>
            <a:endParaRPr lang="tr-TR" dirty="0"/>
          </a:p>
        </p:txBody>
      </p:sp>
      <p:sp>
        <p:nvSpPr>
          <p:cNvPr id="13" name="object 3"/>
          <p:cNvSpPr txBox="1"/>
          <p:nvPr/>
        </p:nvSpPr>
        <p:spPr>
          <a:xfrm>
            <a:off x="273224" y="195342"/>
            <a:ext cx="6872308" cy="4398640"/>
          </a:xfrm>
          <a:prstGeom prst="rect">
            <a:avLst/>
          </a:prstGeom>
        </p:spPr>
        <p:txBody>
          <a:bodyPr vert="horz" wrap="square" lIns="0" tIns="12700" rIns="0" bIns="0" rtlCol="0">
            <a:spAutoFit/>
          </a:bodyPr>
          <a:lstStyle/>
          <a:p>
            <a:r>
              <a:rPr lang="tr-TR" sz="1900" dirty="0" smtClean="0"/>
              <a:t>5188 </a:t>
            </a:r>
            <a:r>
              <a:rPr lang="tr-TR" sz="1900" dirty="0"/>
              <a:t>sayılı Özel Güvenlik Hizmetlerine Dair Kanun ve diğer mevzuat hükümlerine uygunluğu,</a:t>
            </a:r>
            <a:r>
              <a:rPr lang="tr-TR" sz="1900" b="1" dirty="0"/>
              <a:t> </a:t>
            </a:r>
            <a:r>
              <a:rPr lang="tr-TR" sz="1900" b="1" dirty="0">
                <a:solidFill>
                  <a:srgbClr val="FF0000"/>
                </a:solidFill>
              </a:rPr>
              <a:t>İçişleri Bakanlığı ve İl Valiliklerince denetlenmektedir</a:t>
            </a:r>
            <a:r>
              <a:rPr lang="tr-TR" sz="1900" dirty="0" smtClean="0">
                <a:solidFill>
                  <a:srgbClr val="FF0000"/>
                </a:solidFill>
              </a:rPr>
              <a:t>. </a:t>
            </a:r>
            <a:r>
              <a:rPr lang="tr-TR" sz="1900" dirty="0" smtClean="0"/>
              <a:t>Denetlemeler </a:t>
            </a:r>
            <a:r>
              <a:rPr lang="tr-TR" sz="1900" dirty="0"/>
              <a:t>İçişleri Bakanlığı ve İl Valilikleri adına sorumluluk bölgesi esasına göre polis ve jandarma tarafından ayrı ayrı yerine </a:t>
            </a:r>
            <a:r>
              <a:rPr lang="tr-TR" sz="1900" dirty="0" smtClean="0"/>
              <a:t>getirilmektedir.Tespit </a:t>
            </a:r>
            <a:r>
              <a:rPr lang="tr-TR" sz="1900" dirty="0"/>
              <a:t>edilen eksiklik veya aksaklık var ise mevzuat çerçevesinde gereği yapılmak üzere Valiliğin bilgi ve onayına sunulmakta ve sonuçlar İçişleri bakanlığına </a:t>
            </a:r>
            <a:r>
              <a:rPr lang="tr-TR" sz="1900" dirty="0" smtClean="0"/>
              <a:t>bildirilmektedir</a:t>
            </a:r>
            <a:r>
              <a:rPr lang="tr-TR" sz="1900" dirty="0"/>
              <a:t>.     </a:t>
            </a:r>
          </a:p>
          <a:p>
            <a:r>
              <a:rPr lang="tr-TR" sz="1900" dirty="0"/>
              <a:t>       (5442 S.K. md.11-a). “Vali, il ve ilçe sınırları içerisinde bulunan genel ve özel bütün kolluk kuvvet ve teşkilatının amiridir” İl İdaresi Kanununa göre; vali ve kaymakamlar; il ve ilçe sınırları içerisinde kamu düzeninin sağlanması ve güvenliğin korunması, suç işlenmesinin önlenmesi ve bozulan kamu düzeninin yeniden kurulması için gerekli </a:t>
            </a:r>
            <a:r>
              <a:rPr lang="tr-TR" sz="1900" dirty="0" smtClean="0"/>
              <a:t>karar  </a:t>
            </a:r>
            <a:r>
              <a:rPr lang="tr-TR" sz="1900" dirty="0"/>
              <a:t>ve tedbirleri almak ve uygulamak konusunda tam yetkilidir.</a:t>
            </a: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object 2"/>
          <p:cNvSpPr txBox="1">
            <a:spLocks noChangeArrowheads="1"/>
          </p:cNvSpPr>
          <p:nvPr/>
        </p:nvSpPr>
        <p:spPr bwMode="auto">
          <a:xfrm>
            <a:off x="197253" y="-14949"/>
            <a:ext cx="6987540" cy="4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7303" rIns="0" bIns="0">
            <a:spAutoFit/>
          </a:bodyPr>
          <a:lstStyle>
            <a:lvl1pPr marL="430213" indent="-4143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612"/>
              </a:lnSpc>
              <a:spcBef>
                <a:spcPts val="212"/>
              </a:spcBef>
            </a:pPr>
            <a:endParaRPr lang="tr-TR" altLang="tr-TR" sz="2200" b="1" dirty="0" smtClean="0">
              <a:solidFill>
                <a:srgbClr val="FF0000"/>
              </a:solidFill>
            </a:endParaRPr>
          </a:p>
          <a:p>
            <a:pPr algn="ctr" eaLnBrk="1" hangingPunct="1">
              <a:lnSpc>
                <a:spcPts val="1612"/>
              </a:lnSpc>
              <a:spcBef>
                <a:spcPts val="212"/>
              </a:spcBef>
            </a:pPr>
            <a:r>
              <a:rPr lang="tr-TR" altLang="tr-TR" sz="2200" b="1" dirty="0" smtClean="0">
                <a:solidFill>
                  <a:srgbClr val="FF0000"/>
                </a:solidFill>
              </a:rPr>
              <a:t>ÖZELGÜVENLİK HUKUKU VE KİŞİ HAKLARI</a:t>
            </a:r>
            <a:endParaRPr lang="tr-TR" altLang="tr-TR" sz="1500" dirty="0">
              <a:solidFill>
                <a:srgbClr val="FFFF00"/>
              </a:solidFill>
            </a:endParaRPr>
          </a:p>
        </p:txBody>
      </p:sp>
      <p:pic>
        <p:nvPicPr>
          <p:cNvPr id="9" name="Picture 4" descr="http://tbn1.google.com/images?q=tbn:XGyFFn-H-8xcMM:http://img.blogcu.com/uploads/dilekceler_adalet2%255B1%255D.jpg">
            <a:hlinkClick r:id="rId2"/>
          </p:cNvPr>
          <p:cNvPicPr>
            <a:picLocks noChangeAspect="1" noChangeArrowheads="1"/>
          </p:cNvPicPr>
          <p:nvPr/>
        </p:nvPicPr>
        <p:blipFill>
          <a:blip r:embed="rId3" r:link="rId4"/>
          <a:srcRect/>
          <a:stretch>
            <a:fillRect/>
          </a:stretch>
        </p:blipFill>
        <p:spPr bwMode="auto">
          <a:xfrm>
            <a:off x="1594933" y="2372236"/>
            <a:ext cx="4248472" cy="1824706"/>
          </a:xfrm>
          <a:prstGeom prst="rect">
            <a:avLst/>
          </a:prstGeom>
          <a:noFill/>
          <a:ln w="9525">
            <a:noFill/>
            <a:miter lim="800000"/>
            <a:headEnd/>
            <a:tailEnd/>
          </a:ln>
          <a:effectLst>
            <a:softEdge rad="165100"/>
          </a:effectLst>
        </p:spPr>
      </p:pic>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5512" y="503405"/>
            <a:ext cx="1707315" cy="2048778"/>
          </a:xfrm>
          <a:prstGeom prst="rect">
            <a:avLst/>
          </a:prstGeom>
        </p:spPr>
      </p:pic>
      <p:sp>
        <p:nvSpPr>
          <p:cNvPr id="11" name="Dikdörtgen 10"/>
          <p:cNvSpPr/>
          <p:nvPr/>
        </p:nvSpPr>
        <p:spPr>
          <a:xfrm>
            <a:off x="345231" y="4258934"/>
            <a:ext cx="6839561" cy="615553"/>
          </a:xfrm>
          <a:prstGeom prst="rect">
            <a:avLst/>
          </a:prstGeom>
        </p:spPr>
        <p:txBody>
          <a:bodyPr wrap="square">
            <a:spAutoFit/>
          </a:bodyPr>
          <a:lstStyle/>
          <a:p>
            <a:pPr>
              <a:defRPr/>
            </a:pPr>
            <a:r>
              <a:rPr lang="tr-TR" altLang="tr-TR" b="1" dirty="0">
                <a:solidFill>
                  <a:srgbClr val="2126FB"/>
                </a:solidFill>
              </a:rPr>
              <a:t>Düzenleyen: </a:t>
            </a:r>
            <a:r>
              <a:rPr lang="tr-TR" altLang="tr-TR" b="1" dirty="0" smtClean="0">
                <a:solidFill>
                  <a:srgbClr val="2126FB"/>
                </a:solidFill>
                <a:latin typeface="Tahoma" panose="020B0604030504040204" pitchFamily="34" charset="0"/>
              </a:rPr>
              <a:t>Şıh Halil TÜRK</a:t>
            </a:r>
            <a:endParaRPr lang="tr-TR" altLang="tr-TR" b="1" dirty="0" smtClean="0">
              <a:solidFill>
                <a:srgbClr val="2126FB"/>
              </a:solidFill>
            </a:endParaRPr>
          </a:p>
          <a:p>
            <a:pPr>
              <a:defRPr/>
            </a:pPr>
            <a:r>
              <a:rPr lang="tr-TR" sz="1200" b="1" dirty="0" smtClean="0">
                <a:solidFill>
                  <a:srgbClr val="2126FB"/>
                </a:solidFill>
              </a:rPr>
              <a:t>Ders Slaytlarımızı </a:t>
            </a:r>
            <a:r>
              <a:rPr lang="tr-TR" sz="1200" b="1" dirty="0" smtClean="0">
                <a:solidFill>
                  <a:srgbClr val="FF0000"/>
                </a:solidFill>
              </a:rPr>
              <a:t>3k</a:t>
            </a:r>
            <a:r>
              <a:rPr lang="tr-TR" sz="1600" b="1" dirty="0" smtClean="0">
                <a:solidFill>
                  <a:srgbClr val="FF0000"/>
                </a:solidFill>
              </a:rPr>
              <a:t>ozelguvenlik.com</a:t>
            </a:r>
            <a:r>
              <a:rPr lang="tr-TR" sz="1200" b="1" dirty="0" smtClean="0">
                <a:solidFill>
                  <a:srgbClr val="2126FB"/>
                </a:solidFill>
              </a:rPr>
              <a:t>  adresinden takip edebilirsiniz. </a:t>
            </a:r>
            <a:endParaRPr lang="tr-TR" sz="1200" dirty="0">
              <a:solidFill>
                <a:srgbClr val="2126FB"/>
              </a:solidFill>
            </a:endParaRPr>
          </a:p>
        </p:txBody>
      </p:sp>
      <p:pic>
        <p:nvPicPr>
          <p:cNvPr id="5" name="Resim 4"/>
          <p:cNvPicPr>
            <a:picLocks noChangeAspect="1"/>
          </p:cNvPicPr>
          <p:nvPr/>
        </p:nvPicPr>
        <p:blipFill>
          <a:blip r:embed="rId6"/>
          <a:stretch>
            <a:fillRect/>
          </a:stretch>
        </p:blipFill>
        <p:spPr>
          <a:xfrm>
            <a:off x="5727240" y="1990500"/>
            <a:ext cx="1457553" cy="2040726"/>
          </a:xfrm>
          <a:prstGeom prst="rect">
            <a:avLst/>
          </a:prstGeom>
        </p:spPr>
      </p:pic>
      <p:pic>
        <p:nvPicPr>
          <p:cNvPr id="12" name="Resim 11"/>
          <p:cNvPicPr>
            <a:picLocks noChangeAspect="1"/>
          </p:cNvPicPr>
          <p:nvPr/>
        </p:nvPicPr>
        <p:blipFill>
          <a:blip r:embed="rId7"/>
          <a:stretch>
            <a:fillRect/>
          </a:stretch>
        </p:blipFill>
        <p:spPr>
          <a:xfrm>
            <a:off x="76124" y="1990500"/>
            <a:ext cx="1665740" cy="2040726"/>
          </a:xfrm>
          <a:prstGeom prst="rect">
            <a:avLst/>
          </a:prstGeom>
        </p:spPr>
      </p:pic>
    </p:spTree>
    <p:extLst>
      <p:ext uri="{BB962C8B-B14F-4D97-AF65-F5344CB8AC3E}">
        <p14:creationId xmlns:p14="http://schemas.microsoft.com/office/powerpoint/2010/main" val="3203453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20</a:t>
            </a:fld>
            <a:endParaRPr lang="tr-TR" dirty="0"/>
          </a:p>
        </p:txBody>
      </p:sp>
      <p:sp>
        <p:nvSpPr>
          <p:cNvPr id="13" name="object 3"/>
          <p:cNvSpPr txBox="1"/>
          <p:nvPr/>
        </p:nvSpPr>
        <p:spPr>
          <a:xfrm>
            <a:off x="228576" y="306372"/>
            <a:ext cx="6860999" cy="3706143"/>
          </a:xfrm>
          <a:prstGeom prst="rect">
            <a:avLst/>
          </a:prstGeom>
        </p:spPr>
        <p:txBody>
          <a:bodyPr vert="horz" wrap="square" lIns="0" tIns="12700" rIns="0" bIns="0" rtlCol="0">
            <a:spAutoFit/>
          </a:bodyPr>
          <a:lstStyle/>
          <a:p>
            <a:r>
              <a:rPr lang="tr-TR" sz="2000" b="1" dirty="0">
                <a:solidFill>
                  <a:srgbClr val="FF0000"/>
                </a:solidFill>
              </a:rPr>
              <a:t> </a:t>
            </a:r>
            <a:endParaRPr lang="tr-TR" sz="2000" dirty="0"/>
          </a:p>
          <a:p>
            <a:r>
              <a:rPr lang="tr-TR" sz="2000" b="1" dirty="0"/>
              <a:t>        </a:t>
            </a:r>
            <a:endParaRPr lang="tr-TR" sz="2000" b="1" dirty="0" smtClean="0"/>
          </a:p>
          <a:p>
            <a:endParaRPr lang="tr-TR" sz="2000" b="1" dirty="0" smtClean="0">
              <a:solidFill>
                <a:srgbClr val="FF0000"/>
              </a:solidFill>
            </a:endParaRPr>
          </a:p>
          <a:p>
            <a:endParaRPr lang="tr-TR" sz="2000" b="1" dirty="0" smtClean="0">
              <a:solidFill>
                <a:srgbClr val="FF0000"/>
              </a:solidFill>
            </a:endParaRPr>
          </a:p>
          <a:p>
            <a:endParaRPr lang="tr-TR" sz="2000" b="1" dirty="0" smtClean="0">
              <a:solidFill>
                <a:srgbClr val="FF0000"/>
              </a:solidFill>
            </a:endParaRPr>
          </a:p>
          <a:p>
            <a:r>
              <a:rPr lang="tr-TR" sz="2000" b="1" dirty="0" smtClean="0">
                <a:solidFill>
                  <a:srgbClr val="FF0000"/>
                </a:solidFill>
              </a:rPr>
              <a:t>Özel </a:t>
            </a:r>
            <a:r>
              <a:rPr lang="tr-TR" sz="2000" b="1" dirty="0">
                <a:solidFill>
                  <a:srgbClr val="FF0000"/>
                </a:solidFill>
              </a:rPr>
              <a:t>güvenlik,</a:t>
            </a:r>
            <a:r>
              <a:rPr lang="tr-TR" sz="2000" dirty="0">
                <a:solidFill>
                  <a:srgbClr val="FF0000"/>
                </a:solidFill>
              </a:rPr>
              <a:t> </a:t>
            </a:r>
            <a:r>
              <a:rPr lang="tr-TR" sz="2000" dirty="0"/>
              <a:t>Özel hukuk kişilerinin güvenliklerinin sağlanması ve korunmasına yönelik olarak gerçekleştirilen koruma faaliyetlerini ifade eder. </a:t>
            </a:r>
            <a:endParaRPr lang="tr-TR" sz="2000" dirty="0" smtClean="0"/>
          </a:p>
          <a:p>
            <a:endParaRPr lang="tr-TR" sz="2000" dirty="0" smtClean="0">
              <a:latin typeface="Arial"/>
              <a:cs typeface="Arial"/>
            </a:endParaRPr>
          </a:p>
          <a:p>
            <a:endParaRPr lang="tr-TR" sz="2000" dirty="0" smtClean="0">
              <a:latin typeface="Arial"/>
              <a:cs typeface="Arial"/>
            </a:endParaRPr>
          </a:p>
          <a:p>
            <a:endParaRPr lang="tr-TR" sz="2000" dirty="0" smtClean="0">
              <a:latin typeface="Arial"/>
              <a:cs typeface="Arial"/>
            </a:endParaRPr>
          </a:p>
          <a:p>
            <a:endParaRPr sz="2000" dirty="0">
              <a:latin typeface="Arial"/>
              <a:cs typeface="Arial"/>
            </a:endParaRP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21</a:t>
            </a:fld>
            <a:endParaRPr lang="tr-TR" dirty="0"/>
          </a:p>
        </p:txBody>
      </p:sp>
      <p:sp>
        <p:nvSpPr>
          <p:cNvPr id="13" name="object 3"/>
          <p:cNvSpPr txBox="1"/>
          <p:nvPr/>
        </p:nvSpPr>
        <p:spPr>
          <a:xfrm>
            <a:off x="417240" y="350872"/>
            <a:ext cx="6786610" cy="4691028"/>
          </a:xfrm>
          <a:prstGeom prst="rect">
            <a:avLst/>
          </a:prstGeom>
        </p:spPr>
        <p:txBody>
          <a:bodyPr vert="horz" wrap="square" lIns="0" tIns="12700" rIns="0" bIns="0" rtlCol="0">
            <a:spAutoFit/>
          </a:bodyPr>
          <a:lstStyle/>
          <a:p>
            <a:r>
              <a:rPr lang="tr-TR" sz="1900" dirty="0">
                <a:solidFill>
                  <a:srgbClr val="FF0000"/>
                </a:solidFill>
              </a:rPr>
              <a:t> </a:t>
            </a:r>
            <a:r>
              <a:rPr lang="tr-TR" sz="1900" b="1" dirty="0">
                <a:solidFill>
                  <a:srgbClr val="FF0000"/>
                </a:solidFill>
              </a:rPr>
              <a:t> </a:t>
            </a:r>
            <a:endParaRPr lang="tr-TR" sz="1900" b="1" dirty="0" smtClean="0">
              <a:solidFill>
                <a:srgbClr val="FF0000"/>
              </a:solidFill>
            </a:endParaRPr>
          </a:p>
          <a:p>
            <a:endParaRPr lang="tr-TR" sz="1900" b="1" dirty="0" smtClean="0">
              <a:solidFill>
                <a:srgbClr val="FF0000"/>
              </a:solidFill>
            </a:endParaRPr>
          </a:p>
          <a:p>
            <a:endParaRPr lang="tr-TR" sz="1900" b="1" dirty="0" smtClean="0">
              <a:solidFill>
                <a:srgbClr val="FF0000"/>
              </a:solidFill>
            </a:endParaRPr>
          </a:p>
          <a:p>
            <a:r>
              <a:rPr lang="tr-TR" sz="1900" b="1" dirty="0" smtClean="0">
                <a:solidFill>
                  <a:srgbClr val="FF0000"/>
                </a:solidFill>
              </a:rPr>
              <a:t>Özel </a:t>
            </a:r>
            <a:r>
              <a:rPr lang="tr-TR" sz="1900" b="1" dirty="0">
                <a:solidFill>
                  <a:srgbClr val="FF0000"/>
                </a:solidFill>
              </a:rPr>
              <a:t>güvenlik görevlisi: </a:t>
            </a:r>
            <a:r>
              <a:rPr lang="tr-TR" sz="1900" dirty="0" smtClean="0"/>
              <a:t> </a:t>
            </a:r>
            <a:r>
              <a:rPr lang="tr-TR" sz="1900" dirty="0"/>
              <a:t>Özel Güvenlik Hizmetlerine Dair Kanun kapsamında özel koruma ve güvenlik hizmetini yerine getirmek amacıyla istihdam edilen kişileri ifade eder. </a:t>
            </a:r>
          </a:p>
          <a:p>
            <a:r>
              <a:rPr lang="tr-TR" sz="1900" dirty="0" smtClean="0"/>
              <a:t>     Özel </a:t>
            </a:r>
            <a:r>
              <a:rPr lang="tr-TR" sz="1900" dirty="0"/>
              <a:t>güvenlik görevlisi olarak istihdam edilecek kişilerin yasada öngörülen koşulları taşımaları ve gerekli eğitimi almaları zorunludur </a:t>
            </a:r>
            <a:r>
              <a:rPr lang="tr-TR" sz="1900" dirty="0" smtClean="0"/>
              <a:t>.. </a:t>
            </a:r>
            <a:r>
              <a:rPr lang="tr-TR" sz="1900" dirty="0"/>
              <a:t>Varlığıyla meydana gelmesi muhtemel suçlarda caydırıcılık rolü oynar </a:t>
            </a:r>
            <a:r>
              <a:rPr lang="tr-TR" sz="1900" dirty="0" smtClean="0"/>
              <a:t> ve </a:t>
            </a:r>
            <a:r>
              <a:rPr lang="tr-TR" sz="1900" dirty="0"/>
              <a:t>suç işleme niyetindeki kişileri caydırır</a:t>
            </a:r>
            <a:r>
              <a:rPr lang="tr-TR" sz="1900" dirty="0" smtClean="0"/>
              <a:t>.</a:t>
            </a:r>
          </a:p>
          <a:p>
            <a:endParaRPr lang="tr-TR" sz="1900" dirty="0" smtClean="0">
              <a:latin typeface="Arial"/>
              <a:cs typeface="Arial"/>
            </a:endParaRPr>
          </a:p>
          <a:p>
            <a:endParaRPr lang="tr-TR" sz="1900" dirty="0" smtClean="0">
              <a:latin typeface="Arial"/>
              <a:cs typeface="Arial"/>
            </a:endParaRPr>
          </a:p>
          <a:p>
            <a:endParaRPr lang="tr-TR" sz="1900" dirty="0" smtClean="0">
              <a:latin typeface="Arial"/>
              <a:cs typeface="Arial"/>
            </a:endParaRPr>
          </a:p>
          <a:p>
            <a:endParaRPr lang="tr-TR" sz="1900" dirty="0" smtClean="0">
              <a:latin typeface="Arial"/>
              <a:cs typeface="Arial"/>
            </a:endParaRPr>
          </a:p>
          <a:p>
            <a:endParaRPr lang="tr-TR" sz="1900" dirty="0" smtClean="0">
              <a:latin typeface="Arial"/>
              <a:cs typeface="Arial"/>
            </a:endParaRPr>
          </a:p>
          <a:p>
            <a:endParaRPr sz="1900" dirty="0">
              <a:latin typeface="Arial"/>
              <a:cs typeface="Arial"/>
            </a:endParaRP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22</a:t>
            </a:fld>
            <a:endParaRPr lang="tr-TR" dirty="0"/>
          </a:p>
        </p:txBody>
      </p:sp>
      <p:sp>
        <p:nvSpPr>
          <p:cNvPr id="13" name="object 3"/>
          <p:cNvSpPr txBox="1"/>
          <p:nvPr/>
        </p:nvSpPr>
        <p:spPr>
          <a:xfrm>
            <a:off x="591458" y="288702"/>
            <a:ext cx="6357982" cy="4321696"/>
          </a:xfrm>
          <a:prstGeom prst="rect">
            <a:avLst/>
          </a:prstGeom>
        </p:spPr>
        <p:txBody>
          <a:bodyPr vert="horz" wrap="square" lIns="0" tIns="12700" rIns="0" bIns="0" rtlCol="0">
            <a:spAutoFit/>
          </a:bodyPr>
          <a:lstStyle/>
          <a:p>
            <a:r>
              <a:rPr lang="tr-TR" sz="2000" dirty="0"/>
              <a:t> </a:t>
            </a:r>
            <a:r>
              <a:rPr lang="tr-TR" sz="2000" b="1" dirty="0"/>
              <a:t> </a:t>
            </a:r>
            <a:r>
              <a:rPr lang="tr-TR" sz="2000" b="1" dirty="0" smtClean="0"/>
              <a:t>    </a:t>
            </a:r>
            <a:r>
              <a:rPr lang="tr-TR" sz="2000" b="1" dirty="0" smtClean="0">
                <a:solidFill>
                  <a:srgbClr val="FF0000"/>
                </a:solidFill>
              </a:rPr>
              <a:t>Özel </a:t>
            </a:r>
            <a:r>
              <a:rPr lang="tr-TR" sz="2000" b="1" dirty="0">
                <a:solidFill>
                  <a:srgbClr val="FF0000"/>
                </a:solidFill>
              </a:rPr>
              <a:t>güvenlik birimi</a:t>
            </a:r>
            <a:r>
              <a:rPr lang="tr-TR" sz="2000" b="1" dirty="0" smtClean="0">
                <a:solidFill>
                  <a:srgbClr val="FF0000"/>
                </a:solidFill>
              </a:rPr>
              <a:t>: </a:t>
            </a:r>
            <a:r>
              <a:rPr lang="tr-TR" sz="2000" b="1" i="1" dirty="0" smtClean="0"/>
              <a:t>Bir </a:t>
            </a:r>
            <a:r>
              <a:rPr lang="tr-TR" sz="2000" b="1" i="1" dirty="0"/>
              <a:t>kurum veya kuruluşun güvenliğini sağlamak üzere, kendi bünyesinde kurulan birimi,</a:t>
            </a:r>
            <a:endParaRPr lang="tr-TR" sz="2000" b="1" dirty="0"/>
          </a:p>
          <a:p>
            <a:r>
              <a:rPr lang="tr-TR" sz="2000" b="1" dirty="0">
                <a:solidFill>
                  <a:srgbClr val="FF0000"/>
                </a:solidFill>
              </a:rPr>
              <a:t>        Özel güvenlik şirketi:</a:t>
            </a:r>
            <a:r>
              <a:rPr lang="tr-TR" sz="2000" dirty="0">
                <a:solidFill>
                  <a:srgbClr val="FF0000"/>
                </a:solidFill>
              </a:rPr>
              <a:t> </a:t>
            </a:r>
            <a:r>
              <a:rPr lang="tr-TR" sz="2000" dirty="0"/>
              <a:t>Türk Ticaret Kanunu’na göre kurulan ve üçüncü kişilere koruma ve güvenlik hizmeti veren şirketleri,</a:t>
            </a:r>
          </a:p>
          <a:p>
            <a:r>
              <a:rPr lang="tr-TR" sz="2000" b="1" dirty="0">
                <a:solidFill>
                  <a:srgbClr val="FF0000"/>
                </a:solidFill>
              </a:rPr>
              <a:t>        Özel eğitim kurumu:</a:t>
            </a:r>
            <a:r>
              <a:rPr lang="tr-TR" sz="2000" dirty="0">
                <a:solidFill>
                  <a:srgbClr val="FF0000"/>
                </a:solidFill>
              </a:rPr>
              <a:t> </a:t>
            </a:r>
            <a:r>
              <a:rPr lang="tr-TR" sz="2000" dirty="0"/>
              <a:t>Özel güvenlik görevlileri ve yönetici adaylarına özel güvenlik eğitimi vermek üzere Bakanlığın izniyle kurulan eğitim kurumlarını,</a:t>
            </a:r>
          </a:p>
          <a:p>
            <a:r>
              <a:rPr lang="tr-TR" sz="2000" b="1" dirty="0"/>
              <a:t>        </a:t>
            </a:r>
            <a:r>
              <a:rPr lang="tr-TR" sz="2000" b="1" dirty="0">
                <a:solidFill>
                  <a:srgbClr val="FF0000"/>
                </a:solidFill>
              </a:rPr>
              <a:t>Alarm izleme merkezi:</a:t>
            </a:r>
            <a:r>
              <a:rPr lang="tr-TR" sz="2000" dirty="0">
                <a:solidFill>
                  <a:srgbClr val="FF0000"/>
                </a:solidFill>
              </a:rPr>
              <a:t> </a:t>
            </a:r>
            <a:r>
              <a:rPr lang="tr-TR" sz="2000" b="1" dirty="0"/>
              <a:t>(Değişik ibare:RG-11/9/2011-28051)</a:t>
            </a:r>
            <a:r>
              <a:rPr lang="tr-TR" sz="2000" dirty="0"/>
              <a:t> konut, işyeri ve tesislerin güvenliğini sağlamak amacıyla, teknik donanım kullanarak bunları izleyen işletmeleri, ifade eder</a:t>
            </a:r>
            <a:r>
              <a:rPr lang="tr-TR" sz="2000" dirty="0" smtClean="0"/>
              <a:t>.</a:t>
            </a:r>
            <a:endParaRPr lang="tr-TR" sz="2000" dirty="0"/>
          </a:p>
          <a:p>
            <a:endParaRPr sz="2000" dirty="0">
              <a:latin typeface="Arial"/>
              <a:cs typeface="Arial"/>
            </a:endParaRP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23</a:t>
            </a:fld>
            <a:endParaRPr lang="tr-TR" dirty="0"/>
          </a:p>
        </p:txBody>
      </p:sp>
      <p:sp>
        <p:nvSpPr>
          <p:cNvPr id="13" name="object 3"/>
          <p:cNvSpPr txBox="1"/>
          <p:nvPr/>
        </p:nvSpPr>
        <p:spPr>
          <a:xfrm>
            <a:off x="273224" y="377810"/>
            <a:ext cx="6768752" cy="4629472"/>
          </a:xfrm>
          <a:prstGeom prst="rect">
            <a:avLst/>
          </a:prstGeom>
        </p:spPr>
        <p:txBody>
          <a:bodyPr vert="horz" wrap="square" lIns="0" tIns="12700" rIns="0" bIns="0" rtlCol="0">
            <a:spAutoFit/>
          </a:bodyPr>
          <a:lstStyle/>
          <a:p>
            <a:r>
              <a:rPr lang="tr-TR" sz="2000" dirty="0"/>
              <a:t> </a:t>
            </a:r>
            <a:endParaRPr lang="tr-TR" sz="2000" dirty="0" smtClean="0"/>
          </a:p>
          <a:p>
            <a:r>
              <a:rPr lang="tr-TR" sz="2000" b="1" dirty="0" smtClean="0">
                <a:solidFill>
                  <a:srgbClr val="FF0000"/>
                </a:solidFill>
              </a:rPr>
              <a:t>Özel </a:t>
            </a:r>
            <a:r>
              <a:rPr lang="tr-TR" sz="2000" b="1" dirty="0">
                <a:solidFill>
                  <a:srgbClr val="FF0000"/>
                </a:solidFill>
              </a:rPr>
              <a:t>Güvenlik Yapılanması</a:t>
            </a:r>
            <a:endParaRPr lang="tr-TR" sz="2000" dirty="0">
              <a:solidFill>
                <a:srgbClr val="FF0000"/>
              </a:solidFill>
            </a:endParaRPr>
          </a:p>
          <a:p>
            <a:r>
              <a:rPr lang="tr-TR" sz="2000" dirty="0" smtClean="0"/>
              <a:t>Özel </a:t>
            </a:r>
            <a:r>
              <a:rPr lang="tr-TR" sz="2000" dirty="0"/>
              <a:t>güvenlik faaliyetleri özel hukuk tüzel kişileri tarafından gerçekleştirilebilir. Özel güvenlik faaliyeti yürüten özel hukuk tüzel kişileri iki şekilde karşımıza çıkabilir;</a:t>
            </a:r>
          </a:p>
          <a:p>
            <a:r>
              <a:rPr lang="tr-TR" sz="2000" dirty="0"/>
              <a:t> a)  Özel hukuk kişileri kendi güvenlik ve korunma gereksinimleri için </a:t>
            </a:r>
            <a:r>
              <a:rPr lang="tr-TR" sz="2000" dirty="0" smtClean="0"/>
              <a:t>iç yapılarında </a:t>
            </a:r>
            <a:r>
              <a:rPr lang="tr-TR" sz="2000" dirty="0"/>
              <a:t>özel güvenlik birimi oluşturabilirler,</a:t>
            </a:r>
          </a:p>
          <a:p>
            <a:r>
              <a:rPr lang="tr-TR" sz="2000" dirty="0"/>
              <a:t>  b) Üçüncü kişilerin güvenlik ihtiyacı ve korunma gereksiniminin karşılanması amacına yönelik olarak faaliyette bulunacak bir ticari şirket kurulması yoluna </a:t>
            </a:r>
            <a:r>
              <a:rPr lang="tr-TR" sz="2000" dirty="0" smtClean="0"/>
              <a:t>gidilebilir</a:t>
            </a:r>
          </a:p>
          <a:p>
            <a:endParaRPr lang="tr-TR" sz="2000" dirty="0" smtClean="0"/>
          </a:p>
          <a:p>
            <a:endParaRPr lang="tr-TR" sz="2000" dirty="0" smtClean="0"/>
          </a:p>
          <a:p>
            <a:endParaRPr lang="tr-TR" sz="2000" dirty="0" smtClean="0"/>
          </a:p>
          <a:p>
            <a:endParaRPr lang="tr-TR" sz="2000" dirty="0"/>
          </a:p>
        </p:txBody>
      </p:sp>
    </p:spTree>
    <p:extLst>
      <p:ext uri="{BB962C8B-B14F-4D97-AF65-F5344CB8AC3E}">
        <p14:creationId xmlns:p14="http://schemas.microsoft.com/office/powerpoint/2010/main" val="2540497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24</a:t>
            </a:fld>
            <a:endParaRPr lang="tr-TR" dirty="0"/>
          </a:p>
        </p:txBody>
      </p:sp>
      <p:sp>
        <p:nvSpPr>
          <p:cNvPr id="13" name="object 3"/>
          <p:cNvSpPr txBox="1"/>
          <p:nvPr/>
        </p:nvSpPr>
        <p:spPr>
          <a:xfrm>
            <a:off x="201216" y="228288"/>
            <a:ext cx="6984776" cy="4444807"/>
          </a:xfrm>
          <a:prstGeom prst="rect">
            <a:avLst/>
          </a:prstGeom>
        </p:spPr>
        <p:txBody>
          <a:bodyPr vert="horz" wrap="square" lIns="0" tIns="12700" rIns="0" bIns="0" rtlCol="0">
            <a:spAutoFit/>
          </a:bodyPr>
          <a:lstStyle/>
          <a:p>
            <a:pPr algn="ctr"/>
            <a:r>
              <a:rPr lang="tr-TR" b="1" dirty="0">
                <a:solidFill>
                  <a:srgbClr val="FF0000"/>
                </a:solidFill>
              </a:rPr>
              <a:t>GENEL KOLLUK VE ÖZEL GÜVENLİK KAVRAMLARI</a:t>
            </a:r>
            <a:endParaRPr lang="tr-TR" dirty="0">
              <a:solidFill>
                <a:srgbClr val="FF0000"/>
              </a:solidFill>
            </a:endParaRPr>
          </a:p>
          <a:p>
            <a:r>
              <a:rPr lang="tr-TR" b="1" dirty="0"/>
              <a:t> </a:t>
            </a:r>
            <a:r>
              <a:rPr lang="tr-TR" b="1" dirty="0" smtClean="0">
                <a:solidFill>
                  <a:srgbClr val="FF0000"/>
                </a:solidFill>
              </a:rPr>
              <a:t>KOLLUK</a:t>
            </a:r>
            <a:r>
              <a:rPr lang="tr-TR" dirty="0">
                <a:solidFill>
                  <a:srgbClr val="FF0000"/>
                </a:solidFill>
              </a:rPr>
              <a:t>:</a:t>
            </a:r>
            <a:r>
              <a:rPr lang="tr-TR" dirty="0"/>
              <a:t> Kanun nizam ve hukuk </a:t>
            </a:r>
            <a:r>
              <a:rPr lang="tr-TR" dirty="0" smtClean="0"/>
              <a:t>kuralarına </a:t>
            </a:r>
            <a:r>
              <a:rPr lang="tr-TR" dirty="0"/>
              <a:t>göre genel emniyeti, genel asayişi, kamu düzenini, genel ahlakı ve huzuru sağlayan aynı zamanda koruyan bu anlamda belli bir eğitimi takiben kanuni yetkileri olan hukuken belirlenen silah ve teçhizatı kullanan teşkilatlardır.</a:t>
            </a:r>
          </a:p>
          <a:p>
            <a:r>
              <a:rPr lang="tr-TR" b="1" dirty="0">
                <a:solidFill>
                  <a:srgbClr val="FF0000"/>
                </a:solidFill>
              </a:rPr>
              <a:t>POLİS </a:t>
            </a:r>
            <a:r>
              <a:rPr lang="tr-TR" dirty="0">
                <a:solidFill>
                  <a:srgbClr val="FF0000"/>
                </a:solidFill>
              </a:rPr>
              <a:t>:</a:t>
            </a:r>
            <a:r>
              <a:rPr lang="tr-TR" dirty="0"/>
              <a:t> Belediye sınırları içerisinde emniyet ve asayiş hizmetlerini yürütmekle </a:t>
            </a:r>
            <a:r>
              <a:rPr lang="tr-TR" dirty="0" smtClean="0"/>
              <a:t>yetkili ve </a:t>
            </a:r>
            <a:r>
              <a:rPr lang="tr-TR" dirty="0"/>
              <a:t>görevli İçişleri Bakanlığına bağlı genel kolluk kuvvetidir.</a:t>
            </a:r>
          </a:p>
          <a:p>
            <a:r>
              <a:rPr lang="tr-TR" b="1" dirty="0">
                <a:solidFill>
                  <a:srgbClr val="FF0000"/>
                </a:solidFill>
              </a:rPr>
              <a:t>JANDARMA</a:t>
            </a:r>
            <a:r>
              <a:rPr lang="tr-TR" dirty="0">
                <a:solidFill>
                  <a:srgbClr val="FF0000"/>
                </a:solidFill>
              </a:rPr>
              <a:t>:, </a:t>
            </a:r>
            <a:r>
              <a:rPr lang="tr-TR" dirty="0"/>
              <a:t>Emniyet ve asayiş ile kamu düzeninin korunmasını sağlayan ve diğer kanun ve nizamların ve Cumhurbaşkanlığı kararnamelerinin verdiği görevleri yerine getiren İçişleri Bakanlığına silahlı, genel  kolluk kuvvetidir </a:t>
            </a:r>
          </a:p>
          <a:p>
            <a:r>
              <a:rPr lang="tr-TR" b="1" dirty="0">
                <a:solidFill>
                  <a:srgbClr val="FF0000"/>
                </a:solidFill>
              </a:rPr>
              <a:t>SAHİL GÜVENLİK</a:t>
            </a:r>
            <a:r>
              <a:rPr lang="tr-TR" dirty="0">
                <a:solidFill>
                  <a:srgbClr val="FF0000"/>
                </a:solidFill>
              </a:rPr>
              <a:t>:  </a:t>
            </a:r>
            <a:r>
              <a:rPr lang="tr-TR" dirty="0"/>
              <a:t>Bütün sahillerimiz, karasularımız ve iç sularımızda, liman ve körfezlerimizde, </a:t>
            </a:r>
            <a:r>
              <a:rPr lang="tr-TR" dirty="0" smtClean="0"/>
              <a:t>deniz </a:t>
            </a:r>
            <a:r>
              <a:rPr lang="tr-TR" dirty="0"/>
              <a:t>alanlarında kanunlarla ve Cumhurbaşkanlığı kararnamelerinin verdiği görevleri yerine getiren İçişleri </a:t>
            </a:r>
            <a:r>
              <a:rPr lang="tr-TR" dirty="0" smtClean="0"/>
              <a:t>Bakanlığına bağlı  silahlı </a:t>
            </a:r>
            <a:r>
              <a:rPr lang="tr-TR" dirty="0"/>
              <a:t>genel  kolluk </a:t>
            </a:r>
            <a:r>
              <a:rPr lang="tr-TR" dirty="0" smtClean="0"/>
              <a:t>kuvvetidir. </a:t>
            </a:r>
            <a:endParaRPr lang="tr-TR" dirty="0"/>
          </a:p>
        </p:txBody>
      </p:sp>
    </p:spTree>
    <p:extLst>
      <p:ext uri="{BB962C8B-B14F-4D97-AF65-F5344CB8AC3E}">
        <p14:creationId xmlns:p14="http://schemas.microsoft.com/office/powerpoint/2010/main" val="2540497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25</a:t>
            </a:fld>
            <a:endParaRPr lang="tr-TR" dirty="0"/>
          </a:p>
        </p:txBody>
      </p:sp>
      <p:sp>
        <p:nvSpPr>
          <p:cNvPr id="13" name="object 3"/>
          <p:cNvSpPr txBox="1"/>
          <p:nvPr/>
        </p:nvSpPr>
        <p:spPr>
          <a:xfrm>
            <a:off x="371452" y="377810"/>
            <a:ext cx="6643734" cy="4075475"/>
          </a:xfrm>
          <a:prstGeom prst="rect">
            <a:avLst/>
          </a:prstGeom>
        </p:spPr>
        <p:txBody>
          <a:bodyPr vert="horz" wrap="square" lIns="0" tIns="12700" rIns="0" bIns="0" rtlCol="0">
            <a:spAutoFit/>
          </a:bodyPr>
          <a:lstStyle/>
          <a:p>
            <a:r>
              <a:rPr lang="tr-TR" sz="2400" dirty="0"/>
              <a:t> </a:t>
            </a:r>
            <a:r>
              <a:rPr lang="tr-TR" sz="2400" b="1" dirty="0">
                <a:solidFill>
                  <a:srgbClr val="FF0000"/>
                </a:solidFill>
              </a:rPr>
              <a:t>Özel kolluk</a:t>
            </a:r>
            <a:r>
              <a:rPr lang="tr-TR" sz="2400" dirty="0">
                <a:solidFill>
                  <a:srgbClr val="FF0000"/>
                </a:solidFill>
              </a:rPr>
              <a:t> : </a:t>
            </a:r>
            <a:r>
              <a:rPr lang="tr-TR" sz="2400" dirty="0"/>
              <a:t>Özel kanunlarına göre oluşturulup, yalnızca belirli alanlarda, kanunla kendisine verilen görev ve hizmetleri  yerine getiren  kolluklardır. </a:t>
            </a:r>
            <a:endParaRPr lang="tr-TR" sz="2400" dirty="0" smtClean="0"/>
          </a:p>
          <a:p>
            <a:endParaRPr lang="tr-TR" sz="2400" dirty="0"/>
          </a:p>
          <a:p>
            <a:r>
              <a:rPr lang="tr-TR" sz="2400" b="1" dirty="0">
                <a:solidFill>
                  <a:srgbClr val="FF0000"/>
                </a:solidFill>
              </a:rPr>
              <a:t>Özel Güvenlik;</a:t>
            </a:r>
            <a:r>
              <a:rPr lang="tr-TR" sz="2400" dirty="0">
                <a:solidFill>
                  <a:srgbClr val="FF0000"/>
                </a:solidFill>
              </a:rPr>
              <a:t> </a:t>
            </a:r>
            <a:r>
              <a:rPr lang="tr-TR" sz="2400" dirty="0"/>
              <a:t>Özel kanunla kurulan Kamu, Kamu </a:t>
            </a:r>
            <a:r>
              <a:rPr lang="tr-TR" sz="2400" dirty="0" smtClean="0"/>
              <a:t>İktisadi Teşebbüsleri</a:t>
            </a:r>
            <a:r>
              <a:rPr lang="tr-TR" sz="2400" dirty="0"/>
              <a:t>, Özel sektör ve kişilere kendi güvenliklerini kanunun belirlediği şart ve şekilde sağlayabilmeleri imkanı taşıyan genel güvenliği tamamlayıcı mahiyette hizmet sunan ticari bir iş koludur.</a:t>
            </a:r>
          </a:p>
        </p:txBody>
      </p:sp>
    </p:spTree>
    <p:extLst>
      <p:ext uri="{BB962C8B-B14F-4D97-AF65-F5344CB8AC3E}">
        <p14:creationId xmlns:p14="http://schemas.microsoft.com/office/powerpoint/2010/main" val="2540497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26</a:t>
            </a:fld>
            <a:endParaRPr lang="tr-TR" dirty="0"/>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977"/>
            <a:ext cx="7185992" cy="4873576"/>
          </a:xfrm>
          <a:prstGeom prst="rect">
            <a:avLst/>
          </a:prstGeom>
          <a:noFill/>
        </p:spPr>
      </p:pic>
    </p:spTree>
    <p:extLst>
      <p:ext uri="{BB962C8B-B14F-4D97-AF65-F5344CB8AC3E}">
        <p14:creationId xmlns:p14="http://schemas.microsoft.com/office/powerpoint/2010/main" val="2540497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27</a:t>
            </a:fld>
            <a:endParaRPr lang="tr-TR" dirty="0"/>
          </a:p>
        </p:txBody>
      </p:sp>
      <p:sp>
        <p:nvSpPr>
          <p:cNvPr id="13" name="object 3"/>
          <p:cNvSpPr txBox="1"/>
          <p:nvPr/>
        </p:nvSpPr>
        <p:spPr>
          <a:xfrm>
            <a:off x="514328" y="449248"/>
            <a:ext cx="6500858" cy="3706143"/>
          </a:xfrm>
          <a:prstGeom prst="rect">
            <a:avLst/>
          </a:prstGeom>
        </p:spPr>
        <p:txBody>
          <a:bodyPr vert="horz" wrap="square" lIns="0" tIns="12700" rIns="0" bIns="0" rtlCol="0">
            <a:spAutoFit/>
          </a:bodyPr>
          <a:lstStyle/>
          <a:p>
            <a:pPr algn="ctr"/>
            <a:endParaRPr lang="tr-TR" sz="2000" b="1" dirty="0" smtClean="0">
              <a:solidFill>
                <a:srgbClr val="FF0000"/>
              </a:solidFill>
            </a:endParaRPr>
          </a:p>
          <a:p>
            <a:pPr algn="ctr"/>
            <a:endParaRPr lang="tr-TR" sz="2000" b="1" dirty="0" smtClean="0">
              <a:solidFill>
                <a:srgbClr val="FF0000"/>
              </a:solidFill>
            </a:endParaRPr>
          </a:p>
          <a:p>
            <a:pPr algn="ctr"/>
            <a:r>
              <a:rPr lang="tr-TR" sz="2000" b="1" dirty="0" smtClean="0">
                <a:solidFill>
                  <a:srgbClr val="FF0000"/>
                </a:solidFill>
              </a:rPr>
              <a:t>GENEL </a:t>
            </a:r>
            <a:r>
              <a:rPr lang="tr-TR" sz="2000" b="1" dirty="0">
                <a:solidFill>
                  <a:srgbClr val="FF0000"/>
                </a:solidFill>
              </a:rPr>
              <a:t>KOLLUK</a:t>
            </a:r>
            <a:r>
              <a:rPr lang="tr-TR" sz="2000" dirty="0">
                <a:solidFill>
                  <a:srgbClr val="FF0000"/>
                </a:solidFill>
              </a:rPr>
              <a:t>: </a:t>
            </a:r>
            <a:endParaRPr lang="tr-TR" sz="2000" dirty="0" smtClean="0">
              <a:solidFill>
                <a:srgbClr val="FF0000"/>
              </a:solidFill>
            </a:endParaRPr>
          </a:p>
          <a:p>
            <a:endParaRPr lang="tr-TR" sz="2000" dirty="0"/>
          </a:p>
          <a:p>
            <a:r>
              <a:rPr lang="tr-TR" sz="2000" dirty="0" smtClean="0"/>
              <a:t>Genel kolluk </a:t>
            </a:r>
            <a:r>
              <a:rPr lang="tr-TR" sz="2000" dirty="0"/>
              <a:t>İçişleri Bakanlığına bağlı </a:t>
            </a:r>
            <a:r>
              <a:rPr lang="tr-TR" sz="2000" b="1" dirty="0">
                <a:solidFill>
                  <a:srgbClr val="FF0000"/>
                </a:solidFill>
              </a:rPr>
              <a:t>Emniyet, Jandarma ve Sahil Güvenlik </a:t>
            </a:r>
            <a:r>
              <a:rPr lang="tr-TR" sz="2000" dirty="0"/>
              <a:t>teşkilatlarından oluşmaktadır. </a:t>
            </a:r>
            <a:endParaRPr lang="tr-TR" sz="2000" dirty="0" smtClean="0"/>
          </a:p>
          <a:p>
            <a:r>
              <a:rPr lang="tr-TR" sz="2000" dirty="0" smtClean="0"/>
              <a:t>Genel </a:t>
            </a:r>
            <a:r>
              <a:rPr lang="tr-TR" sz="2000" dirty="0"/>
              <a:t>kolluk güvenlik ile ilgili her yerde, her zaman yetkilidir</a:t>
            </a:r>
            <a:r>
              <a:rPr lang="tr-TR" sz="2000" dirty="0" smtClean="0"/>
              <a:t>.</a:t>
            </a:r>
          </a:p>
          <a:p>
            <a:endParaRPr lang="tr-TR" sz="2000" dirty="0" smtClean="0"/>
          </a:p>
          <a:p>
            <a:endParaRPr lang="tr-TR" sz="2000" dirty="0" smtClean="0"/>
          </a:p>
          <a:p>
            <a:endParaRPr lang="tr-TR" sz="2000" dirty="0" smtClean="0"/>
          </a:p>
          <a:p>
            <a:endParaRPr lang="tr-TR" sz="2000" dirty="0"/>
          </a:p>
        </p:txBody>
      </p:sp>
    </p:spTree>
    <p:extLst>
      <p:ext uri="{BB962C8B-B14F-4D97-AF65-F5344CB8AC3E}">
        <p14:creationId xmlns:p14="http://schemas.microsoft.com/office/powerpoint/2010/main" val="1006613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28</a:t>
            </a:fld>
            <a:endParaRPr lang="tr-TR" dirty="0"/>
          </a:p>
        </p:txBody>
      </p:sp>
      <p:sp>
        <p:nvSpPr>
          <p:cNvPr id="13" name="object 3"/>
          <p:cNvSpPr txBox="1"/>
          <p:nvPr/>
        </p:nvSpPr>
        <p:spPr>
          <a:xfrm>
            <a:off x="657204" y="377810"/>
            <a:ext cx="6357982" cy="4013919"/>
          </a:xfrm>
          <a:prstGeom prst="rect">
            <a:avLst/>
          </a:prstGeom>
        </p:spPr>
        <p:txBody>
          <a:bodyPr vert="horz" wrap="square" lIns="0" tIns="12700" rIns="0" bIns="0" rtlCol="0">
            <a:spAutoFit/>
          </a:bodyPr>
          <a:lstStyle/>
          <a:p>
            <a:r>
              <a:rPr lang="tr-TR" sz="2000" dirty="0">
                <a:solidFill>
                  <a:srgbClr val="FF0000"/>
                </a:solidFill>
              </a:rPr>
              <a:t>1. </a:t>
            </a:r>
            <a:r>
              <a:rPr lang="tr-TR" sz="2000" b="1" dirty="0">
                <a:solidFill>
                  <a:srgbClr val="FF0000"/>
                </a:solidFill>
              </a:rPr>
              <a:t>POLİS (Kuruluşu 10 Nisan 1845)</a:t>
            </a:r>
            <a:r>
              <a:rPr lang="tr-TR" sz="2000" dirty="0">
                <a:solidFill>
                  <a:srgbClr val="FF0000"/>
                </a:solidFill>
              </a:rPr>
              <a:t>: </a:t>
            </a:r>
            <a:r>
              <a:rPr lang="tr-TR" sz="2000" dirty="0"/>
              <a:t>Silahlı icra ve inzibat kuvveti olup üniformalı ve sivil olmak üzere iki kısımdır </a:t>
            </a:r>
            <a:r>
              <a:rPr lang="tr-TR" sz="2000" dirty="0" smtClean="0"/>
              <a:t>Polis</a:t>
            </a:r>
            <a:r>
              <a:rPr lang="tr-TR" sz="2000" dirty="0"/>
              <a:t>; emniyet hizmetleri sınıfına mensup olan silahlı, üniformalı veya sivil olarak görev yapan her rütbedeki personeldir.</a:t>
            </a:r>
          </a:p>
          <a:p>
            <a:endParaRPr lang="tr-TR" sz="2000" b="1" dirty="0" smtClean="0">
              <a:solidFill>
                <a:srgbClr val="FF0000"/>
              </a:solidFill>
            </a:endParaRPr>
          </a:p>
          <a:p>
            <a:r>
              <a:rPr lang="tr-TR" sz="2000" b="1" dirty="0" smtClean="0">
                <a:solidFill>
                  <a:srgbClr val="FF0000"/>
                </a:solidFill>
              </a:rPr>
              <a:t>Polisin </a:t>
            </a:r>
            <a:r>
              <a:rPr lang="tr-TR" sz="2000" b="1" dirty="0">
                <a:solidFill>
                  <a:srgbClr val="FF0000"/>
                </a:solidFill>
              </a:rPr>
              <a:t>Görev ve Sorumluluk  Alanı;</a:t>
            </a:r>
            <a:r>
              <a:rPr lang="tr-TR" sz="2000" dirty="0">
                <a:solidFill>
                  <a:srgbClr val="FF0000"/>
                </a:solidFill>
              </a:rPr>
              <a:t> </a:t>
            </a:r>
            <a:r>
              <a:rPr lang="tr-TR" sz="2000" dirty="0"/>
              <a:t>il ve ilçe belediye sınırları dahilidir.</a:t>
            </a:r>
          </a:p>
          <a:p>
            <a:pPr lvl="0"/>
            <a:r>
              <a:rPr lang="tr-TR" sz="2000" dirty="0" smtClean="0"/>
              <a:t>Polisin </a:t>
            </a:r>
            <a:r>
              <a:rPr lang="tr-TR" sz="2000" dirty="0"/>
              <a:t>görev ve yetkileri, 2559 Sayılı Polis Vazife ve Salâhiyet Kanunu ile belirlenmiştir</a:t>
            </a:r>
            <a:r>
              <a:rPr lang="tr-TR" sz="2000" dirty="0" smtClean="0"/>
              <a:t>.</a:t>
            </a:r>
          </a:p>
          <a:p>
            <a:pPr lvl="0"/>
            <a:endParaRPr lang="tr-TR" sz="2000" dirty="0" smtClean="0"/>
          </a:p>
          <a:p>
            <a:pPr lvl="0"/>
            <a:endParaRPr lang="tr-TR" sz="2000" dirty="0" smtClean="0"/>
          </a:p>
          <a:p>
            <a:pPr lvl="0"/>
            <a:endParaRPr lang="tr-TR" sz="2000" dirty="0"/>
          </a:p>
        </p:txBody>
      </p:sp>
    </p:spTree>
    <p:extLst>
      <p:ext uri="{BB962C8B-B14F-4D97-AF65-F5344CB8AC3E}">
        <p14:creationId xmlns:p14="http://schemas.microsoft.com/office/powerpoint/2010/main" val="1006613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29</a:t>
            </a:fld>
            <a:endParaRPr lang="tr-TR" dirty="0"/>
          </a:p>
        </p:txBody>
      </p:sp>
      <p:sp>
        <p:nvSpPr>
          <p:cNvPr id="13" name="object 3"/>
          <p:cNvSpPr txBox="1"/>
          <p:nvPr/>
        </p:nvSpPr>
        <p:spPr>
          <a:xfrm>
            <a:off x="442890" y="377810"/>
            <a:ext cx="6572296" cy="4321696"/>
          </a:xfrm>
          <a:prstGeom prst="rect">
            <a:avLst/>
          </a:prstGeom>
        </p:spPr>
        <p:txBody>
          <a:bodyPr vert="horz" wrap="square" lIns="0" tIns="12700" rIns="0" bIns="0" rtlCol="0">
            <a:spAutoFit/>
          </a:bodyPr>
          <a:lstStyle/>
          <a:p>
            <a:r>
              <a:rPr lang="tr-TR" sz="2000" dirty="0">
                <a:solidFill>
                  <a:srgbClr val="FF0000"/>
                </a:solidFill>
              </a:rPr>
              <a:t>2. </a:t>
            </a:r>
            <a:r>
              <a:rPr lang="tr-TR" sz="2000" b="1" dirty="0">
                <a:solidFill>
                  <a:srgbClr val="FF0000"/>
                </a:solidFill>
              </a:rPr>
              <a:t>JANDARMA (Kuruluşu 14 Haziran 1839)</a:t>
            </a:r>
            <a:r>
              <a:rPr lang="tr-TR" sz="2000" dirty="0">
                <a:solidFill>
                  <a:srgbClr val="FF0000"/>
                </a:solidFill>
              </a:rPr>
              <a:t> : </a:t>
            </a:r>
            <a:r>
              <a:rPr lang="tr-TR" sz="2000" dirty="0"/>
              <a:t>Türkiye Cumhuriyeti Jandarması, emniyet ve asayiş ile kamu düzeninin korunmasını sağlayan ve diğer kanun ve nizamların verdiği görevleri yerine getiren silahlı, genel  kolluk kuvvetidir (2803 S.K. md.3).</a:t>
            </a:r>
          </a:p>
          <a:p>
            <a:endParaRPr lang="tr-TR" sz="2000" b="1" dirty="0">
              <a:solidFill>
                <a:srgbClr val="FF0000"/>
              </a:solidFill>
            </a:endParaRPr>
          </a:p>
          <a:p>
            <a:r>
              <a:rPr lang="tr-TR" sz="2000" b="1" dirty="0" smtClean="0">
                <a:solidFill>
                  <a:srgbClr val="FF0000"/>
                </a:solidFill>
              </a:rPr>
              <a:t>Jandarmanın </a:t>
            </a:r>
            <a:r>
              <a:rPr lang="tr-TR" sz="2000" b="1" dirty="0">
                <a:solidFill>
                  <a:srgbClr val="FF0000"/>
                </a:solidFill>
              </a:rPr>
              <a:t>Görev ve Sorumluluk Alanı</a:t>
            </a:r>
            <a:r>
              <a:rPr lang="tr-TR" sz="2000" dirty="0">
                <a:solidFill>
                  <a:srgbClr val="FF0000"/>
                </a:solidFill>
              </a:rPr>
              <a:t> : </a:t>
            </a:r>
            <a:r>
              <a:rPr lang="tr-TR" sz="2000" dirty="0"/>
              <a:t>Jandarmanın genel olarak görev ve sorumluluk alanı; polis görev sahası dışı olup bu alanlar, il ve ilçe belediye sınırları dışında kalan veya polis teşkilatı bulunmayan yerlerdir. </a:t>
            </a:r>
          </a:p>
          <a:p>
            <a:pPr lvl="0"/>
            <a:r>
              <a:rPr lang="tr-TR" sz="2000" dirty="0"/>
              <a:t>Jandarma Genel Komutanlığı; İçişleri Bakanlığına bağlıdır</a:t>
            </a:r>
            <a:r>
              <a:rPr lang="tr-TR" sz="2000" dirty="0" smtClean="0"/>
              <a:t>.</a:t>
            </a:r>
          </a:p>
          <a:p>
            <a:pPr lvl="0"/>
            <a:endParaRPr lang="tr-TR" sz="2000" dirty="0" smtClean="0"/>
          </a:p>
          <a:p>
            <a:pPr lvl="0"/>
            <a:endParaRPr lang="tr-TR" sz="2000" dirty="0" smtClean="0"/>
          </a:p>
          <a:p>
            <a:pPr lvl="0"/>
            <a:endParaRPr lang="tr-TR" sz="2000" dirty="0"/>
          </a:p>
        </p:txBody>
      </p:sp>
    </p:spTree>
    <p:extLst>
      <p:ext uri="{BB962C8B-B14F-4D97-AF65-F5344CB8AC3E}">
        <p14:creationId xmlns:p14="http://schemas.microsoft.com/office/powerpoint/2010/main" val="1006613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p:cNvSpPr txBox="1"/>
          <p:nvPr/>
        </p:nvSpPr>
        <p:spPr>
          <a:xfrm>
            <a:off x="598074" y="216694"/>
            <a:ext cx="6357982" cy="4629472"/>
          </a:xfrm>
          <a:prstGeom prst="rect">
            <a:avLst/>
          </a:prstGeom>
        </p:spPr>
        <p:txBody>
          <a:bodyPr vert="horz" wrap="square" lIns="0" tIns="12700" rIns="0" bIns="0" rtlCol="0">
            <a:spAutoFit/>
          </a:bodyPr>
          <a:lstStyle/>
          <a:p>
            <a:pPr algn="ctr"/>
            <a:r>
              <a:rPr lang="tr-TR" sz="2000" b="1" dirty="0">
                <a:solidFill>
                  <a:srgbClr val="2126FB"/>
                </a:solidFill>
              </a:rPr>
              <a:t>GİRİŞ</a:t>
            </a:r>
            <a:endParaRPr lang="tr-TR" sz="2000" dirty="0">
              <a:solidFill>
                <a:srgbClr val="2126FB"/>
              </a:solidFill>
            </a:endParaRPr>
          </a:p>
          <a:p>
            <a:r>
              <a:rPr lang="tr-TR" sz="2000" b="1" dirty="0">
                <a:solidFill>
                  <a:srgbClr val="2126FB"/>
                </a:solidFill>
              </a:rPr>
              <a:t> </a:t>
            </a:r>
            <a:r>
              <a:rPr lang="tr-TR" sz="2000" dirty="0" smtClean="0">
                <a:solidFill>
                  <a:srgbClr val="2126FB"/>
                </a:solidFill>
              </a:rPr>
              <a:t>Güvenlik </a:t>
            </a:r>
            <a:r>
              <a:rPr lang="tr-TR" sz="2000" dirty="0">
                <a:solidFill>
                  <a:srgbClr val="2126FB"/>
                </a:solidFill>
              </a:rPr>
              <a:t>kavramı, Toplum yaşamında kanuni düzenin bozulmadan yürütülmesi, kişilerin korkusuzca can ve mal güvenliğinden emin olarak yaşayabilmesi durumu olarak tanımlanan ve insanın yaşamını sürdürebilmesi için en önemli  şartlardan birisidir. Birey kendi can ve malını aynı zamanda sevdiklerinin can ve mallarının güvende olmasını ve aynı zamanda kazanmak ve kazandıklarını korumak ister.  Ancak, güvenliği sağlanmış ve bu sayede olası tehlikelerden korunmuş insan, güven içinde yaşamını sürdürebilir. Bu nedenledir ki, yaşam hakkı ile güvenlik arasında önemli bir ilişki vardır. Devletin en önemli görevi yurttaşlarının güvenliğini sağlamaktır. Devletin sağlamakla görevli olduğu bu güvenlik </a:t>
            </a:r>
            <a:r>
              <a:rPr lang="tr-TR" sz="2000" b="1" dirty="0">
                <a:solidFill>
                  <a:srgbClr val="2126FB"/>
                </a:solidFill>
              </a:rPr>
              <a:t>"kamu güvenliği" </a:t>
            </a:r>
            <a:r>
              <a:rPr lang="tr-TR" sz="2000" dirty="0">
                <a:solidFill>
                  <a:srgbClr val="2126FB"/>
                </a:solidFill>
              </a:rPr>
              <a:t>olarak adlandırılmaktadır.</a:t>
            </a:r>
            <a:endParaRPr sz="2000" dirty="0">
              <a:solidFill>
                <a:srgbClr val="2126FB"/>
              </a:solidFill>
              <a:latin typeface="Arial"/>
              <a:cs typeface="Arial"/>
            </a:endParaRPr>
          </a:p>
        </p:txBody>
      </p:sp>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a:t>
            </a:fld>
            <a:endParaRPr lang="tr-TR" dirty="0"/>
          </a:p>
        </p:txBody>
      </p:sp>
    </p:spTree>
    <p:extLst>
      <p:ext uri="{BB962C8B-B14F-4D97-AF65-F5344CB8AC3E}">
        <p14:creationId xmlns:p14="http://schemas.microsoft.com/office/powerpoint/2010/main" val="4287201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30</a:t>
            </a:fld>
            <a:endParaRPr lang="tr-TR" dirty="0"/>
          </a:p>
        </p:txBody>
      </p:sp>
      <p:sp>
        <p:nvSpPr>
          <p:cNvPr id="13" name="object 3"/>
          <p:cNvSpPr txBox="1"/>
          <p:nvPr/>
        </p:nvSpPr>
        <p:spPr>
          <a:xfrm>
            <a:off x="442890" y="377810"/>
            <a:ext cx="6572296" cy="3613810"/>
          </a:xfrm>
          <a:prstGeom prst="rect">
            <a:avLst/>
          </a:prstGeom>
        </p:spPr>
        <p:txBody>
          <a:bodyPr vert="horz" wrap="square" lIns="0" tIns="12700" rIns="0" bIns="0" rtlCol="0">
            <a:spAutoFit/>
          </a:bodyPr>
          <a:lstStyle/>
          <a:p>
            <a:r>
              <a:rPr lang="tr-TR" dirty="0">
                <a:solidFill>
                  <a:srgbClr val="FF0000"/>
                </a:solidFill>
              </a:rPr>
              <a:t>3. </a:t>
            </a:r>
            <a:r>
              <a:rPr lang="tr-TR" b="1" dirty="0">
                <a:solidFill>
                  <a:srgbClr val="FF0000"/>
                </a:solidFill>
              </a:rPr>
              <a:t>SAHİL GÜVENLİK (Kuruluşu 13 Temmuz 1982)</a:t>
            </a:r>
            <a:r>
              <a:rPr lang="tr-TR" dirty="0">
                <a:solidFill>
                  <a:srgbClr val="FF0000"/>
                </a:solidFill>
              </a:rPr>
              <a:t> : </a:t>
            </a:r>
            <a:r>
              <a:rPr lang="tr-TR" dirty="0"/>
              <a:t>Bütün sahillerimiz, karasularımız ve iç sularımızda; liman ve körfezlerimizin korunması, güvenliğinin sağlanması, deniz yoluyla yapılan kaçakçılığın önlenmesi, izlenmesi ve suçlular hakkında gerekli işlemlerin yapılması amacıyla kurulmuş silahlı bir  genel kolluk kuvvetidir.</a:t>
            </a:r>
          </a:p>
          <a:p>
            <a:endParaRPr lang="tr-TR" b="1" dirty="0" smtClean="0">
              <a:solidFill>
                <a:srgbClr val="FF0000"/>
              </a:solidFill>
            </a:endParaRPr>
          </a:p>
          <a:p>
            <a:r>
              <a:rPr lang="tr-TR" b="1" dirty="0" smtClean="0">
                <a:solidFill>
                  <a:srgbClr val="FF0000"/>
                </a:solidFill>
              </a:rPr>
              <a:t>Görev </a:t>
            </a:r>
            <a:r>
              <a:rPr lang="tr-TR" b="1" dirty="0">
                <a:solidFill>
                  <a:srgbClr val="FF0000"/>
                </a:solidFill>
              </a:rPr>
              <a:t>ve Sorumluluk Alanı :</a:t>
            </a:r>
            <a:r>
              <a:rPr lang="tr-TR" dirty="0">
                <a:solidFill>
                  <a:srgbClr val="FF0000"/>
                </a:solidFill>
              </a:rPr>
              <a:t> </a:t>
            </a:r>
            <a:r>
              <a:rPr lang="tr-TR" dirty="0"/>
              <a:t>Bütün sahillerimiz, karasularımız ile iç sularımız olan </a:t>
            </a:r>
            <a:r>
              <a:rPr lang="tr-TR" dirty="0" smtClean="0"/>
              <a:t>ve hükümranlık </a:t>
            </a:r>
            <a:r>
              <a:rPr lang="tr-TR" dirty="0"/>
              <a:t>haklarına sahip olduğumuz denizlerdir.   </a:t>
            </a:r>
          </a:p>
          <a:p>
            <a:pPr lvl="0"/>
            <a:r>
              <a:rPr lang="tr-TR" dirty="0"/>
              <a:t>Sahil Güvenlik Komutanlığı, İçişleri Bakanlığına bağlıdır. </a:t>
            </a:r>
          </a:p>
          <a:p>
            <a:pPr lvl="0"/>
            <a:endParaRPr lang="tr-TR" dirty="0" smtClean="0"/>
          </a:p>
          <a:p>
            <a:r>
              <a:rPr lang="tr-TR" dirty="0" smtClean="0"/>
              <a:t>        </a:t>
            </a:r>
            <a:endParaRPr lang="tr-TR" dirty="0"/>
          </a:p>
        </p:txBody>
      </p:sp>
    </p:spTree>
    <p:extLst>
      <p:ext uri="{BB962C8B-B14F-4D97-AF65-F5344CB8AC3E}">
        <p14:creationId xmlns:p14="http://schemas.microsoft.com/office/powerpoint/2010/main" val="1006613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31</a:t>
            </a:fld>
            <a:endParaRPr lang="tr-TR" dirty="0"/>
          </a:p>
        </p:txBody>
      </p:sp>
      <p:sp>
        <p:nvSpPr>
          <p:cNvPr id="13" name="object 3"/>
          <p:cNvSpPr txBox="1"/>
          <p:nvPr/>
        </p:nvSpPr>
        <p:spPr>
          <a:xfrm>
            <a:off x="417240" y="0"/>
            <a:ext cx="6768752" cy="4814138"/>
          </a:xfrm>
          <a:prstGeom prst="rect">
            <a:avLst/>
          </a:prstGeom>
        </p:spPr>
        <p:txBody>
          <a:bodyPr vert="horz" wrap="square" lIns="0" tIns="12700" rIns="0" bIns="0" rtlCol="0">
            <a:spAutoFit/>
          </a:bodyPr>
          <a:lstStyle/>
          <a:p>
            <a:r>
              <a:rPr lang="tr-TR" sz="2600" dirty="0"/>
              <a:t> </a:t>
            </a:r>
            <a:r>
              <a:rPr lang="tr-TR" sz="2600" b="1" dirty="0">
                <a:solidFill>
                  <a:srgbClr val="FF0000"/>
                </a:solidFill>
              </a:rPr>
              <a:t>ÖZEL GÜVENLİK ;</a:t>
            </a:r>
            <a:r>
              <a:rPr lang="tr-TR" sz="2600" dirty="0">
                <a:solidFill>
                  <a:srgbClr val="FF0000"/>
                </a:solidFill>
              </a:rPr>
              <a:t> </a:t>
            </a:r>
            <a:r>
              <a:rPr lang="tr-TR" sz="2600" b="1" dirty="0" smtClean="0">
                <a:solidFill>
                  <a:srgbClr val="FF0000"/>
                </a:solidFill>
              </a:rPr>
              <a:t>Özel </a:t>
            </a:r>
            <a:r>
              <a:rPr lang="tr-TR" sz="2600" b="1" dirty="0">
                <a:solidFill>
                  <a:srgbClr val="FF0000"/>
                </a:solidFill>
              </a:rPr>
              <a:t>güvenlik görevlileri bir kolluk kuvveti değildir. </a:t>
            </a:r>
            <a:endParaRPr lang="tr-TR" sz="2600" b="1" dirty="0" smtClean="0">
              <a:solidFill>
                <a:srgbClr val="FF0000"/>
              </a:solidFill>
            </a:endParaRPr>
          </a:p>
          <a:p>
            <a:pPr marL="457200" indent="-457200">
              <a:buFont typeface="Wingdings" panose="05000000000000000000" pitchFamily="2" charset="2"/>
              <a:buChar char="v"/>
            </a:pPr>
            <a:r>
              <a:rPr lang="tr-TR" sz="2600" b="1" dirty="0" smtClean="0"/>
              <a:t>Özel </a:t>
            </a:r>
            <a:r>
              <a:rPr lang="tr-TR" sz="2600" b="1" dirty="0"/>
              <a:t>güvenlik şirketleri, Türk Ticaret Kanunu’na göre kurulan ve üçüncü kişilere koruma ve güvenlik hizmeti veren kuruluşlardır</a:t>
            </a:r>
            <a:r>
              <a:rPr lang="tr-TR" sz="2600" b="1" dirty="0" smtClean="0"/>
              <a:t>. </a:t>
            </a:r>
          </a:p>
          <a:p>
            <a:pPr marL="457200" indent="-457200">
              <a:buFont typeface="Wingdings" panose="05000000000000000000" pitchFamily="2" charset="2"/>
              <a:buChar char="v"/>
            </a:pPr>
            <a:r>
              <a:rPr lang="tr-TR" sz="2600" b="1" dirty="0" smtClean="0"/>
              <a:t>Çalışan </a:t>
            </a:r>
            <a:r>
              <a:rPr lang="tr-TR" sz="2600" b="1" dirty="0"/>
              <a:t>özel güvenlik görevlileri İş Kanunu’na tabi işçi statüsündedir. </a:t>
            </a:r>
            <a:endParaRPr lang="tr-TR" sz="2600" b="1" dirty="0" smtClean="0"/>
          </a:p>
          <a:p>
            <a:pPr marL="457200" indent="-457200">
              <a:buFont typeface="Wingdings" panose="05000000000000000000" pitchFamily="2" charset="2"/>
              <a:buChar char="v"/>
            </a:pPr>
            <a:r>
              <a:rPr lang="tr-TR" sz="2600" b="1" dirty="0" smtClean="0"/>
              <a:t>Özel </a:t>
            </a:r>
            <a:r>
              <a:rPr lang="tr-TR" sz="2600" b="1" dirty="0"/>
              <a:t>güvenlik görevlileri görev alanlarında görevli ve yetkilidir. </a:t>
            </a:r>
            <a:endParaRPr lang="tr-TR" sz="2600" b="1" dirty="0" smtClean="0"/>
          </a:p>
          <a:p>
            <a:pPr marL="457200" indent="-457200">
              <a:buFont typeface="Wingdings" panose="05000000000000000000" pitchFamily="2" charset="2"/>
              <a:buChar char="v"/>
            </a:pPr>
            <a:r>
              <a:rPr lang="tr-TR" sz="2600" b="1" dirty="0" smtClean="0"/>
              <a:t>Genel </a:t>
            </a:r>
            <a:r>
              <a:rPr lang="tr-TR" sz="2600" b="1" dirty="0"/>
              <a:t>kolluk özel güvenliğin görev alanında da görevli ve yetkilidir. </a:t>
            </a:r>
          </a:p>
        </p:txBody>
      </p:sp>
    </p:spTree>
    <p:extLst>
      <p:ext uri="{BB962C8B-B14F-4D97-AF65-F5344CB8AC3E}">
        <p14:creationId xmlns:p14="http://schemas.microsoft.com/office/powerpoint/2010/main" val="1006613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32</a:t>
            </a:fld>
            <a:endParaRPr lang="tr-TR" dirty="0"/>
          </a:p>
        </p:txBody>
      </p:sp>
      <p:sp>
        <p:nvSpPr>
          <p:cNvPr id="13" name="object 3"/>
          <p:cNvSpPr txBox="1"/>
          <p:nvPr/>
        </p:nvSpPr>
        <p:spPr>
          <a:xfrm>
            <a:off x="157138" y="0"/>
            <a:ext cx="7000924" cy="5041900"/>
          </a:xfrm>
          <a:prstGeom prst="rect">
            <a:avLst/>
          </a:prstGeom>
        </p:spPr>
        <p:txBody>
          <a:bodyPr vert="horz" wrap="square" lIns="0" tIns="12700" rIns="0" bIns="0" rtlCol="0">
            <a:spAutoFit/>
          </a:bodyPr>
          <a:lstStyle/>
          <a:p>
            <a:pPr algn="ctr"/>
            <a:r>
              <a:rPr lang="tr-TR" b="1" dirty="0">
                <a:solidFill>
                  <a:srgbClr val="FF0000"/>
                </a:solidFill>
              </a:rPr>
              <a:t>POLİSİN YETKİLERİ</a:t>
            </a:r>
            <a:endParaRPr lang="tr-TR" dirty="0">
              <a:solidFill>
                <a:srgbClr val="FF0000"/>
              </a:solidFill>
            </a:endParaRPr>
          </a:p>
          <a:p>
            <a:r>
              <a:rPr lang="tr-TR" dirty="0"/>
              <a:t>1.Durdurma Yetkisi</a:t>
            </a:r>
          </a:p>
          <a:p>
            <a:r>
              <a:rPr lang="tr-TR" dirty="0"/>
              <a:t>2. Kimlik Sorma Yetkisi</a:t>
            </a:r>
          </a:p>
          <a:p>
            <a:r>
              <a:rPr lang="tr-TR" dirty="0"/>
              <a:t>3. Parmak İzi Ve Fotoğrafların Kayda Alınması Yetkisi</a:t>
            </a:r>
          </a:p>
          <a:p>
            <a:r>
              <a:rPr lang="tr-TR" dirty="0"/>
              <a:t>4.Yasaklama Ve Men Etme Yetkisi</a:t>
            </a:r>
          </a:p>
          <a:p>
            <a:r>
              <a:rPr lang="tr-TR" dirty="0"/>
              <a:t>5.Arama Yetkisi</a:t>
            </a:r>
          </a:p>
          <a:p>
            <a:r>
              <a:rPr lang="tr-TR" dirty="0"/>
              <a:t>6.Yakalama Yetkisi</a:t>
            </a:r>
          </a:p>
          <a:p>
            <a:r>
              <a:rPr lang="tr-TR" dirty="0"/>
              <a:t>7.Telekomünasyon Yoluyla İletişimi Denetleme </a:t>
            </a:r>
          </a:p>
          <a:p>
            <a:r>
              <a:rPr lang="tr-TR" dirty="0"/>
              <a:t>8.Soruşturma Yetkisi</a:t>
            </a:r>
          </a:p>
          <a:p>
            <a:r>
              <a:rPr lang="tr-TR" dirty="0"/>
              <a:t>9.Zor Kullanma Yetkisi</a:t>
            </a:r>
          </a:p>
          <a:p>
            <a:r>
              <a:rPr lang="tr-TR" dirty="0"/>
              <a:t>10.Silah Kullanma Yetkisi</a:t>
            </a:r>
          </a:p>
          <a:p>
            <a:r>
              <a:rPr lang="tr-TR" dirty="0"/>
              <a:t>11.İkametten Ayrılmamayı İsteme Yetkisi</a:t>
            </a:r>
          </a:p>
          <a:p>
            <a:r>
              <a:rPr lang="tr-TR" dirty="0"/>
              <a:t>12.Suça El Koyma Yetkisi</a:t>
            </a:r>
          </a:p>
          <a:p>
            <a:r>
              <a:rPr lang="tr-TR" dirty="0"/>
              <a:t>13.Olay ve Delilleri Koruma ve İnceleme Yetkisi</a:t>
            </a:r>
          </a:p>
          <a:p>
            <a:r>
              <a:rPr lang="tr-TR" dirty="0"/>
              <a:t>14.Kimlik Bilgilerine Ulaşma ve Sanal Ortamda Araştırma Yapma Yetkisi</a:t>
            </a:r>
          </a:p>
          <a:p>
            <a:r>
              <a:rPr lang="tr-TR" dirty="0"/>
              <a:t>15.Telekomünasyon ve İnternet verilerini Tespit Etme Dinleme ve Sinyal Bilgilerini Değerlendirme Yetkisi</a:t>
            </a:r>
          </a:p>
        </p:txBody>
      </p:sp>
    </p:spTree>
    <p:extLst>
      <p:ext uri="{BB962C8B-B14F-4D97-AF65-F5344CB8AC3E}">
        <p14:creationId xmlns:p14="http://schemas.microsoft.com/office/powerpoint/2010/main" val="4076209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555704" y="4555391"/>
            <a:ext cx="205452" cy="138499"/>
          </a:xfrm>
          <a:prstGeom prst="rect">
            <a:avLst/>
          </a:prstGeom>
        </p:spPr>
        <p:txBody>
          <a:bodyPr vert="horz" wrap="square" lIns="0" tIns="0" rIns="0" bIns="0" rtlCol="0">
            <a:spAutoFit/>
          </a:bodyPr>
          <a:lstStyle/>
          <a:p>
            <a:pPr marL="12700">
              <a:lnSpc>
                <a:spcPct val="100000"/>
              </a:lnSpc>
            </a:pPr>
            <a:r>
              <a:rPr sz="900" spc="5" smtClean="0">
                <a:latin typeface="Times New Roman"/>
                <a:cs typeface="Times New Roman"/>
              </a:rPr>
              <a:t>73</a:t>
            </a:r>
            <a:endParaRPr sz="900">
              <a:latin typeface="Times New Roman"/>
              <a:cs typeface="Times New Roman"/>
            </a:endParaRPr>
          </a:p>
        </p:txBody>
      </p:sp>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33</a:t>
            </a:fld>
            <a:endParaRPr lang="tr-TR" dirty="0"/>
          </a:p>
        </p:txBody>
      </p:sp>
      <p:sp>
        <p:nvSpPr>
          <p:cNvPr id="13" name="object 3"/>
          <p:cNvSpPr txBox="1"/>
          <p:nvPr/>
        </p:nvSpPr>
        <p:spPr>
          <a:xfrm>
            <a:off x="657204" y="1377942"/>
            <a:ext cx="6357982" cy="1859483"/>
          </a:xfrm>
          <a:prstGeom prst="rect">
            <a:avLst/>
          </a:prstGeom>
        </p:spPr>
        <p:txBody>
          <a:bodyPr vert="horz" wrap="square" lIns="0" tIns="12700" rIns="0" bIns="0" rtlCol="0">
            <a:spAutoFit/>
          </a:bodyPr>
          <a:lstStyle/>
          <a:p>
            <a:pPr algn="ctr"/>
            <a:r>
              <a:rPr lang="tr-TR" sz="2000" b="1" dirty="0">
                <a:solidFill>
                  <a:srgbClr val="FF0000"/>
                </a:solidFill>
              </a:rPr>
              <a:t>ACİL YARDIM TELEFONLARI</a:t>
            </a:r>
            <a:endParaRPr lang="tr-TR" sz="2000" dirty="0">
              <a:solidFill>
                <a:srgbClr val="FF0000"/>
              </a:solidFill>
            </a:endParaRPr>
          </a:p>
          <a:p>
            <a:r>
              <a:rPr lang="tr-TR" sz="2000" dirty="0"/>
              <a:t>Özel güvenlik görevlileri görev esnasında karşılaştıkları ve müdahale ettikleri olayları genel kolluğa haber verme yükümlülükleri bulunmaktadır</a:t>
            </a:r>
            <a:r>
              <a:rPr lang="tr-TR" sz="2000" dirty="0" smtClean="0"/>
              <a:t>.</a:t>
            </a:r>
          </a:p>
          <a:p>
            <a:endParaRPr lang="tr-TR" sz="2000" dirty="0"/>
          </a:p>
          <a:p>
            <a:r>
              <a:rPr lang="tr-TR" sz="2000" b="1" dirty="0"/>
              <a:t>112</a:t>
            </a:r>
            <a:r>
              <a:rPr lang="tr-TR" sz="2000" dirty="0"/>
              <a:t> Acil Çağrı </a:t>
            </a:r>
            <a:r>
              <a:rPr lang="tr-TR" sz="2000" dirty="0" smtClean="0"/>
              <a:t>Merkezi</a:t>
            </a:r>
            <a:endParaRPr lang="tr-TR" sz="2000" dirty="0"/>
          </a:p>
        </p:txBody>
      </p:sp>
    </p:spTree>
    <p:extLst>
      <p:ext uri="{BB962C8B-B14F-4D97-AF65-F5344CB8AC3E}">
        <p14:creationId xmlns:p14="http://schemas.microsoft.com/office/powerpoint/2010/main" val="4076209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34</a:t>
            </a:fld>
            <a:endParaRPr lang="tr-TR" dirty="0"/>
          </a:p>
        </p:txBody>
      </p:sp>
      <p:sp>
        <p:nvSpPr>
          <p:cNvPr id="13" name="object 3"/>
          <p:cNvSpPr txBox="1"/>
          <p:nvPr/>
        </p:nvSpPr>
        <p:spPr>
          <a:xfrm>
            <a:off x="371452" y="449248"/>
            <a:ext cx="6572296" cy="4137030"/>
          </a:xfrm>
          <a:prstGeom prst="rect">
            <a:avLst/>
          </a:prstGeom>
        </p:spPr>
        <p:txBody>
          <a:bodyPr vert="horz" wrap="square" lIns="0" tIns="12700" rIns="0" bIns="0" rtlCol="0">
            <a:spAutoFit/>
          </a:bodyPr>
          <a:lstStyle/>
          <a:p>
            <a:pPr algn="ctr"/>
            <a:r>
              <a:rPr lang="tr-TR" b="1" dirty="0" smtClean="0">
                <a:solidFill>
                  <a:srgbClr val="FF0000"/>
                </a:solidFill>
              </a:rPr>
              <a:t>2. ÖZEL GÜVENLİK HİZMETLERİNE DAİR KANUN </a:t>
            </a:r>
          </a:p>
          <a:p>
            <a:r>
              <a:rPr lang="tr-TR" sz="1400" b="1" dirty="0" smtClean="0"/>
              <a:t>Kanun Numarası : 5188 </a:t>
            </a:r>
          </a:p>
          <a:p>
            <a:r>
              <a:rPr lang="tr-TR" sz="1400" b="1" dirty="0" smtClean="0"/>
              <a:t>Kabul Tarihi : 10/6/2004 </a:t>
            </a:r>
          </a:p>
          <a:p>
            <a:r>
              <a:rPr lang="tr-TR" sz="1400" b="1" dirty="0" smtClean="0"/>
              <a:t>Resmi Gazete Tarih : 26/6/2004 </a:t>
            </a:r>
          </a:p>
          <a:p>
            <a:r>
              <a:rPr lang="tr-TR" sz="1400" b="1" dirty="0" smtClean="0"/>
              <a:t>Resmi Gazete Sayısı :25504</a:t>
            </a:r>
          </a:p>
          <a:p>
            <a:r>
              <a:rPr lang="tr-TR" sz="1400" b="1" dirty="0" smtClean="0"/>
              <a:t> </a:t>
            </a:r>
            <a:endParaRPr lang="tr-TR" sz="1400" dirty="0" smtClean="0"/>
          </a:p>
          <a:p>
            <a:r>
              <a:rPr lang="tr-TR" b="1" dirty="0" smtClean="0">
                <a:solidFill>
                  <a:srgbClr val="FF0000"/>
                </a:solidFill>
              </a:rPr>
              <a:t>BİRİNCİ BÖLÜM Genel Hükümler </a:t>
            </a:r>
          </a:p>
          <a:p>
            <a:endParaRPr lang="tr-TR" b="1" dirty="0" smtClean="0"/>
          </a:p>
          <a:p>
            <a:pPr algn="just"/>
            <a:r>
              <a:rPr lang="tr-TR" b="1" dirty="0" smtClean="0">
                <a:solidFill>
                  <a:srgbClr val="FF0000"/>
                </a:solidFill>
              </a:rPr>
              <a:t>Madde 1- AMAÇ : </a:t>
            </a:r>
            <a:r>
              <a:rPr lang="tr-TR" b="1" dirty="0" smtClean="0"/>
              <a:t>Bu Kanunun amacı, kamu güvenliğini tamamlayıcı mahiyetteki özel güvenlik hizmetlerinin yerine getirilmesine ilişkin esas ve usulleri belirlemektir. </a:t>
            </a:r>
          </a:p>
          <a:p>
            <a:pPr algn="just"/>
            <a:endParaRPr lang="tr-TR" b="1" dirty="0" smtClean="0"/>
          </a:p>
          <a:p>
            <a:pPr algn="just"/>
            <a:r>
              <a:rPr lang="tr-TR" b="1" dirty="0" smtClean="0">
                <a:solidFill>
                  <a:srgbClr val="FF0000"/>
                </a:solidFill>
              </a:rPr>
              <a:t>Madde 2- KAPSAM : </a:t>
            </a:r>
            <a:r>
              <a:rPr lang="tr-TR" b="1" dirty="0" smtClean="0"/>
              <a:t>Bu Kanun, özel güvenlik izninin verilmesine, bu hizmeti yerine getirecek kişi ve kuruluşların ruhsatlandırılmasına ve denetlenmesine ilişkin hususları kapsar. </a:t>
            </a:r>
            <a:endParaRPr dirty="0">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35</a:t>
            </a:fld>
            <a:endParaRPr lang="tr-TR" dirty="0"/>
          </a:p>
        </p:txBody>
      </p:sp>
      <p:sp>
        <p:nvSpPr>
          <p:cNvPr id="13" name="object 3"/>
          <p:cNvSpPr txBox="1"/>
          <p:nvPr/>
        </p:nvSpPr>
        <p:spPr>
          <a:xfrm>
            <a:off x="371452" y="449248"/>
            <a:ext cx="6572296" cy="4444807"/>
          </a:xfrm>
          <a:prstGeom prst="rect">
            <a:avLst/>
          </a:prstGeom>
        </p:spPr>
        <p:txBody>
          <a:bodyPr vert="horz" wrap="square" lIns="0" tIns="12700" rIns="0" bIns="0" rtlCol="0">
            <a:spAutoFit/>
          </a:bodyPr>
          <a:lstStyle/>
          <a:p>
            <a:pPr algn="just"/>
            <a:r>
              <a:rPr lang="tr-TR" sz="2400" b="1" dirty="0" smtClean="0">
                <a:solidFill>
                  <a:srgbClr val="FF0000"/>
                </a:solidFill>
              </a:rPr>
              <a:t>Madde 3- ÖZEL GÜVENLİK İZNİ :</a:t>
            </a:r>
          </a:p>
          <a:p>
            <a:pPr algn="just"/>
            <a:r>
              <a:rPr lang="tr-TR" sz="2400" b="1" dirty="0" smtClean="0"/>
              <a:t>Kişilerin silahlı personel tarafından korunması, kurum ve kuruluşlar bünyesinde özel güvenlik birimi kurulması veya güvenlik hizmetinin şirketlere gördürülmesi özel güvenlik komisyonunun kararı üzerine valinin iznine bağlıdır. Toplantı, konser, sahne gösterileri ve benzeri etkinliklerde; para veya değerli eşya nakli gibi geçici veya acil hallerde, komisyon kararı aranmaksızın, valilik tarafından özel güvenlik izni verilebilir. </a:t>
            </a:r>
            <a:endParaRPr sz="2400" dirty="0">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36</a:t>
            </a:fld>
            <a:endParaRPr lang="tr-TR" dirty="0"/>
          </a:p>
        </p:txBody>
      </p:sp>
      <p:sp>
        <p:nvSpPr>
          <p:cNvPr id="13" name="object 3"/>
          <p:cNvSpPr txBox="1"/>
          <p:nvPr/>
        </p:nvSpPr>
        <p:spPr>
          <a:xfrm>
            <a:off x="585766" y="449248"/>
            <a:ext cx="6357982" cy="3336811"/>
          </a:xfrm>
          <a:prstGeom prst="rect">
            <a:avLst/>
          </a:prstGeom>
        </p:spPr>
        <p:txBody>
          <a:bodyPr vert="horz" wrap="square" lIns="0" tIns="12700" rIns="0" bIns="0" rtlCol="0">
            <a:spAutoFit/>
          </a:bodyPr>
          <a:lstStyle/>
          <a:p>
            <a:pPr algn="just"/>
            <a:r>
              <a:rPr lang="tr-TR" sz="2400" dirty="0" smtClean="0"/>
              <a:t>Komisyon, koruma ve güvenlik hizmetini yerine getirecek personelin, bulundurulabilecek veya taşınabilecek silah ve teçhizatın azamî miktarını ve niteliğini, gerekli hallerde diğer fizikî ve aletli güvenlik tedbirlerini belirlemeye yetkilidir.</a:t>
            </a:r>
          </a:p>
          <a:p>
            <a:pPr algn="just"/>
            <a:r>
              <a:rPr lang="tr-TR" sz="2400" dirty="0" smtClean="0"/>
              <a:t> </a:t>
            </a:r>
          </a:p>
          <a:p>
            <a:pPr algn="just"/>
            <a:r>
              <a:rPr lang="tr-TR" sz="2400" dirty="0" smtClean="0"/>
              <a:t>Havalimanı ve liman gibi yerlerde alınacak güvenlik tedbirlerine ilişkin uluslararası yükümlülükler saklıdır. </a:t>
            </a:r>
            <a:endParaRPr sz="2400" dirty="0">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37</a:t>
            </a:fld>
            <a:endParaRPr lang="tr-TR" dirty="0"/>
          </a:p>
        </p:txBody>
      </p:sp>
      <p:sp>
        <p:nvSpPr>
          <p:cNvPr id="13" name="object 3"/>
          <p:cNvSpPr txBox="1"/>
          <p:nvPr/>
        </p:nvSpPr>
        <p:spPr>
          <a:xfrm>
            <a:off x="585766" y="449248"/>
            <a:ext cx="6357982" cy="3613810"/>
          </a:xfrm>
          <a:prstGeom prst="rect">
            <a:avLst/>
          </a:prstGeom>
        </p:spPr>
        <p:txBody>
          <a:bodyPr vert="horz" wrap="square" lIns="0" tIns="12700" rIns="0" bIns="0" rtlCol="0">
            <a:spAutoFit/>
          </a:bodyPr>
          <a:lstStyle/>
          <a:p>
            <a:pPr algn="just"/>
            <a:r>
              <a:rPr lang="tr-TR" b="1" dirty="0" smtClean="0">
                <a:solidFill>
                  <a:srgbClr val="FF0000"/>
                </a:solidFill>
              </a:rPr>
              <a:t>Madde 4- ÖZEL GÜVENLİK KOMİSYONU : </a:t>
            </a:r>
            <a:r>
              <a:rPr lang="tr-TR" b="1" dirty="0" smtClean="0"/>
              <a:t>Özel güvenlik komisyonu, bu Kanunda belirtilen özel güvenlikle ilgili kararları almak üzere valinin görevlendireceği,</a:t>
            </a:r>
          </a:p>
          <a:p>
            <a:pPr algn="just"/>
            <a:r>
              <a:rPr lang="tr-TR" b="1" dirty="0" smtClean="0">
                <a:solidFill>
                  <a:srgbClr val="FF0000"/>
                </a:solidFill>
              </a:rPr>
              <a:t>Vali Yardımcısının başkanlığında, </a:t>
            </a:r>
          </a:p>
          <a:p>
            <a:pPr algn="just"/>
            <a:r>
              <a:rPr lang="tr-TR" b="1" dirty="0" smtClean="0"/>
              <a:t>İl Emniyet Müdürlüğü, </a:t>
            </a:r>
          </a:p>
          <a:p>
            <a:pPr algn="just"/>
            <a:r>
              <a:rPr lang="tr-TR" b="1" dirty="0" smtClean="0"/>
              <a:t>İl Jandarma Komutanlığı,</a:t>
            </a:r>
          </a:p>
          <a:p>
            <a:pPr algn="just"/>
            <a:r>
              <a:rPr lang="tr-TR" b="1" dirty="0" smtClean="0"/>
              <a:t>Ticaret odası başkanlığı,</a:t>
            </a:r>
          </a:p>
          <a:p>
            <a:pPr algn="just"/>
            <a:r>
              <a:rPr lang="tr-TR" b="1" dirty="0" smtClean="0"/>
              <a:t>Sanayi odası başkanlığı temsilcisinden oluşur. </a:t>
            </a:r>
          </a:p>
          <a:p>
            <a:pPr algn="just"/>
            <a:r>
              <a:rPr lang="tr-TR" b="1" dirty="0" smtClean="0">
                <a:solidFill>
                  <a:srgbClr val="FF0000"/>
                </a:solidFill>
              </a:rPr>
              <a:t>Sanayi odasının bulunmadığı illerde komisyona ticaret ve sanayi odası başkanlığının temsilcisi katılır. </a:t>
            </a:r>
            <a:r>
              <a:rPr lang="tr-TR" b="1" dirty="0" smtClean="0"/>
              <a:t>Komisyon, kararlarını </a:t>
            </a:r>
            <a:r>
              <a:rPr lang="tr-TR" b="1" dirty="0" smtClean="0">
                <a:solidFill>
                  <a:srgbClr val="FF0000"/>
                </a:solidFill>
              </a:rPr>
              <a:t>oy çokluğu</a:t>
            </a:r>
            <a:r>
              <a:rPr lang="tr-TR" b="1" dirty="0" smtClean="0"/>
              <a:t> ile alır; oyların eşitliği halinde </a:t>
            </a:r>
            <a:r>
              <a:rPr lang="tr-TR" b="1" dirty="0" smtClean="0">
                <a:solidFill>
                  <a:srgbClr val="FF0000"/>
                </a:solidFill>
              </a:rPr>
              <a:t>başkanın bulunduğu taraf</a:t>
            </a:r>
            <a:r>
              <a:rPr lang="tr-TR" b="1" dirty="0" smtClean="0"/>
              <a:t> çoğunluk sayılır; </a:t>
            </a:r>
            <a:r>
              <a:rPr lang="tr-TR" b="1" dirty="0" smtClean="0">
                <a:solidFill>
                  <a:srgbClr val="FF0000"/>
                </a:solidFill>
              </a:rPr>
              <a:t>çekimser oy </a:t>
            </a:r>
            <a:r>
              <a:rPr lang="tr-TR" b="1" dirty="0" smtClean="0"/>
              <a:t>kullanılamaz. </a:t>
            </a:r>
            <a:endParaRPr dirty="0">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38</a:t>
            </a:fld>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347"/>
            <a:ext cx="7315200" cy="4961206"/>
          </a:xfrm>
          <a:prstGeom prst="rect">
            <a:avLst/>
          </a:prstGeom>
        </p:spPr>
      </p:pic>
    </p:spTree>
    <p:extLst>
      <p:ext uri="{BB962C8B-B14F-4D97-AF65-F5344CB8AC3E}">
        <p14:creationId xmlns:p14="http://schemas.microsoft.com/office/powerpoint/2010/main" val="40180742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39</a:t>
            </a:fld>
            <a:endParaRPr lang="tr-TR" dirty="0"/>
          </a:p>
        </p:txBody>
      </p:sp>
      <p:sp>
        <p:nvSpPr>
          <p:cNvPr id="13" name="object 3"/>
          <p:cNvSpPr txBox="1"/>
          <p:nvPr/>
        </p:nvSpPr>
        <p:spPr>
          <a:xfrm>
            <a:off x="134900" y="216694"/>
            <a:ext cx="6814540" cy="4106252"/>
          </a:xfrm>
          <a:prstGeom prst="rect">
            <a:avLst/>
          </a:prstGeom>
        </p:spPr>
        <p:txBody>
          <a:bodyPr vert="horz" wrap="square" lIns="0" tIns="12700" rIns="0" bIns="0" rtlCol="0">
            <a:spAutoFit/>
          </a:bodyPr>
          <a:lstStyle/>
          <a:p>
            <a:pPr algn="just"/>
            <a:r>
              <a:rPr lang="tr-TR" sz="2400" b="1" dirty="0" smtClean="0">
                <a:solidFill>
                  <a:srgbClr val="FF0000"/>
                </a:solidFill>
              </a:rPr>
              <a:t>Madde 5- FAALİYET İZNİ :</a:t>
            </a:r>
            <a:r>
              <a:rPr lang="tr-TR" sz="2400" b="1" dirty="0" smtClean="0"/>
              <a:t> </a:t>
            </a:r>
            <a:r>
              <a:rPr lang="tr-TR" sz="2200" b="1" dirty="0" smtClean="0"/>
              <a:t>Şirketlerin özel güvenlik alanında faaliyette bulunması İçişleri Bakanlığının iznine tâbidir. Faaliyet izni verilebilmesi için şirket hisselerinin nama yazılı olması ve faaliyet alanının münhasıran koruma ve güvenlik hizmeti olması zorunludur. Özel güvenlik şirketleri, şubelerini </a:t>
            </a:r>
            <a:r>
              <a:rPr lang="tr-TR" sz="2200" b="1" dirty="0" smtClean="0">
                <a:solidFill>
                  <a:srgbClr val="FF0000"/>
                </a:solidFill>
              </a:rPr>
              <a:t>bir ay </a:t>
            </a:r>
            <a:r>
              <a:rPr lang="tr-TR" sz="2200" b="1" dirty="0" smtClean="0"/>
              <a:t>içinde Bakanlığa ve ilgili valiliğe yazılı olarak; hisse devirlerini </a:t>
            </a:r>
            <a:r>
              <a:rPr lang="tr-TR" sz="2200" b="1" dirty="0" smtClean="0">
                <a:solidFill>
                  <a:srgbClr val="FF0000"/>
                </a:solidFill>
              </a:rPr>
              <a:t>bir ay </a:t>
            </a:r>
            <a:r>
              <a:rPr lang="tr-TR" sz="2200" b="1" dirty="0" smtClean="0"/>
              <a:t>içinde Bakanlığa bildirirler. </a:t>
            </a:r>
          </a:p>
          <a:p>
            <a:pPr algn="just"/>
            <a:r>
              <a:rPr lang="tr-TR" sz="2200" b="1" dirty="0" smtClean="0"/>
              <a:t>Yabancı kişilerin özel güvenlik şirketi kurabilmesi ve yabancı şirketlerin Türkiye'de özel güvenlik hizmeti verebilmesi </a:t>
            </a:r>
            <a:r>
              <a:rPr lang="tr-TR" sz="2200" b="1" i="1" dirty="0" smtClean="0">
                <a:solidFill>
                  <a:srgbClr val="FF0000"/>
                </a:solidFill>
              </a:rPr>
              <a:t>mütekabiliyet esasına tâbidir.</a:t>
            </a:r>
            <a:r>
              <a:rPr lang="tr-TR" sz="2200" b="1" dirty="0" smtClean="0">
                <a:solidFill>
                  <a:srgbClr val="FF0000"/>
                </a:solidFill>
              </a:rPr>
              <a:t> </a:t>
            </a:r>
            <a:endParaRPr sz="22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p:cNvSpPr txBox="1"/>
          <p:nvPr/>
        </p:nvSpPr>
        <p:spPr>
          <a:xfrm>
            <a:off x="489248" y="228288"/>
            <a:ext cx="6357982" cy="4444807"/>
          </a:xfrm>
          <a:prstGeom prst="rect">
            <a:avLst/>
          </a:prstGeom>
        </p:spPr>
        <p:txBody>
          <a:bodyPr vert="horz" wrap="square" lIns="0" tIns="12700" rIns="0" bIns="0" rtlCol="0">
            <a:spAutoFit/>
          </a:bodyPr>
          <a:lstStyle/>
          <a:p>
            <a:r>
              <a:rPr lang="tr-TR" b="1" dirty="0">
                <a:solidFill>
                  <a:srgbClr val="2126FB"/>
                </a:solidFill>
              </a:rPr>
              <a:t>Kamu Düzeni:</a:t>
            </a:r>
            <a:r>
              <a:rPr lang="tr-TR" dirty="0">
                <a:solidFill>
                  <a:srgbClr val="2126FB"/>
                </a:solidFill>
              </a:rPr>
              <a:t> Toplumun huzur sükununun sağlanması, devlet ve devlete ait kurum ve kuruluşların korunmasını hedef tutan veya toplumun her sahasındaki düzenin temelini oluşturan kuralları kapsayan kavramlardır.</a:t>
            </a:r>
          </a:p>
          <a:p>
            <a:r>
              <a:rPr lang="tr-TR" b="1" dirty="0">
                <a:solidFill>
                  <a:srgbClr val="2126FB"/>
                </a:solidFill>
              </a:rPr>
              <a:t>Kamu düzenin unsurları(kavramları):</a:t>
            </a:r>
          </a:p>
          <a:p>
            <a:r>
              <a:rPr lang="tr-TR" b="1" dirty="0">
                <a:solidFill>
                  <a:srgbClr val="2126FB"/>
                </a:solidFill>
              </a:rPr>
              <a:t>Güvenlik:</a:t>
            </a:r>
            <a:r>
              <a:rPr lang="tr-TR" dirty="0">
                <a:solidFill>
                  <a:srgbClr val="2126FB"/>
                </a:solidFill>
              </a:rPr>
              <a:t> Bireylerin(kişilerin) Umumi veya Umuma açık yerlerde rahatça dolaşabilecekleri, can ve malları için herhangi bir endişe duymamalarını ifade eder.</a:t>
            </a:r>
          </a:p>
          <a:p>
            <a:r>
              <a:rPr lang="tr-TR" b="1" dirty="0">
                <a:solidFill>
                  <a:srgbClr val="2126FB"/>
                </a:solidFill>
              </a:rPr>
              <a:t>Dirlik ve Esenlik:</a:t>
            </a:r>
            <a:r>
              <a:rPr lang="tr-TR" dirty="0">
                <a:solidFill>
                  <a:srgbClr val="2126FB"/>
                </a:solidFill>
              </a:rPr>
              <a:t> Toplumun rahatı ve huzuru demektir. Rahatsız edici her türlü dış etkilerden uzak tutulmayı ifade eder.</a:t>
            </a:r>
          </a:p>
          <a:p>
            <a:r>
              <a:rPr lang="tr-TR" b="1" dirty="0">
                <a:solidFill>
                  <a:srgbClr val="2126FB"/>
                </a:solidFill>
              </a:rPr>
              <a:t>Sağlık:</a:t>
            </a:r>
            <a:r>
              <a:rPr lang="tr-TR" dirty="0">
                <a:solidFill>
                  <a:srgbClr val="2126FB"/>
                </a:solidFill>
              </a:rPr>
              <a:t> Toplumun bulaşıcı ve yaygın hastalıklardan uzak tutulmasını, sağlıklı bir yaşam oluşturulmasını ifade eder.</a:t>
            </a:r>
          </a:p>
          <a:p>
            <a:r>
              <a:rPr lang="tr-TR" b="1" dirty="0">
                <a:solidFill>
                  <a:srgbClr val="2126FB"/>
                </a:solidFill>
              </a:rPr>
              <a:t>Genel Ahlak</a:t>
            </a:r>
            <a:r>
              <a:rPr lang="tr-TR" dirty="0">
                <a:solidFill>
                  <a:srgbClr val="2126FB"/>
                </a:solidFill>
              </a:rPr>
              <a:t>: Toplumda genel uyulması gereken norm-etik davranışlar, yani toplumu toplu yapan bir takım davranışlara uyum sağlanması ve müstehcen içerikli her türlü hal ve hareketlerden uzak durulmasını ifade eder.</a:t>
            </a:r>
          </a:p>
        </p:txBody>
      </p:sp>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a:t>
            </a:fld>
            <a:endParaRPr lang="tr-TR" dirty="0"/>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40</a:t>
            </a:fld>
            <a:endParaRPr lang="tr-TR" dirty="0"/>
          </a:p>
        </p:txBody>
      </p:sp>
      <p:sp>
        <p:nvSpPr>
          <p:cNvPr id="13" name="object 3"/>
          <p:cNvSpPr txBox="1"/>
          <p:nvPr/>
        </p:nvSpPr>
        <p:spPr>
          <a:xfrm>
            <a:off x="585766" y="449248"/>
            <a:ext cx="6357982" cy="3890809"/>
          </a:xfrm>
          <a:prstGeom prst="rect">
            <a:avLst/>
          </a:prstGeom>
        </p:spPr>
        <p:txBody>
          <a:bodyPr vert="horz" wrap="square" lIns="0" tIns="12700" rIns="0" bIns="0" rtlCol="0">
            <a:spAutoFit/>
          </a:bodyPr>
          <a:lstStyle/>
          <a:p>
            <a:pPr algn="just"/>
            <a:r>
              <a:rPr lang="tr-TR" b="1" dirty="0" smtClean="0"/>
              <a:t>Kurucu, yönetici, eğitici ile şirket tüzel kişi ortağının yetkilendirdiği temsilcilerde de 10 uncu maddenin birinci fıkrasının (a), (d), ve (h) bentlerinde belirtilen şartlar aranır. </a:t>
            </a:r>
            <a:r>
              <a:rPr lang="tr-TR" b="1" dirty="0" smtClean="0">
                <a:solidFill>
                  <a:srgbClr val="FF0000"/>
                </a:solidFill>
              </a:rPr>
              <a:t>Yöneticilerin ayrıca lisans mezunu </a:t>
            </a:r>
            <a:r>
              <a:rPr lang="tr-TR" b="1" dirty="0" smtClean="0"/>
              <a:t>olmaları ve 14 üncü maddede belirtilen özel güvenlik temel eğitimini başarıyla tamamlamış olmaları gerekir. </a:t>
            </a:r>
          </a:p>
          <a:p>
            <a:pPr algn="just"/>
            <a:endParaRPr lang="tr-TR" b="1" dirty="0" smtClean="0"/>
          </a:p>
          <a:p>
            <a:pPr algn="just"/>
            <a:r>
              <a:rPr lang="tr-TR" b="1" dirty="0" smtClean="0"/>
              <a:t>Yöneticiler sadece bir faaliyet izin belgesinde yönetici unvanı alabilirler. Özel güvenlik birimleri veya özel güvenlik şirketlerinin şubelerinde veya </a:t>
            </a:r>
            <a:r>
              <a:rPr lang="tr-TR" b="1" dirty="0" err="1" smtClean="0">
                <a:solidFill>
                  <a:srgbClr val="FF0000"/>
                </a:solidFill>
              </a:rPr>
              <a:t>onbeş</a:t>
            </a:r>
            <a:r>
              <a:rPr lang="tr-TR" b="1" dirty="0" smtClean="0"/>
              <a:t> kişi ve üzerinde özel güvenlik görevlisi istihdam edilen yerlerde en az bir güvenlik sorumlusu belirlenir. Güvenlik sorumlularında 10 uncu maddede belirtilen şartlara ilave olarak en az </a:t>
            </a:r>
            <a:r>
              <a:rPr lang="tr-TR" b="1" dirty="0" err="1" smtClean="0"/>
              <a:t>önlisans</a:t>
            </a:r>
            <a:r>
              <a:rPr lang="tr-TR" b="1" dirty="0" smtClean="0"/>
              <a:t> mezunu olma şartı aranır. </a:t>
            </a:r>
            <a:endParaRPr dirty="0">
              <a:latin typeface="Arial"/>
              <a:cs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41</a:t>
            </a:fld>
            <a:endParaRPr lang="tr-TR" dirty="0"/>
          </a:p>
        </p:txBody>
      </p:sp>
      <p:sp>
        <p:nvSpPr>
          <p:cNvPr id="13" name="object 3"/>
          <p:cNvSpPr txBox="1"/>
          <p:nvPr/>
        </p:nvSpPr>
        <p:spPr>
          <a:xfrm>
            <a:off x="273224" y="449248"/>
            <a:ext cx="6840760" cy="3059812"/>
          </a:xfrm>
          <a:prstGeom prst="rect">
            <a:avLst/>
          </a:prstGeom>
        </p:spPr>
        <p:txBody>
          <a:bodyPr vert="horz" wrap="square" lIns="0" tIns="12700" rIns="0" bIns="0" rtlCol="0">
            <a:spAutoFit/>
          </a:bodyPr>
          <a:lstStyle/>
          <a:p>
            <a:pPr algn="just"/>
            <a:r>
              <a:rPr lang="tr-TR" dirty="0" smtClean="0"/>
              <a:t>Kurucu, temsilci ve yöneticilerde aranan şartların kaybedilmesi halinde </a:t>
            </a:r>
            <a:r>
              <a:rPr lang="tr-TR" b="1" dirty="0" smtClean="0">
                <a:solidFill>
                  <a:srgbClr val="FF0000"/>
                </a:solidFill>
              </a:rPr>
              <a:t>iki ay </a:t>
            </a:r>
            <a:r>
              <a:rPr lang="tr-TR" dirty="0" smtClean="0"/>
              <a:t>içinde eksiklik giderilmediği veya bu kurucu, temsilci ve yöneticiler değiştirilmediği takdirde faaliyet izni iptal edilir. </a:t>
            </a:r>
          </a:p>
          <a:p>
            <a:pPr algn="just"/>
            <a:endParaRPr lang="tr-TR" dirty="0" smtClean="0"/>
          </a:p>
          <a:p>
            <a:pPr algn="just"/>
            <a:r>
              <a:rPr lang="tr-TR" dirty="0" smtClean="0"/>
              <a:t>Özel güvenlik şirketleri üstlendikleri koruma ve güvenlik hizmetlerinde istihdam edecekleri özel güvenlik görevlilerinin </a:t>
            </a:r>
            <a:r>
              <a:rPr lang="tr-TR" b="1" dirty="0" smtClean="0"/>
              <a:t>çalışma izin belgelerinin birer suretini </a:t>
            </a:r>
            <a:r>
              <a:rPr lang="tr-TR" b="1" dirty="0" smtClean="0">
                <a:solidFill>
                  <a:srgbClr val="FF0000"/>
                </a:solidFill>
              </a:rPr>
              <a:t>bir ay </a:t>
            </a:r>
            <a:r>
              <a:rPr lang="tr-TR" b="1" dirty="0" smtClean="0"/>
              <a:t>içinde ilgili kişi, kurum ya da kuruluşa bildirir. </a:t>
            </a:r>
          </a:p>
          <a:p>
            <a:pPr algn="just"/>
            <a:endParaRPr lang="tr-TR" b="1" dirty="0" smtClean="0"/>
          </a:p>
          <a:p>
            <a:pPr algn="just"/>
            <a:r>
              <a:rPr lang="tr-TR" b="1" dirty="0" smtClean="0"/>
              <a:t>Alarm izleme merkezi kurma ve işletme için </a:t>
            </a:r>
            <a:r>
              <a:rPr lang="tr-TR" b="1" dirty="0" smtClean="0">
                <a:solidFill>
                  <a:srgbClr val="FF0000"/>
                </a:solidFill>
              </a:rPr>
              <a:t>valilikten</a:t>
            </a:r>
            <a:r>
              <a:rPr lang="tr-TR" b="1" dirty="0" smtClean="0"/>
              <a:t> yeterlilik belgesi alınması zorunludur. </a:t>
            </a:r>
            <a:endParaRPr dirty="0">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42</a:t>
            </a:fld>
            <a:endParaRPr lang="tr-TR" dirty="0"/>
          </a:p>
        </p:txBody>
      </p:sp>
      <p:sp>
        <p:nvSpPr>
          <p:cNvPr id="13" name="object 3"/>
          <p:cNvSpPr txBox="1"/>
          <p:nvPr/>
        </p:nvSpPr>
        <p:spPr>
          <a:xfrm>
            <a:off x="300014" y="449248"/>
            <a:ext cx="6643734" cy="4013919"/>
          </a:xfrm>
          <a:prstGeom prst="rect">
            <a:avLst/>
          </a:prstGeom>
        </p:spPr>
        <p:txBody>
          <a:bodyPr vert="horz" wrap="square" lIns="0" tIns="12700" rIns="0" bIns="0" rtlCol="0">
            <a:spAutoFit/>
          </a:bodyPr>
          <a:lstStyle/>
          <a:p>
            <a:pPr algn="just"/>
            <a:r>
              <a:rPr lang="tr-TR" sz="2000" b="1" dirty="0" smtClean="0">
                <a:solidFill>
                  <a:srgbClr val="FF0000"/>
                </a:solidFill>
              </a:rPr>
              <a:t>Madde 6- EK ÖNLEMLER :</a:t>
            </a:r>
          </a:p>
          <a:p>
            <a:pPr algn="just"/>
            <a:r>
              <a:rPr lang="tr-TR" sz="2000" b="1" dirty="0" smtClean="0"/>
              <a:t> </a:t>
            </a:r>
          </a:p>
          <a:p>
            <a:pPr algn="just"/>
            <a:r>
              <a:rPr lang="tr-TR" sz="2000" b="1" dirty="0" smtClean="0"/>
              <a:t>Mülki idare amirleri; kamu güvenliğinin gerektirdiği hallerde özel güvenlik izni verilen yerlerde alınan özel güvenlik tedbirlerini denetlemeye ve yetersiz bulduğu takdirde ek önlemler aldırmaya yetkilidir. </a:t>
            </a:r>
          </a:p>
          <a:p>
            <a:pPr algn="just"/>
            <a:endParaRPr lang="tr-TR" sz="2000" dirty="0" smtClean="0"/>
          </a:p>
          <a:p>
            <a:pPr algn="just"/>
            <a:r>
              <a:rPr lang="tr-TR" sz="2000" dirty="0" smtClean="0"/>
              <a:t>Kamu güvenliğinin sağlanması yönünden 5442 sayılı İl İdaresi Kanunu ile vali ve kaymakamlara verilen yetkiler saklıdır. Bu yetkilerin kullanılması durumunda özel güvenlik birimi ve özel güvenlik personeli </a:t>
            </a:r>
            <a:r>
              <a:rPr lang="tr-TR" sz="2000" b="1" dirty="0" smtClean="0">
                <a:solidFill>
                  <a:srgbClr val="FF0000"/>
                </a:solidFill>
              </a:rPr>
              <a:t>mülkî idare amirinin ve genel kolluk amirinin emirlerini yerine getirmek zorundadır. </a:t>
            </a:r>
            <a:endParaRPr sz="20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43</a:t>
            </a:fld>
            <a:endParaRPr lang="tr-TR" dirty="0"/>
          </a:p>
        </p:txBody>
      </p:sp>
      <p:sp>
        <p:nvSpPr>
          <p:cNvPr id="13" name="object 3"/>
          <p:cNvSpPr txBox="1"/>
          <p:nvPr/>
        </p:nvSpPr>
        <p:spPr>
          <a:xfrm>
            <a:off x="129208" y="449248"/>
            <a:ext cx="6984776" cy="3706143"/>
          </a:xfrm>
          <a:prstGeom prst="rect">
            <a:avLst/>
          </a:prstGeom>
        </p:spPr>
        <p:txBody>
          <a:bodyPr vert="horz" wrap="square" lIns="0" tIns="12700" rIns="0" bIns="0" rtlCol="0">
            <a:spAutoFit/>
          </a:bodyPr>
          <a:lstStyle/>
          <a:p>
            <a:r>
              <a:rPr lang="tr-TR" sz="2000" b="1" dirty="0" smtClean="0">
                <a:solidFill>
                  <a:srgbClr val="FF0000"/>
                </a:solidFill>
              </a:rPr>
              <a:t>İKİNCİ BÖLÜM Özel Güvenlik Görevlileri </a:t>
            </a:r>
          </a:p>
          <a:p>
            <a:r>
              <a:rPr lang="tr-TR" sz="2000" b="1" dirty="0" smtClean="0">
                <a:solidFill>
                  <a:srgbClr val="FF0000"/>
                </a:solidFill>
              </a:rPr>
              <a:t>Madde 7- ÖZEL GÜVENLİK GÖREVLİLERİNİN YETKİLERİ </a:t>
            </a:r>
          </a:p>
          <a:p>
            <a:r>
              <a:rPr lang="tr-TR" sz="2000" b="1" dirty="0" smtClean="0">
                <a:solidFill>
                  <a:srgbClr val="FF0000"/>
                </a:solidFill>
              </a:rPr>
              <a:t>Özel güvenlik görevlilerinin yetkileri şunlardır: </a:t>
            </a:r>
          </a:p>
          <a:p>
            <a:r>
              <a:rPr lang="tr-TR" sz="2000" b="1" dirty="0" smtClean="0"/>
              <a:t>a) Koruma ve güvenliğini sağladıkları alanlara girmek isteyenleri duyarlı kapıdan geçirme, bu kişilerin üstlerini </a:t>
            </a:r>
            <a:r>
              <a:rPr lang="tr-TR" sz="2000" b="1" dirty="0" err="1" smtClean="0"/>
              <a:t>dedektörle</a:t>
            </a:r>
            <a:r>
              <a:rPr lang="tr-TR" sz="2000" b="1" dirty="0" smtClean="0"/>
              <a:t> arama, eşyaları X-ray cihazından veya benzeri güvenlik sistemlerinden geçirme. </a:t>
            </a:r>
          </a:p>
          <a:p>
            <a:r>
              <a:rPr lang="tr-TR" sz="2000" b="1" dirty="0" smtClean="0"/>
              <a:t>b) Toplantı, konser, spor müsabakası, sahne gösterileri ve benzeri etkinlikler ile cenaze ve düğün törenlerinde kimlik sorma, duyarlı kapıdan geçirme, bu kişilerin üstlerini </a:t>
            </a:r>
            <a:r>
              <a:rPr lang="tr-TR" sz="2000" b="1" dirty="0" err="1" smtClean="0"/>
              <a:t>dedektörle</a:t>
            </a:r>
            <a:r>
              <a:rPr lang="tr-TR" sz="2000" b="1" dirty="0" smtClean="0"/>
              <a:t> arama, eşyaları X-ray cihazından veya benzeri güvenlik sistemlerinden geçirme</a:t>
            </a:r>
            <a:endParaRPr sz="2000" b="1"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44</a:t>
            </a:fld>
            <a:endParaRPr lang="tr-TR" dirty="0"/>
          </a:p>
        </p:txBody>
      </p:sp>
      <p:sp>
        <p:nvSpPr>
          <p:cNvPr id="13" name="object 3"/>
          <p:cNvSpPr txBox="1"/>
          <p:nvPr/>
        </p:nvSpPr>
        <p:spPr>
          <a:xfrm>
            <a:off x="273224" y="0"/>
            <a:ext cx="6840760" cy="4937249"/>
          </a:xfrm>
          <a:prstGeom prst="rect">
            <a:avLst/>
          </a:prstGeom>
        </p:spPr>
        <p:txBody>
          <a:bodyPr vert="horz" wrap="square" lIns="0" tIns="12700" rIns="0" bIns="0" rtlCol="0">
            <a:spAutoFit/>
          </a:bodyPr>
          <a:lstStyle/>
          <a:p>
            <a:r>
              <a:rPr lang="tr-TR" sz="2000" dirty="0" smtClean="0"/>
              <a:t>c) </a:t>
            </a:r>
            <a:r>
              <a:rPr lang="tr-TR" sz="2000" b="1" dirty="0" smtClean="0"/>
              <a:t>Ceza Muhakemesi Kanununun 90 </a:t>
            </a:r>
            <a:r>
              <a:rPr lang="tr-TR" sz="2000" b="1" dirty="0" err="1" smtClean="0"/>
              <a:t>ıncı</a:t>
            </a:r>
            <a:r>
              <a:rPr lang="tr-TR" sz="2000" b="1" dirty="0" smtClean="0"/>
              <a:t> maddesine göre yakalama. </a:t>
            </a:r>
          </a:p>
          <a:p>
            <a:r>
              <a:rPr lang="tr-TR" sz="2000" dirty="0" smtClean="0"/>
              <a:t>d) </a:t>
            </a:r>
            <a:r>
              <a:rPr lang="tr-TR" sz="2000" b="1" dirty="0" smtClean="0"/>
              <a:t>Görev alanında, haklarında yakalama emri veya mahkûmiyet kararı bulunan kişileri yakalama ve arama. </a:t>
            </a:r>
          </a:p>
          <a:p>
            <a:r>
              <a:rPr lang="tr-TR" sz="2000" b="1" dirty="0" smtClean="0"/>
              <a:t>e) Yangın, deprem gibi </a:t>
            </a:r>
            <a:r>
              <a:rPr lang="tr-TR" sz="2000" b="1" dirty="0" err="1" smtClean="0"/>
              <a:t>tabiî</a:t>
            </a:r>
            <a:r>
              <a:rPr lang="tr-TR" sz="2000" b="1" dirty="0" smtClean="0"/>
              <a:t> afet durumlarında ve imdat istenmesi halinde görev alanındaki işyeri ve konutlara girme. </a:t>
            </a:r>
          </a:p>
          <a:p>
            <a:r>
              <a:rPr lang="tr-TR" sz="2000" b="1" dirty="0" smtClean="0"/>
              <a:t>f) Hava meydanı, liman, gar, istasyon ve terminal gibi toplu ulaşım tesislerinde kimlik sorma, duyarlı kapıdan geçirme, bu kişilerin üstlerini </a:t>
            </a:r>
            <a:r>
              <a:rPr lang="tr-TR" sz="2000" b="1" dirty="0" err="1" smtClean="0"/>
              <a:t>dedektörle</a:t>
            </a:r>
            <a:r>
              <a:rPr lang="tr-TR" sz="2000" b="1" dirty="0" smtClean="0"/>
              <a:t> arama, eşyaları X-ray cihazından veya benzeri güvenlik sistemlerinden geçirme. </a:t>
            </a:r>
          </a:p>
          <a:p>
            <a:r>
              <a:rPr lang="tr-TR" sz="2000" b="1" dirty="0" smtClean="0"/>
              <a:t>g) Genel kolluk kuvvetlerine derhal bildirmek şartıyla, aramalar sırasında suç teşkil eden veya delil olabilecek ya da suç teşkil etmemekle birlikte tehlike doğurabilecek eşyayı emanete alma.</a:t>
            </a:r>
            <a:endParaRPr sz="2000" b="1"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45</a:t>
            </a:fld>
            <a:endParaRPr lang="tr-TR" dirty="0"/>
          </a:p>
        </p:txBody>
      </p:sp>
      <p:sp>
        <p:nvSpPr>
          <p:cNvPr id="13" name="object 3"/>
          <p:cNvSpPr txBox="1"/>
          <p:nvPr/>
        </p:nvSpPr>
        <p:spPr>
          <a:xfrm>
            <a:off x="201216" y="0"/>
            <a:ext cx="6912768" cy="4814138"/>
          </a:xfrm>
          <a:prstGeom prst="rect">
            <a:avLst/>
          </a:prstGeom>
        </p:spPr>
        <p:txBody>
          <a:bodyPr vert="horz" wrap="square" lIns="0" tIns="12700" rIns="0" bIns="0" rtlCol="0">
            <a:spAutoFit/>
          </a:bodyPr>
          <a:lstStyle/>
          <a:p>
            <a:pPr algn="just"/>
            <a:r>
              <a:rPr lang="tr-TR" sz="2400" b="1" dirty="0" smtClean="0"/>
              <a:t>h) Terk edilmiş ve bulunmuş eşyayı emanete alma. </a:t>
            </a:r>
          </a:p>
          <a:p>
            <a:pPr algn="just"/>
            <a:r>
              <a:rPr lang="tr-TR" sz="2400" b="1" dirty="0" smtClean="0"/>
              <a:t>ı) Kişinin vücudu veya sağlığı bakımından mevcut bir tehlikeden korunması amacıyla yakalama. </a:t>
            </a:r>
          </a:p>
          <a:p>
            <a:pPr algn="just"/>
            <a:r>
              <a:rPr lang="tr-TR" sz="2400" b="1" dirty="0" smtClean="0"/>
              <a:t>j) Olay yerini ve delilleri koruma, bu amaçla Ceza Muhakemesi Kanununun 168 inci maddesine göre yakalama. </a:t>
            </a:r>
          </a:p>
          <a:p>
            <a:pPr algn="just"/>
            <a:r>
              <a:rPr lang="tr-TR" sz="2400" dirty="0" smtClean="0"/>
              <a:t>k)</a:t>
            </a:r>
            <a:r>
              <a:rPr lang="tr-TR" sz="2400" b="1" dirty="0" smtClean="0"/>
              <a:t>Türk Medeni Kanununun 981 inci maddesine,</a:t>
            </a:r>
          </a:p>
          <a:p>
            <a:pPr algn="just"/>
            <a:r>
              <a:rPr lang="tr-TR" sz="2400" b="1" dirty="0" smtClean="0"/>
              <a:t>    Borçlar Kanununun 52 </a:t>
            </a:r>
            <a:r>
              <a:rPr lang="tr-TR" sz="2400" b="1" dirty="0" err="1" smtClean="0"/>
              <a:t>nci</a:t>
            </a:r>
            <a:r>
              <a:rPr lang="tr-TR" sz="2400" b="1" dirty="0" smtClean="0"/>
              <a:t> maddesine,</a:t>
            </a:r>
          </a:p>
          <a:p>
            <a:pPr algn="just"/>
            <a:r>
              <a:rPr lang="tr-TR" sz="2400" b="1" dirty="0" smtClean="0"/>
              <a:t>    Türk Ceza Kanununun 24 ve 25 inci maddelerine</a:t>
            </a:r>
          </a:p>
          <a:p>
            <a:pPr algn="just"/>
            <a:r>
              <a:rPr lang="tr-TR" sz="2400" b="1" dirty="0" smtClean="0"/>
              <a:t>    </a:t>
            </a:r>
            <a:r>
              <a:rPr lang="tr-TR" sz="2400" b="1" dirty="0" smtClean="0">
                <a:solidFill>
                  <a:srgbClr val="FF0000"/>
                </a:solidFill>
              </a:rPr>
              <a:t>göre zor kullanma. </a:t>
            </a:r>
            <a:endParaRPr sz="24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46</a:t>
            </a:fld>
            <a:endParaRPr lang="tr-TR" dirty="0"/>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347"/>
            <a:ext cx="7315200" cy="496120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47</a:t>
            </a:fld>
            <a:endParaRPr lang="tr-TR" dirty="0"/>
          </a:p>
        </p:txBody>
      </p:sp>
      <p:sp>
        <p:nvSpPr>
          <p:cNvPr id="13" name="object 3"/>
          <p:cNvSpPr txBox="1"/>
          <p:nvPr/>
        </p:nvSpPr>
        <p:spPr>
          <a:xfrm>
            <a:off x="585766" y="449248"/>
            <a:ext cx="6357982" cy="3706143"/>
          </a:xfrm>
          <a:prstGeom prst="rect">
            <a:avLst/>
          </a:prstGeom>
        </p:spPr>
        <p:txBody>
          <a:bodyPr vert="horz" wrap="square" lIns="0" tIns="12700" rIns="0" bIns="0" rtlCol="0">
            <a:spAutoFit/>
          </a:bodyPr>
          <a:lstStyle/>
          <a:p>
            <a:pPr algn="just"/>
            <a:r>
              <a:rPr lang="tr-TR" sz="2000" b="1" dirty="0" smtClean="0">
                <a:solidFill>
                  <a:srgbClr val="FF0000"/>
                </a:solidFill>
              </a:rPr>
              <a:t>Madde 8- SİLAH BULUNDURMA VE TAŞIMA YETKİSİ </a:t>
            </a:r>
          </a:p>
          <a:p>
            <a:pPr algn="just"/>
            <a:r>
              <a:rPr lang="tr-TR" sz="2000" dirty="0" smtClean="0"/>
              <a:t>Hangi koruma ve güvenlik hizmeti için ne miktar ve özellikte ateşli silah bulundurulabileceği </a:t>
            </a:r>
            <a:r>
              <a:rPr lang="tr-TR" sz="2000" b="1" dirty="0" smtClean="0">
                <a:solidFill>
                  <a:srgbClr val="FF0000"/>
                </a:solidFill>
              </a:rPr>
              <a:t>komisyon tarafından belirlenir.</a:t>
            </a:r>
          </a:p>
          <a:p>
            <a:pPr algn="just"/>
            <a:r>
              <a:rPr lang="tr-TR" sz="2000" dirty="0" smtClean="0"/>
              <a:t> </a:t>
            </a:r>
          </a:p>
          <a:p>
            <a:pPr algn="just"/>
            <a:r>
              <a:rPr lang="tr-TR" sz="2000" b="1" dirty="0" smtClean="0"/>
              <a:t>Ancak eğitim ve öğretim kurumlarında, sağlık tesislerinde, talih oyunları işletmelerinde, içkili yerlerde silahlı özel güvenlik görevlisi çalıştırılmasına izin verilmez. Özel güvenlik görevlileri, özel toplantılarda, spor müsabakalarında, sahne gösterileri ve benzeri etkinliklerde </a:t>
            </a:r>
            <a:r>
              <a:rPr lang="tr-TR" sz="2000" b="1" dirty="0" smtClean="0">
                <a:solidFill>
                  <a:srgbClr val="FF0000"/>
                </a:solidFill>
              </a:rPr>
              <a:t>silahlı olarak görev yapamazlar.</a:t>
            </a:r>
            <a:endParaRPr sz="20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48</a:t>
            </a:fld>
            <a:endParaRPr lang="tr-TR" dirty="0"/>
          </a:p>
        </p:txBody>
      </p:sp>
      <p:sp>
        <p:nvSpPr>
          <p:cNvPr id="13" name="object 3"/>
          <p:cNvSpPr txBox="1"/>
          <p:nvPr/>
        </p:nvSpPr>
        <p:spPr>
          <a:xfrm>
            <a:off x="228576" y="520686"/>
            <a:ext cx="6715172" cy="3706143"/>
          </a:xfrm>
          <a:prstGeom prst="rect">
            <a:avLst/>
          </a:prstGeom>
        </p:spPr>
        <p:txBody>
          <a:bodyPr vert="horz" wrap="square" lIns="0" tIns="12700" rIns="0" bIns="0" rtlCol="0">
            <a:spAutoFit/>
          </a:bodyPr>
          <a:lstStyle/>
          <a:p>
            <a:pPr algn="just"/>
            <a:r>
              <a:rPr lang="tr-TR" sz="2400" dirty="0" smtClean="0"/>
              <a:t>Koruma ve güvenlik hizmetinde kullanılacak silah ve teçhizat, </a:t>
            </a:r>
            <a:r>
              <a:rPr lang="tr-TR" sz="2400" b="1" dirty="0" smtClean="0">
                <a:solidFill>
                  <a:srgbClr val="FF0000"/>
                </a:solidFill>
              </a:rPr>
              <a:t>ilgili kişi veya kuruluş tarafından temin edilir. </a:t>
            </a:r>
            <a:r>
              <a:rPr lang="tr-TR" sz="2400" dirty="0" smtClean="0"/>
              <a:t>Özel güvenlik şirketleri ateşli silah alamaz ve bulunduramazlar. Ancak; özel güvenlik şirketlerine, para ve değerli eşya nakli, geçici süreli koruma ve güvenlik hizmetlerinde kullanılmak üzere, özel güvenlik eğitimi veren kurumlara, silah eğitiminde kullanılmak üzere, komisyonun kararı ve valinin onayı ile silah alma, kullanma ve taşıma izni verilebilir. </a:t>
            </a:r>
            <a:endParaRPr sz="24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49</a:t>
            </a:fld>
            <a:endParaRPr lang="tr-TR" dirty="0"/>
          </a:p>
        </p:txBody>
      </p:sp>
      <p:sp>
        <p:nvSpPr>
          <p:cNvPr id="13" name="object 3"/>
          <p:cNvSpPr txBox="1"/>
          <p:nvPr/>
        </p:nvSpPr>
        <p:spPr>
          <a:xfrm>
            <a:off x="300014" y="449248"/>
            <a:ext cx="6643734" cy="4013919"/>
          </a:xfrm>
          <a:prstGeom prst="rect">
            <a:avLst/>
          </a:prstGeom>
        </p:spPr>
        <p:txBody>
          <a:bodyPr vert="horz" wrap="square" lIns="0" tIns="12700" rIns="0" bIns="0" rtlCol="0">
            <a:spAutoFit/>
          </a:bodyPr>
          <a:lstStyle/>
          <a:p>
            <a:pPr algn="just"/>
            <a:r>
              <a:rPr lang="tr-TR" sz="2000" b="1" dirty="0" smtClean="0">
                <a:solidFill>
                  <a:srgbClr val="FF0000"/>
                </a:solidFill>
              </a:rPr>
              <a:t>Madde 9- GÖREV ALANI </a:t>
            </a:r>
          </a:p>
          <a:p>
            <a:pPr algn="just"/>
            <a:r>
              <a:rPr lang="tr-TR" sz="2000" b="1" dirty="0" smtClean="0"/>
              <a:t>Özel güvenlik görevlileri 7 </a:t>
            </a:r>
            <a:r>
              <a:rPr lang="tr-TR" sz="2000" b="1" dirty="0" err="1" smtClean="0"/>
              <a:t>nci</a:t>
            </a:r>
            <a:r>
              <a:rPr lang="tr-TR" sz="2000" b="1" dirty="0" smtClean="0"/>
              <a:t> maddede sayılan yetkileri </a:t>
            </a:r>
            <a:r>
              <a:rPr lang="tr-TR" sz="2000" b="1" dirty="0" smtClean="0">
                <a:solidFill>
                  <a:srgbClr val="FF0000"/>
                </a:solidFill>
              </a:rPr>
              <a:t>sadece görevli oldukları süre içinde ve görev alanlarında kullanabilirler.</a:t>
            </a:r>
          </a:p>
          <a:p>
            <a:pPr algn="just"/>
            <a:r>
              <a:rPr lang="tr-TR" sz="2000" b="1" dirty="0" smtClean="0">
                <a:solidFill>
                  <a:srgbClr val="FF0000"/>
                </a:solidFill>
              </a:rPr>
              <a:t> </a:t>
            </a:r>
          </a:p>
          <a:p>
            <a:pPr algn="just"/>
            <a:r>
              <a:rPr lang="tr-TR" sz="2000" b="1" dirty="0" smtClean="0"/>
              <a:t>Özel güvenlik görevlileri </a:t>
            </a:r>
            <a:r>
              <a:rPr lang="tr-TR" sz="2000" b="1" dirty="0" smtClean="0">
                <a:solidFill>
                  <a:srgbClr val="FF0000"/>
                </a:solidFill>
              </a:rPr>
              <a:t>silahlarını görev alanı dışına çıkaramazlar.</a:t>
            </a:r>
            <a:r>
              <a:rPr lang="tr-TR" sz="2000" b="1" dirty="0" smtClean="0"/>
              <a:t> </a:t>
            </a:r>
            <a:r>
              <a:rPr lang="tr-TR" sz="2000" b="1" i="1" dirty="0" smtClean="0"/>
              <a:t>İşlenmiş bir suçun sanığı veya suç işleyeceğinden kuvvetle şüphe edilen kişinin takibi, dışarıdan yapılan saldırılara karşı tedbir alınması, para ve değerli eşya nakli ve cenaze töreni gibi güzergâh ifade eden durumlarda </a:t>
            </a:r>
            <a:r>
              <a:rPr lang="tr-TR" sz="2000" b="1" i="1" dirty="0" smtClean="0">
                <a:solidFill>
                  <a:srgbClr val="FF0000"/>
                </a:solidFill>
              </a:rPr>
              <a:t>güzergâh boyu görev alanı sayılır. </a:t>
            </a:r>
            <a:r>
              <a:rPr lang="tr-TR" sz="2000" b="1" i="1" dirty="0" smtClean="0"/>
              <a:t>Görev alanı, zorunlu hallerde Komisyon kararıyla </a:t>
            </a:r>
            <a:r>
              <a:rPr lang="tr-TR" sz="2000" b="1" i="1" dirty="0" smtClean="0">
                <a:solidFill>
                  <a:srgbClr val="FF0000"/>
                </a:solidFill>
              </a:rPr>
              <a:t>genişletilebilir</a:t>
            </a:r>
            <a:endParaRPr sz="20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a:t>
            </a:fld>
            <a:endParaRPr lang="tr-TR" dirty="0"/>
          </a:p>
        </p:txBody>
      </p:sp>
      <p:sp>
        <p:nvSpPr>
          <p:cNvPr id="13" name="object 3"/>
          <p:cNvSpPr txBox="1"/>
          <p:nvPr/>
        </p:nvSpPr>
        <p:spPr>
          <a:xfrm>
            <a:off x="273224" y="177655"/>
            <a:ext cx="6768752" cy="4860305"/>
          </a:xfrm>
          <a:prstGeom prst="rect">
            <a:avLst/>
          </a:prstGeom>
        </p:spPr>
        <p:txBody>
          <a:bodyPr vert="horz" wrap="square" lIns="0" tIns="12700" rIns="0" bIns="0" rtlCol="0">
            <a:spAutoFit/>
          </a:bodyPr>
          <a:lstStyle/>
          <a:p>
            <a:endParaRPr lang="tr-TR" sz="2100" b="1" dirty="0" smtClean="0">
              <a:solidFill>
                <a:srgbClr val="2126FB"/>
              </a:solidFill>
            </a:endParaRPr>
          </a:p>
          <a:p>
            <a:r>
              <a:rPr lang="tr-TR" sz="2100" b="1" dirty="0" smtClean="0">
                <a:solidFill>
                  <a:srgbClr val="2126FB"/>
                </a:solidFill>
              </a:rPr>
              <a:t>Özel </a:t>
            </a:r>
            <a:r>
              <a:rPr lang="tr-TR" sz="2100" b="1" dirty="0">
                <a:solidFill>
                  <a:srgbClr val="2126FB"/>
                </a:solidFill>
              </a:rPr>
              <a:t>güvenlik hizmetlerinin temel amacı</a:t>
            </a:r>
            <a:r>
              <a:rPr lang="tr-TR" sz="2100" dirty="0">
                <a:solidFill>
                  <a:srgbClr val="2126FB"/>
                </a:solidFill>
              </a:rPr>
              <a:t>;  5188 Sayılı Özel Güvenlik Hizmetlerine Dair Kanunu’nun 1. </a:t>
            </a:r>
            <a:r>
              <a:rPr lang="tr-TR" sz="2100" dirty="0" smtClean="0">
                <a:solidFill>
                  <a:srgbClr val="2126FB"/>
                </a:solidFill>
              </a:rPr>
              <a:t>Maddesinde </a:t>
            </a:r>
            <a:r>
              <a:rPr lang="tr-TR" sz="2100" dirty="0">
                <a:solidFill>
                  <a:srgbClr val="2126FB"/>
                </a:solidFill>
              </a:rPr>
              <a:t>: </a:t>
            </a:r>
            <a:r>
              <a:rPr lang="tr-TR" sz="2100" b="1" dirty="0">
                <a:solidFill>
                  <a:srgbClr val="2126FB"/>
                </a:solidFill>
              </a:rPr>
              <a:t>“</a:t>
            </a:r>
            <a:r>
              <a:rPr lang="tr-TR" sz="2100" b="1" i="1" dirty="0">
                <a:solidFill>
                  <a:srgbClr val="2126FB"/>
                </a:solidFill>
              </a:rPr>
              <a:t>Bu Kanunun amacı,  kamu güvenliğini tamamlayıcı mahiyetteki  özel güvenlik hizmetlerinin yerine getirilmesine ilişkin esas ve usulleri belirlemektir</a:t>
            </a:r>
            <a:r>
              <a:rPr lang="tr-TR" sz="2100" b="1" dirty="0">
                <a:solidFill>
                  <a:srgbClr val="2126FB"/>
                </a:solidFill>
              </a:rPr>
              <a:t>”</a:t>
            </a:r>
            <a:r>
              <a:rPr lang="tr-TR" sz="2100" dirty="0">
                <a:solidFill>
                  <a:srgbClr val="2126FB"/>
                </a:solidFill>
              </a:rPr>
              <a:t> denilmektedir. </a:t>
            </a:r>
          </a:p>
          <a:p>
            <a:r>
              <a:rPr lang="tr-TR" sz="2100" dirty="0">
                <a:solidFill>
                  <a:srgbClr val="2126FB"/>
                </a:solidFill>
              </a:rPr>
              <a:t>       Kişiler veya işletmeler özel güvenlik hizmeti almada veya almamada tamamen </a:t>
            </a:r>
            <a:r>
              <a:rPr lang="tr-TR" sz="2100" dirty="0" smtClean="0">
                <a:solidFill>
                  <a:srgbClr val="2126FB"/>
                </a:solidFill>
              </a:rPr>
              <a:t>serbesttir</a:t>
            </a:r>
            <a:r>
              <a:rPr lang="tr-TR" sz="2100" dirty="0">
                <a:solidFill>
                  <a:srgbClr val="2126FB"/>
                </a:solidFill>
              </a:rPr>
              <a:t>. Kişiler veya kurumlar güvenlik hizmetinden direk özel güvenlik görevlisi istihdam ederek veya kendi bünyelerinde özel güvenlik birimi kurarak veya özel güvenlik şirketinden hizmet satın alarak faydalanırlar. </a:t>
            </a:r>
            <a:endParaRPr lang="tr-TR" sz="2100" dirty="0" smtClean="0">
              <a:solidFill>
                <a:srgbClr val="2126FB"/>
              </a:solidFill>
            </a:endParaRPr>
          </a:p>
          <a:p>
            <a:endParaRPr lang="tr-TR" sz="2100" dirty="0" smtClean="0">
              <a:solidFill>
                <a:srgbClr val="2126FB"/>
              </a:solidFill>
            </a:endParaRPr>
          </a:p>
          <a:p>
            <a:endParaRPr lang="tr-TR" sz="2100" dirty="0">
              <a:solidFill>
                <a:srgbClr val="2126FB"/>
              </a:solidFill>
            </a:endParaRPr>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50</a:t>
            </a:fld>
            <a:endParaRPr lang="tr-TR" dirty="0"/>
          </a:p>
        </p:txBody>
      </p:sp>
      <p:sp>
        <p:nvSpPr>
          <p:cNvPr id="13" name="object 3"/>
          <p:cNvSpPr txBox="1"/>
          <p:nvPr/>
        </p:nvSpPr>
        <p:spPr>
          <a:xfrm>
            <a:off x="371452" y="449248"/>
            <a:ext cx="6572296" cy="4075475"/>
          </a:xfrm>
          <a:prstGeom prst="rect">
            <a:avLst/>
          </a:prstGeom>
        </p:spPr>
        <p:txBody>
          <a:bodyPr vert="horz" wrap="square" lIns="0" tIns="12700" rIns="0" bIns="0" rtlCol="0">
            <a:spAutoFit/>
          </a:bodyPr>
          <a:lstStyle/>
          <a:p>
            <a:pPr algn="just"/>
            <a:r>
              <a:rPr lang="tr-TR" sz="2400" dirty="0" smtClean="0"/>
              <a:t>Kişi korumasında çalışan özel güvenlik görevlilerinin görev alanı; </a:t>
            </a:r>
            <a:r>
              <a:rPr lang="tr-TR" sz="2400" b="1" dirty="0" smtClean="0">
                <a:solidFill>
                  <a:srgbClr val="FF0000"/>
                </a:solidFill>
              </a:rPr>
              <a:t>koruduğu kişi ile birlikte olduğunda ülke geneli, </a:t>
            </a:r>
            <a:r>
              <a:rPr lang="tr-TR" sz="2400" b="1" i="1" dirty="0" smtClean="0">
                <a:solidFill>
                  <a:srgbClr val="FF0000"/>
                </a:solidFill>
              </a:rPr>
              <a:t>koruduğu kişi olmaksızın kişi koruma izni verilen ilin sınırlarıdır.</a:t>
            </a:r>
          </a:p>
          <a:p>
            <a:pPr algn="just"/>
            <a:r>
              <a:rPr lang="tr-TR" sz="2400" b="1" i="1" dirty="0" smtClean="0">
                <a:solidFill>
                  <a:srgbClr val="FF0000"/>
                </a:solidFill>
              </a:rPr>
              <a:t> </a:t>
            </a:r>
          </a:p>
          <a:p>
            <a:pPr algn="just"/>
            <a:r>
              <a:rPr lang="tr-TR" sz="2400" b="1" i="1" dirty="0" smtClean="0"/>
              <a:t>Zor kullanma ve yakalama yetkilerinin kullanılmasını gerektiren olaylar en seri vasıtayla </a:t>
            </a:r>
            <a:r>
              <a:rPr lang="tr-TR" sz="2400" b="1" i="1" dirty="0" smtClean="0">
                <a:solidFill>
                  <a:srgbClr val="FF0000"/>
                </a:solidFill>
              </a:rPr>
              <a:t>yetkili genel kolluğa bildirilir</a:t>
            </a:r>
            <a:r>
              <a:rPr lang="tr-TR" sz="2400" b="1" i="1" dirty="0" smtClean="0"/>
              <a:t>; yakalanan kişi ve zapt edilen eşya genel kolluğa </a:t>
            </a:r>
            <a:r>
              <a:rPr lang="tr-TR" sz="2400" b="1" i="1" dirty="0" smtClean="0">
                <a:solidFill>
                  <a:srgbClr val="FF0000"/>
                </a:solidFill>
              </a:rPr>
              <a:t>teslim edilir. </a:t>
            </a:r>
            <a:endParaRPr sz="24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51</a:t>
            </a:fld>
            <a:endParaRPr lang="tr-TR" dirty="0"/>
          </a:p>
        </p:txBody>
      </p:sp>
      <p:sp>
        <p:nvSpPr>
          <p:cNvPr id="13" name="object 3"/>
          <p:cNvSpPr txBox="1"/>
          <p:nvPr/>
        </p:nvSpPr>
        <p:spPr>
          <a:xfrm>
            <a:off x="417240" y="449248"/>
            <a:ext cx="6526508" cy="4167808"/>
          </a:xfrm>
          <a:prstGeom prst="rect">
            <a:avLst/>
          </a:prstGeom>
        </p:spPr>
        <p:txBody>
          <a:bodyPr vert="horz" wrap="square" lIns="0" tIns="12700" rIns="0" bIns="0" rtlCol="0">
            <a:spAutoFit/>
          </a:bodyPr>
          <a:lstStyle/>
          <a:p>
            <a:r>
              <a:rPr lang="tr-TR" b="1" dirty="0" smtClean="0">
                <a:solidFill>
                  <a:srgbClr val="FF0000"/>
                </a:solidFill>
              </a:rPr>
              <a:t>Madde 10- ÖZEL GÜVENLİK GÖREVLİLERİNDE ARANACAK ŞARTLAR</a:t>
            </a:r>
          </a:p>
          <a:p>
            <a:r>
              <a:rPr lang="tr-TR" b="1" dirty="0" smtClean="0">
                <a:solidFill>
                  <a:srgbClr val="FF0000"/>
                </a:solidFill>
              </a:rPr>
              <a:t> </a:t>
            </a:r>
          </a:p>
          <a:p>
            <a:r>
              <a:rPr lang="tr-TR" dirty="0" smtClean="0"/>
              <a:t>Özel güvenlik görevlilerinde aşağıdaki şartlar aranır: </a:t>
            </a:r>
          </a:p>
          <a:p>
            <a:endParaRPr lang="tr-TR" dirty="0" smtClean="0"/>
          </a:p>
          <a:p>
            <a:r>
              <a:rPr lang="tr-TR" dirty="0" smtClean="0"/>
              <a:t>a) Türkiye Cumhuriyeti vatandaşı olmak. </a:t>
            </a:r>
          </a:p>
          <a:p>
            <a:r>
              <a:rPr lang="tr-TR" dirty="0" smtClean="0"/>
              <a:t>b) </a:t>
            </a:r>
            <a:r>
              <a:rPr lang="tr-TR" b="1" dirty="0" smtClean="0"/>
              <a:t>Silahsız olarak görev yapacaklar için en az sekiz yıllık ilköğretim veya ortaokul; silahlı olarak görev yapacaklar için en az lise veya dengi okul mezunu olmak. </a:t>
            </a:r>
          </a:p>
          <a:p>
            <a:r>
              <a:rPr lang="tr-TR" dirty="0" smtClean="0"/>
              <a:t>c) 18 yaşını doldurmuş olmak. </a:t>
            </a:r>
          </a:p>
          <a:p>
            <a:r>
              <a:rPr lang="tr-TR" dirty="0" smtClean="0"/>
              <a:t>d) </a:t>
            </a:r>
            <a:r>
              <a:rPr lang="tr-TR" b="1" dirty="0" smtClean="0"/>
              <a:t>5237 sayılı Türk Ceza Kanununun 53 üncü maddesinde belirtilen süreler geçmiş veya hükmün açıklanmasının geri bırakılmasına karar verilmiş olsa bile; </a:t>
            </a:r>
          </a:p>
          <a:p>
            <a:r>
              <a:rPr lang="tr-TR" dirty="0" smtClean="0"/>
              <a:t>1) Kasten işlenen bir suçtan dolayı bir yıl veya daha fazla süreyle hapis cezasına mahkûm olmamak.</a:t>
            </a:r>
            <a:r>
              <a:rPr lang="tr-TR" b="1" dirty="0" smtClean="0"/>
              <a:t>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52</a:t>
            </a:fld>
            <a:endParaRPr lang="tr-TR" dirty="0"/>
          </a:p>
        </p:txBody>
      </p:sp>
      <p:sp>
        <p:nvSpPr>
          <p:cNvPr id="13" name="object 3"/>
          <p:cNvSpPr txBox="1"/>
          <p:nvPr/>
        </p:nvSpPr>
        <p:spPr>
          <a:xfrm>
            <a:off x="273224" y="449248"/>
            <a:ext cx="6840760" cy="4167808"/>
          </a:xfrm>
          <a:prstGeom prst="rect">
            <a:avLst/>
          </a:prstGeom>
        </p:spPr>
        <p:txBody>
          <a:bodyPr vert="horz" wrap="square" lIns="0" tIns="12700" rIns="0" bIns="0" rtlCol="0">
            <a:spAutoFit/>
          </a:bodyPr>
          <a:lstStyle/>
          <a:p>
            <a:r>
              <a:rPr lang="tr-TR" dirty="0" smtClean="0"/>
              <a:t>2) Affa uğramış olsa bile Devletin güvenliğine, Anayasal düzene ve bu düzenin işleyişine, özel hayata ve hayatın gizli alanına ve cinsel dokunulmazlığa karşı suçlar ile uyuşturucu veya uyarıcı madde suçları, zimmet, irtikâp, rüşvet, hırsızlık, dolandırıcılık, sahtecilik, güveni kötüye kullanma, hileli iflas, ihaleye fesat karıştırma, edimin ifasına fesat karıştırma, suçtan kaynaklanan malvarlığı değerlerini aklama, kaçakçılık ve fuhuş suçlarından mahkûm olmamak. </a:t>
            </a:r>
          </a:p>
          <a:p>
            <a:r>
              <a:rPr lang="tr-TR" dirty="0" smtClean="0"/>
              <a:t>3) Anayasal düzene ve bu düzenin işleyişine, özel hayata ve hayatın gizli alanına, cinsel dokunulmazlığa karşı suçlar ile uyuşturucu veya uyarıcı madde suçlarından dolayı hakkında devam etmekte olan bir soruşturma veya kovuşturma bulunmamak. </a:t>
            </a:r>
          </a:p>
          <a:p>
            <a:r>
              <a:rPr lang="tr-TR" dirty="0" smtClean="0"/>
              <a:t>f) Görevin yapılmasına engel olabilecek vücut ve akıl hastalığı ile engelli bulunmamak. </a:t>
            </a:r>
          </a:p>
          <a:p>
            <a:r>
              <a:rPr lang="tr-TR" dirty="0" smtClean="0"/>
              <a:t>g) Özel güvenlik temel eğitimini başarıyla tamamlamış olmak. </a:t>
            </a:r>
          </a:p>
          <a:p>
            <a:r>
              <a:rPr lang="tr-TR" dirty="0" smtClean="0"/>
              <a:t>h) </a:t>
            </a:r>
            <a:r>
              <a:rPr lang="tr-TR" b="1" dirty="0" smtClean="0"/>
              <a:t>Güvenlik soruşturması olumlu olmak.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53</a:t>
            </a:fld>
            <a:endParaRPr lang="tr-TR" dirty="0"/>
          </a:p>
        </p:txBody>
      </p:sp>
      <p:sp>
        <p:nvSpPr>
          <p:cNvPr id="13" name="object 3"/>
          <p:cNvSpPr txBox="1"/>
          <p:nvPr/>
        </p:nvSpPr>
        <p:spPr>
          <a:xfrm>
            <a:off x="417240" y="449248"/>
            <a:ext cx="6526508" cy="4167808"/>
          </a:xfrm>
          <a:prstGeom prst="rect">
            <a:avLst/>
          </a:prstGeom>
        </p:spPr>
        <p:txBody>
          <a:bodyPr vert="horz" wrap="square" lIns="0" tIns="12700" rIns="0" bIns="0" rtlCol="0">
            <a:spAutoFit/>
          </a:bodyPr>
          <a:lstStyle/>
          <a:p>
            <a:pPr algn="just"/>
            <a:r>
              <a:rPr lang="tr-TR" b="1" dirty="0" smtClean="0">
                <a:solidFill>
                  <a:srgbClr val="FF0000"/>
                </a:solidFill>
              </a:rPr>
              <a:t>Madde 11- ÇALIŞMA İZNİ </a:t>
            </a:r>
          </a:p>
          <a:p>
            <a:pPr algn="just"/>
            <a:r>
              <a:rPr lang="tr-TR" b="1" dirty="0" smtClean="0"/>
              <a:t>Özel güvenlik görevlisi olarak istihdam edilecekler ile özel güvenlik şirketlerinde, alarm izleme merkezlerinde ve özel güvenlik eğitimi verecek kurumlarda kurucu ve/veya yönetici olarak çalışacaklar hakkında </a:t>
            </a:r>
            <a:r>
              <a:rPr lang="tr-TR" b="1" dirty="0" smtClean="0">
                <a:solidFill>
                  <a:srgbClr val="FF0000"/>
                </a:solidFill>
              </a:rPr>
              <a:t>valilikçe güvenlik soruşturması ve arşiv araştırması yapılır</a:t>
            </a:r>
            <a:r>
              <a:rPr lang="tr-TR" b="1" dirty="0" smtClean="0"/>
              <a:t>. Soruşturma sonucu olumlu olanlara, bu Kanunun 14 üncü maddesinde belirtilen özel güvenlik temel eğitimini başarıyla bitirmiş olmak şartıyla, </a:t>
            </a:r>
            <a:r>
              <a:rPr lang="tr-TR" b="1" dirty="0" smtClean="0">
                <a:solidFill>
                  <a:srgbClr val="FF0000"/>
                </a:solidFill>
              </a:rPr>
              <a:t>valilikçe çalışma izni verilir. </a:t>
            </a:r>
            <a:r>
              <a:rPr lang="tr-TR" b="1" dirty="0" smtClean="0"/>
              <a:t>Güvenlik soruşturması ve arşiv araştırması </a:t>
            </a:r>
            <a:r>
              <a:rPr lang="tr-TR" b="1" dirty="0" smtClean="0">
                <a:solidFill>
                  <a:srgbClr val="FF0000"/>
                </a:solidFill>
              </a:rPr>
              <a:t>bir ay </a:t>
            </a:r>
            <a:r>
              <a:rPr lang="tr-TR" b="1" dirty="0" smtClean="0"/>
              <a:t>içinde tamamlanır. Güvenlik soruşturması ve arşiv araştırması her kimlik verilmesi veya ihtiyaç duyulması halinde yenilenir. Şirketlerde eğitici ve temsilci olacaklar ile şirket ortağı tüzel kişi ortaklarında da kurucularda aranan şartlar aranır ve </a:t>
            </a:r>
            <a:r>
              <a:rPr lang="tr-TR" b="1" dirty="0" smtClean="0">
                <a:solidFill>
                  <a:srgbClr val="FF0000"/>
                </a:solidFill>
              </a:rPr>
              <a:t>güvenlik soruşturması ve arşiv araştırması yapılır.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54</a:t>
            </a:fld>
            <a:endParaRPr lang="tr-TR" dirty="0"/>
          </a:p>
        </p:txBody>
      </p:sp>
      <p:sp>
        <p:nvSpPr>
          <p:cNvPr id="13" name="object 3"/>
          <p:cNvSpPr txBox="1"/>
          <p:nvPr/>
        </p:nvSpPr>
        <p:spPr>
          <a:xfrm>
            <a:off x="585766" y="449248"/>
            <a:ext cx="6357982" cy="3336811"/>
          </a:xfrm>
          <a:prstGeom prst="rect">
            <a:avLst/>
          </a:prstGeom>
        </p:spPr>
        <p:txBody>
          <a:bodyPr vert="horz" wrap="square" lIns="0" tIns="12700" rIns="0" bIns="0" rtlCol="0">
            <a:spAutoFit/>
          </a:bodyPr>
          <a:lstStyle/>
          <a:p>
            <a:pPr algn="just"/>
            <a:r>
              <a:rPr lang="tr-TR" b="1" dirty="0" smtClean="0"/>
              <a:t>Göreve başlayan özel güvenlik görevlileri işveren tarafından </a:t>
            </a:r>
            <a:r>
              <a:rPr lang="tr-TR" b="1" dirty="0" smtClean="0">
                <a:solidFill>
                  <a:srgbClr val="FF0000"/>
                </a:solidFill>
              </a:rPr>
              <a:t>on beş gün</a:t>
            </a:r>
            <a:r>
              <a:rPr lang="tr-TR" b="1" dirty="0" smtClean="0"/>
              <a:t> içinde valiliğe bildirilir. </a:t>
            </a:r>
          </a:p>
          <a:p>
            <a:pPr algn="just"/>
            <a:endParaRPr lang="tr-TR" b="1" dirty="0" smtClean="0"/>
          </a:p>
          <a:p>
            <a:pPr algn="just"/>
            <a:r>
              <a:rPr lang="tr-TR" b="1" dirty="0" smtClean="0"/>
              <a:t>Yönetici veya özel güvenlik görevlisi olabilme şartlarını taşımadığı veya bu şartlardan herhangi birini sonradan kaybettiği tespit edilenlerin kimliği iptal edilir. </a:t>
            </a:r>
          </a:p>
          <a:p>
            <a:pPr algn="just"/>
            <a:endParaRPr lang="tr-TR" b="1" dirty="0" smtClean="0"/>
          </a:p>
          <a:p>
            <a:pPr algn="just"/>
            <a:r>
              <a:rPr lang="tr-TR" b="1" dirty="0" smtClean="0"/>
              <a:t>Terör örgütlerine veya Milli Güvenlik Kurulunca Devletin milli güvenliğine karşı faaliyette bulunduğuna karar verilen yapı, oluşum veya gruplara </a:t>
            </a:r>
            <a:r>
              <a:rPr lang="tr-TR" b="1" dirty="0" err="1" smtClean="0"/>
              <a:t>iltisakı</a:t>
            </a:r>
            <a:r>
              <a:rPr lang="tr-TR" b="1" dirty="0" smtClean="0"/>
              <a:t> veya irtibatı olduğu tespit edilen kişiler, özel güvenlik alanında faaliyet yürüten şirket veya birimlerde çalışamazlar.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55</a:t>
            </a:fld>
            <a:endParaRPr lang="tr-TR" dirty="0"/>
          </a:p>
        </p:txBody>
      </p:sp>
      <p:sp>
        <p:nvSpPr>
          <p:cNvPr id="14" name="object 3"/>
          <p:cNvSpPr txBox="1"/>
          <p:nvPr/>
        </p:nvSpPr>
        <p:spPr>
          <a:xfrm>
            <a:off x="129208" y="110951"/>
            <a:ext cx="6984776" cy="2782813"/>
          </a:xfrm>
          <a:prstGeom prst="rect">
            <a:avLst/>
          </a:prstGeom>
        </p:spPr>
        <p:txBody>
          <a:bodyPr vert="horz" wrap="square" lIns="0" tIns="12700" rIns="0" bIns="0" rtlCol="0">
            <a:spAutoFit/>
          </a:bodyPr>
          <a:lstStyle/>
          <a:p>
            <a:pPr algn="just"/>
            <a:r>
              <a:rPr lang="tr-TR" b="1" dirty="0" smtClean="0">
                <a:solidFill>
                  <a:srgbClr val="FF0000"/>
                </a:solidFill>
              </a:rPr>
              <a:t>Madde 12- KİMLİK</a:t>
            </a:r>
          </a:p>
          <a:p>
            <a:pPr algn="just"/>
            <a:r>
              <a:rPr lang="tr-TR" b="1" dirty="0" smtClean="0"/>
              <a:t> </a:t>
            </a:r>
            <a:r>
              <a:rPr lang="tr-TR" dirty="0" smtClean="0"/>
              <a:t>Özel güvenlik görevlilerine </a:t>
            </a:r>
            <a:r>
              <a:rPr lang="tr-TR" b="1" dirty="0" smtClean="0">
                <a:solidFill>
                  <a:srgbClr val="FF0000"/>
                </a:solidFill>
              </a:rPr>
              <a:t>valilikçe kimlik kartı verilir. </a:t>
            </a:r>
            <a:r>
              <a:rPr lang="tr-TR" dirty="0" smtClean="0"/>
              <a:t>Kimlik kartında görevlinin </a:t>
            </a:r>
            <a:r>
              <a:rPr lang="tr-TR" b="1" dirty="0" smtClean="0">
                <a:solidFill>
                  <a:srgbClr val="FF0000"/>
                </a:solidFill>
              </a:rPr>
              <a:t>adı ve soyadı ile silahlı ya da silahsız</a:t>
            </a:r>
            <a:r>
              <a:rPr lang="tr-TR" dirty="0" smtClean="0">
                <a:solidFill>
                  <a:srgbClr val="FF0000"/>
                </a:solidFill>
              </a:rPr>
              <a:t> </a:t>
            </a:r>
            <a:r>
              <a:rPr lang="tr-TR" dirty="0" smtClean="0"/>
              <a:t>olduğu belirtilir. </a:t>
            </a:r>
          </a:p>
          <a:p>
            <a:pPr algn="just"/>
            <a:r>
              <a:rPr lang="tr-TR" b="1" dirty="0" smtClean="0"/>
              <a:t>Kimlik kartı görev alanı ve süresi içerisinde herkes tarafından görülebilecek şekilde yakaya takılır.  </a:t>
            </a:r>
            <a:r>
              <a:rPr lang="tr-TR" b="1" dirty="0" smtClean="0">
                <a:solidFill>
                  <a:srgbClr val="FF0000"/>
                </a:solidFill>
              </a:rPr>
              <a:t>Üzerinde kimlik kartı olmayan </a:t>
            </a:r>
            <a:r>
              <a:rPr lang="tr-TR" b="1" dirty="0" smtClean="0"/>
              <a:t>özel güvenlik görevlileri Kanunun 7 </a:t>
            </a:r>
            <a:r>
              <a:rPr lang="tr-TR" b="1" dirty="0" err="1" smtClean="0"/>
              <a:t>nci</a:t>
            </a:r>
            <a:r>
              <a:rPr lang="tr-TR" b="1" dirty="0" smtClean="0"/>
              <a:t> maddesinde sayılan yetkileri kullanamazlar. </a:t>
            </a:r>
          </a:p>
          <a:p>
            <a:pPr algn="just"/>
            <a:r>
              <a:rPr lang="tr-TR" dirty="0" smtClean="0"/>
              <a:t>Herhangi bir sebeple görevinden ayrılan özel güvenlik görevlileri işveren tarafından </a:t>
            </a:r>
            <a:r>
              <a:rPr lang="tr-TR" b="1" dirty="0" smtClean="0">
                <a:solidFill>
                  <a:srgbClr val="FF0000"/>
                </a:solidFill>
              </a:rPr>
              <a:t>on beş gün içinde valiliğe bildirilir. </a:t>
            </a:r>
            <a:endParaRPr b="1" dirty="0">
              <a:solidFill>
                <a:srgbClr val="FF0000"/>
              </a:solidFill>
              <a:latin typeface="Arial"/>
              <a:cs typeface="Arial"/>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576" y="2902312"/>
            <a:ext cx="6531864" cy="19050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ayt Numarası Yer Tutucusu 11"/>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56</a:t>
            </a:fld>
            <a:endParaRPr lang="tr-TR" dirty="0"/>
          </a:p>
        </p:txBody>
      </p:sp>
      <p:sp>
        <p:nvSpPr>
          <p:cNvPr id="14" name="object 3"/>
          <p:cNvSpPr txBox="1"/>
          <p:nvPr/>
        </p:nvSpPr>
        <p:spPr>
          <a:xfrm>
            <a:off x="228576" y="163496"/>
            <a:ext cx="3786214" cy="4752583"/>
          </a:xfrm>
          <a:prstGeom prst="rect">
            <a:avLst/>
          </a:prstGeom>
        </p:spPr>
        <p:txBody>
          <a:bodyPr vert="horz" wrap="square" lIns="0" tIns="12700" rIns="0" bIns="0" rtlCol="0">
            <a:spAutoFit/>
          </a:bodyPr>
          <a:lstStyle/>
          <a:p>
            <a:r>
              <a:rPr lang="tr-TR" sz="2800" b="1" dirty="0" smtClean="0">
                <a:solidFill>
                  <a:srgbClr val="FF0000"/>
                </a:solidFill>
              </a:rPr>
              <a:t>Madde 13- KIYAFET </a:t>
            </a:r>
          </a:p>
          <a:p>
            <a:r>
              <a:rPr lang="tr-TR" sz="2800" dirty="0" smtClean="0"/>
              <a:t>Özel güvenlik görevlileri görev alanı içinde ve süresince üniforma giyerler. Görevin ve işyerinin özelliği nedeniyle gerekli görülen hallerde </a:t>
            </a:r>
            <a:r>
              <a:rPr lang="tr-TR" sz="2800" b="1" dirty="0" smtClean="0">
                <a:solidFill>
                  <a:srgbClr val="FF0000"/>
                </a:solidFill>
              </a:rPr>
              <a:t>sivil kıyafetle görev yapılmasına komisyon izin verebilir. </a:t>
            </a:r>
            <a:endParaRPr sz="2800" b="1" dirty="0">
              <a:solidFill>
                <a:srgbClr val="FF0000"/>
              </a:solidFill>
              <a:latin typeface="Arial"/>
              <a:cs typeface="Arial"/>
            </a:endParaRPr>
          </a:p>
        </p:txBody>
      </p:sp>
      <p:pic>
        <p:nvPicPr>
          <p:cNvPr id="15" name="Resim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605" y="239881"/>
            <a:ext cx="3051379" cy="3577213"/>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57</a:t>
            </a:fld>
            <a:endParaRPr lang="tr-TR" dirty="0"/>
          </a:p>
        </p:txBody>
      </p:sp>
      <p:sp>
        <p:nvSpPr>
          <p:cNvPr id="13" name="object 3"/>
          <p:cNvSpPr txBox="1"/>
          <p:nvPr/>
        </p:nvSpPr>
        <p:spPr>
          <a:xfrm>
            <a:off x="57200" y="123726"/>
            <a:ext cx="7056784" cy="4629472"/>
          </a:xfrm>
          <a:prstGeom prst="rect">
            <a:avLst/>
          </a:prstGeom>
        </p:spPr>
        <p:txBody>
          <a:bodyPr vert="horz" wrap="square" lIns="0" tIns="12700" rIns="0" bIns="0" rtlCol="0">
            <a:spAutoFit/>
          </a:bodyPr>
          <a:lstStyle/>
          <a:p>
            <a:pPr algn="just"/>
            <a:r>
              <a:rPr lang="tr-TR" sz="2000" b="1" dirty="0" smtClean="0">
                <a:solidFill>
                  <a:srgbClr val="FF0000"/>
                </a:solidFill>
              </a:rPr>
              <a:t>Madde 14- EĞİTİM </a:t>
            </a:r>
          </a:p>
          <a:p>
            <a:pPr algn="just"/>
            <a:r>
              <a:rPr lang="tr-TR" sz="2000" b="1" dirty="0" smtClean="0"/>
              <a:t>Özel güvenlik temel eğitimi teorik ve pratik eğitim ile silah eğitiminden oluşmak üzere </a:t>
            </a:r>
            <a:r>
              <a:rPr lang="tr-TR" sz="2000" b="1" dirty="0" smtClean="0">
                <a:solidFill>
                  <a:srgbClr val="FF0000"/>
                </a:solidFill>
              </a:rPr>
              <a:t>yüz yirmi ders </a:t>
            </a:r>
            <a:r>
              <a:rPr lang="tr-TR" sz="2000" b="1" dirty="0" smtClean="0"/>
              <a:t>saatinden; yenileme eğitimi </a:t>
            </a:r>
            <a:r>
              <a:rPr lang="tr-TR" sz="2000" b="1" dirty="0" smtClean="0">
                <a:solidFill>
                  <a:srgbClr val="FF0000"/>
                </a:solidFill>
              </a:rPr>
              <a:t>altmış ders </a:t>
            </a:r>
            <a:r>
              <a:rPr lang="tr-TR" sz="2000" b="1" dirty="0" smtClean="0"/>
              <a:t>saatinden az olmamak üzere düzenlenir. Yükseköğretim kurumlarının güvenlikle ilgili fakülte ve meslek yüksek okullarından mezun olanlar ile fakülte veya meslek yüksek okullarının güvenlikle ilgili bölümlerinden mezun olanlarda silah eğitimi dışında özel güvenlik temel eğitimi şartı aranmaz. Genel kolluk kuvvetlerinden ve Milli İstihbarat Teşkilatından emekli olanlar ile en az beş yıl bu görevlerde çalıştıktan sonra kendi istekleriyle görevlerinden ayrılmış olanlarda, özel güvenlik temel eğitimi şartı ve Kanunun 10 uncu maddesinin birinci fıkrasının (b) bendinde belirtilen eğitim şartı aranmaz</a:t>
            </a:r>
            <a:endParaRPr sz="20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58</a:t>
            </a:fld>
            <a:endParaRPr lang="tr-TR" dirty="0"/>
          </a:p>
        </p:txBody>
      </p:sp>
      <p:sp>
        <p:nvSpPr>
          <p:cNvPr id="13" name="object 3"/>
          <p:cNvSpPr txBox="1"/>
          <p:nvPr/>
        </p:nvSpPr>
        <p:spPr>
          <a:xfrm>
            <a:off x="300014" y="234934"/>
            <a:ext cx="6643734" cy="4321696"/>
          </a:xfrm>
          <a:prstGeom prst="rect">
            <a:avLst/>
          </a:prstGeom>
        </p:spPr>
        <p:txBody>
          <a:bodyPr vert="horz" wrap="square" lIns="0" tIns="12700" rIns="0" bIns="0" rtlCol="0">
            <a:spAutoFit/>
          </a:bodyPr>
          <a:lstStyle/>
          <a:p>
            <a:pPr algn="just"/>
            <a:r>
              <a:rPr lang="tr-TR" sz="2000" b="1" dirty="0" smtClean="0"/>
              <a:t>Özel güvenlik eğitimi, ücreti karşılığında İçişleri Bakanlığınca verilebileceği gibi, Bakanlıktan faaliyet izni alan özel eğitim kurumlarınca da verilebilir. Yeterli bina, araç, gereç ve personel bulunması şartıyla özel güvenlik yenileme eğitimi, valiliğin izniyle güvenlik hizmetinin sağlandığı yerde verilebilir. Özel güvenlik eğitimi verecek kurumların kurucu ve yöneticilerinde 5 inci maddenin üçüncü fıkrasında belirtilen şartlar aranır. </a:t>
            </a:r>
          </a:p>
          <a:p>
            <a:pPr algn="just"/>
            <a:r>
              <a:rPr lang="tr-TR" sz="2000" b="1" dirty="0" smtClean="0"/>
              <a:t>Özel güvenlik eğitiminin niteliği, müfredatı, eğiticilerde ve eğitim merkezlerinde aranacak şartlar ile eğitim sonucu yeterliliğin belirlenmesine ve sınavlarda görevlendirileceklere yapılacak ödemelere ilişkin esas ve usuller yönetmelikle düzenlenir. </a:t>
            </a:r>
            <a:endParaRPr sz="2000" b="1"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59</a:t>
            </a:fld>
            <a:endParaRPr lang="tr-TR" dirty="0"/>
          </a:p>
        </p:txBody>
      </p:sp>
      <p:sp>
        <p:nvSpPr>
          <p:cNvPr id="13" name="object 3"/>
          <p:cNvSpPr txBox="1"/>
          <p:nvPr/>
        </p:nvSpPr>
        <p:spPr>
          <a:xfrm>
            <a:off x="345232" y="92058"/>
            <a:ext cx="6696744" cy="4814138"/>
          </a:xfrm>
          <a:prstGeom prst="rect">
            <a:avLst/>
          </a:prstGeom>
        </p:spPr>
        <p:txBody>
          <a:bodyPr vert="horz" wrap="square" lIns="0" tIns="12700" rIns="0" bIns="0" rtlCol="0">
            <a:spAutoFit/>
          </a:bodyPr>
          <a:lstStyle/>
          <a:p>
            <a:pPr algn="just"/>
            <a:r>
              <a:rPr lang="tr-TR" sz="2400" b="1" dirty="0" smtClean="0">
                <a:solidFill>
                  <a:srgbClr val="FF0000"/>
                </a:solidFill>
              </a:rPr>
              <a:t>Madde 15- TAZMİNAT </a:t>
            </a:r>
          </a:p>
          <a:p>
            <a:pPr algn="just"/>
            <a:r>
              <a:rPr lang="tr-TR" sz="2400" b="1" dirty="0" smtClean="0"/>
              <a:t>Bu Kanunda yazılı görevleri yerine getirirken yaralanan, engelli hâle gelen özel güvenlik görevlilerine veya ölen özel güvenlik görevlisinin kanunî mirasçılarına, iş sözleşmesinde veya toplu iş sözleşmesinde belirlenen miktar ve esaslar çerçevesinde tazminat ödenir.</a:t>
            </a:r>
          </a:p>
          <a:p>
            <a:pPr algn="just"/>
            <a:r>
              <a:rPr lang="tr-TR" sz="2400" b="1" dirty="0" smtClean="0"/>
              <a:t>Ancak, genel hükümlere göre daha yüksek miktarda tazminat ödenmesine mahkemelerce hükmedilmesi halinde, iş sözleşmesine veya toplu iş sözleşmesine dayanılarak ödenen tutarlar mahsup edilir.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a:t>
            </a:fld>
            <a:endParaRPr lang="tr-TR" dirty="0"/>
          </a:p>
        </p:txBody>
      </p:sp>
      <p:sp>
        <p:nvSpPr>
          <p:cNvPr id="13" name="object 3"/>
          <p:cNvSpPr txBox="1"/>
          <p:nvPr/>
        </p:nvSpPr>
        <p:spPr>
          <a:xfrm>
            <a:off x="657204" y="377810"/>
            <a:ext cx="6357982" cy="4444807"/>
          </a:xfrm>
          <a:prstGeom prst="rect">
            <a:avLst/>
          </a:prstGeom>
        </p:spPr>
        <p:txBody>
          <a:bodyPr vert="horz" wrap="square" lIns="0" tIns="12700" rIns="0" bIns="0" rtlCol="0">
            <a:spAutoFit/>
          </a:bodyPr>
          <a:lstStyle/>
          <a:p>
            <a:pPr algn="ctr"/>
            <a:r>
              <a:rPr lang="tr-TR" sz="2400" b="1" dirty="0" smtClean="0">
                <a:solidFill>
                  <a:srgbClr val="2126FB"/>
                </a:solidFill>
              </a:rPr>
              <a:t>TEMEL HUKUK BİLGİSİ</a:t>
            </a:r>
          </a:p>
          <a:p>
            <a:pPr algn="ctr"/>
            <a:endParaRPr lang="tr-TR" sz="2400" dirty="0">
              <a:solidFill>
                <a:srgbClr val="2126FB"/>
              </a:solidFill>
            </a:endParaRPr>
          </a:p>
          <a:p>
            <a:r>
              <a:rPr lang="tr-TR" sz="2400" b="1" dirty="0">
                <a:solidFill>
                  <a:srgbClr val="2126FB"/>
                </a:solidFill>
              </a:rPr>
              <a:t>Hukuk; </a:t>
            </a:r>
            <a:r>
              <a:rPr lang="tr-TR" sz="2400" dirty="0">
                <a:solidFill>
                  <a:srgbClr val="2126FB"/>
                </a:solidFill>
              </a:rPr>
              <a:t>Devletin yetkili organları tarafından toplumsal ilişkileri düzenlemek amacıyla konulan, uyulmadığı takdirde çeşitli yaptırımlara bağlanmış olan yazılı kurallar bütünüdür. </a:t>
            </a:r>
          </a:p>
          <a:p>
            <a:r>
              <a:rPr lang="tr-TR" sz="2400" b="1" dirty="0">
                <a:solidFill>
                  <a:srgbClr val="2126FB"/>
                </a:solidFill>
              </a:rPr>
              <a:t>Hukuk kuralları,</a:t>
            </a:r>
            <a:r>
              <a:rPr lang="tr-TR" sz="2400" dirty="0">
                <a:solidFill>
                  <a:srgbClr val="2126FB"/>
                </a:solidFill>
              </a:rPr>
              <a:t> toplumun genel yararını sağlama amacına yönelik olarak devlet tarafından oluşturulmuş ve ihlalleri yaptırıma bağlanmış kurallardır. Bu kurallara uyulması zorunludur.</a:t>
            </a:r>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60</a:t>
            </a:fld>
            <a:endParaRPr lang="tr-TR" dirty="0"/>
          </a:p>
        </p:txBody>
      </p:sp>
      <p:sp>
        <p:nvSpPr>
          <p:cNvPr id="13" name="object 3"/>
          <p:cNvSpPr txBox="1"/>
          <p:nvPr/>
        </p:nvSpPr>
        <p:spPr>
          <a:xfrm>
            <a:off x="442890" y="449248"/>
            <a:ext cx="6500858" cy="3706143"/>
          </a:xfrm>
          <a:prstGeom prst="rect">
            <a:avLst/>
          </a:prstGeom>
        </p:spPr>
        <p:txBody>
          <a:bodyPr vert="horz" wrap="square" lIns="0" tIns="12700" rIns="0" bIns="0" rtlCol="0">
            <a:spAutoFit/>
          </a:bodyPr>
          <a:lstStyle/>
          <a:p>
            <a:pPr algn="just"/>
            <a:r>
              <a:rPr lang="tr-TR" sz="2000" dirty="0" smtClean="0"/>
              <a:t>Birinci fıkra hükümleri gereğince ödenecek tazminat, </a:t>
            </a:r>
            <a:r>
              <a:rPr lang="tr-TR" sz="2000" b="1" dirty="0" smtClean="0">
                <a:solidFill>
                  <a:srgbClr val="FF0000"/>
                </a:solidFill>
              </a:rPr>
              <a:t>4857 sayılı İş Kanunu</a:t>
            </a:r>
            <a:r>
              <a:rPr lang="tr-TR" sz="2000" b="1" dirty="0" smtClean="0"/>
              <a:t> </a:t>
            </a:r>
            <a:r>
              <a:rPr lang="tr-TR" sz="2000" dirty="0" smtClean="0"/>
              <a:t>kapsamında ödenmesi gerekecek diğer tazminatlarla ilişkilendirilmez.</a:t>
            </a:r>
          </a:p>
          <a:p>
            <a:pPr algn="just"/>
            <a:r>
              <a:rPr lang="tr-TR" sz="2000" dirty="0" smtClean="0"/>
              <a:t> </a:t>
            </a:r>
          </a:p>
          <a:p>
            <a:pPr algn="just"/>
            <a:r>
              <a:rPr lang="tr-TR" sz="2000" dirty="0" smtClean="0"/>
              <a:t>Kamu kurum ve kuruluşlarında bu Kanunda yazılı görevleri yerine getirirken </a:t>
            </a:r>
            <a:r>
              <a:rPr lang="tr-TR" sz="2000" b="1" i="1" dirty="0" smtClean="0"/>
              <a:t>yaralanan, engelli hâle gelen özel güvenlik görevlilerine veya ölen özel güvenlik görevlilerinin kanunî mirasçılarına; iş sözleşmesi, toplu iş sözleşmesi veya </a:t>
            </a:r>
            <a:r>
              <a:rPr lang="tr-TR" sz="2000" b="1" i="1" dirty="0" smtClean="0">
                <a:solidFill>
                  <a:srgbClr val="FF0000"/>
                </a:solidFill>
              </a:rPr>
              <a:t>2330 sayılı Nakdi Tazminat ve Aylık Bağlanması Hakkında </a:t>
            </a:r>
            <a:r>
              <a:rPr lang="tr-TR" sz="2000" b="1" i="1" dirty="0" smtClean="0"/>
              <a:t>Kanun hükümlerinde belirtilen tazminat miktarlarından hangisi yüksek ise o miktar ödenir. </a:t>
            </a:r>
            <a:endParaRPr sz="20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61</a:t>
            </a:fld>
            <a:endParaRPr lang="tr-TR" dirty="0"/>
          </a:p>
        </p:txBody>
      </p:sp>
      <p:sp>
        <p:nvSpPr>
          <p:cNvPr id="13" name="object 3"/>
          <p:cNvSpPr txBox="1"/>
          <p:nvPr/>
        </p:nvSpPr>
        <p:spPr>
          <a:xfrm>
            <a:off x="345232" y="362505"/>
            <a:ext cx="6500858" cy="4444807"/>
          </a:xfrm>
          <a:prstGeom prst="rect">
            <a:avLst/>
          </a:prstGeom>
        </p:spPr>
        <p:txBody>
          <a:bodyPr vert="horz" wrap="square" lIns="0" tIns="12700" rIns="0" bIns="0" rtlCol="0">
            <a:spAutoFit/>
          </a:bodyPr>
          <a:lstStyle/>
          <a:p>
            <a:pPr algn="just"/>
            <a:r>
              <a:rPr lang="tr-TR" sz="2400" b="1" dirty="0" smtClean="0">
                <a:solidFill>
                  <a:srgbClr val="FF0000"/>
                </a:solidFill>
              </a:rPr>
              <a:t>ÜÇÜNCÜ BÖLÜM Yasaklar ve Ceza Hükümleri </a:t>
            </a:r>
          </a:p>
          <a:p>
            <a:pPr algn="just"/>
            <a:r>
              <a:rPr lang="tr-TR" sz="2400" b="1" dirty="0" smtClean="0">
                <a:solidFill>
                  <a:srgbClr val="FF0000"/>
                </a:solidFill>
              </a:rPr>
              <a:t>Madde 16- </a:t>
            </a:r>
            <a:r>
              <a:rPr lang="tr-TR" sz="2000" b="1" dirty="0" smtClean="0">
                <a:solidFill>
                  <a:srgbClr val="FF0000"/>
                </a:solidFill>
              </a:rPr>
              <a:t>GÖREV DIŞINDA ÇALIŞTIRMA YASAĞI </a:t>
            </a:r>
          </a:p>
          <a:p>
            <a:pPr algn="just"/>
            <a:r>
              <a:rPr lang="tr-TR" sz="2400" b="1" dirty="0" smtClean="0"/>
              <a:t>Özel güvenlik personeli, Kanunda belirtilen koruma ve güvenlik hizmetleri dışında başka bir işte çalıştırılamaz. </a:t>
            </a:r>
          </a:p>
          <a:p>
            <a:pPr algn="just"/>
            <a:r>
              <a:rPr lang="tr-TR" sz="2400" b="1" dirty="0" smtClean="0">
                <a:solidFill>
                  <a:srgbClr val="FF0000"/>
                </a:solidFill>
              </a:rPr>
              <a:t>Madde 17- GREV YASAĞI : </a:t>
            </a:r>
            <a:r>
              <a:rPr lang="tr-TR" sz="2400" b="1" dirty="0" smtClean="0"/>
              <a:t>Özel güvenlik personeli greve katılamaz. </a:t>
            </a:r>
          </a:p>
          <a:p>
            <a:pPr algn="just"/>
            <a:r>
              <a:rPr lang="tr-TR" sz="2400" b="1" dirty="0" smtClean="0">
                <a:solidFill>
                  <a:srgbClr val="FF0000"/>
                </a:solidFill>
              </a:rPr>
              <a:t>Madde 18- </a:t>
            </a:r>
            <a:r>
              <a:rPr lang="tr-TR" sz="2000" b="1" dirty="0" smtClean="0">
                <a:solidFill>
                  <a:srgbClr val="FF0000"/>
                </a:solidFill>
              </a:rPr>
              <a:t>GÖREVDEN UZAKLAŞTIRMA YASAĞI </a:t>
            </a:r>
            <a:r>
              <a:rPr lang="tr-TR" sz="2000" b="1" dirty="0" smtClean="0"/>
              <a:t>:</a:t>
            </a:r>
            <a:r>
              <a:rPr lang="tr-TR" sz="2400" b="1" dirty="0" smtClean="0"/>
              <a:t>Özel güvenlik görevlileri lokavt dolayısıyla işten uzaklaştırılamaz. Lokavt </a:t>
            </a:r>
            <a:r>
              <a:rPr lang="tr-TR" sz="2400" dirty="0" smtClean="0"/>
              <a:t>işverenin</a:t>
            </a:r>
            <a:r>
              <a:rPr lang="tr-TR" sz="2400" dirty="0"/>
              <a:t>, işçileri topluca işten çıkarması.</a:t>
            </a:r>
            <a:endParaRPr sz="24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62</a:t>
            </a:fld>
            <a:endParaRPr lang="tr-TR" dirty="0"/>
          </a:p>
        </p:txBody>
      </p:sp>
      <p:sp>
        <p:nvSpPr>
          <p:cNvPr id="13" name="object 3"/>
          <p:cNvSpPr txBox="1"/>
          <p:nvPr/>
        </p:nvSpPr>
        <p:spPr>
          <a:xfrm>
            <a:off x="349840" y="361474"/>
            <a:ext cx="6624736" cy="4444807"/>
          </a:xfrm>
          <a:prstGeom prst="rect">
            <a:avLst/>
          </a:prstGeom>
        </p:spPr>
        <p:txBody>
          <a:bodyPr vert="horz" wrap="square" lIns="0" tIns="12700" rIns="0" bIns="0" rtlCol="0">
            <a:spAutoFit/>
          </a:bodyPr>
          <a:lstStyle/>
          <a:p>
            <a:pPr algn="just"/>
            <a:r>
              <a:rPr lang="tr-TR" b="1" dirty="0" smtClean="0">
                <a:solidFill>
                  <a:srgbClr val="FF0000"/>
                </a:solidFill>
              </a:rPr>
              <a:t>Madde 19- SUÇLAR VE CEZALAR</a:t>
            </a:r>
          </a:p>
          <a:p>
            <a:pPr algn="just"/>
            <a:r>
              <a:rPr lang="tr-TR" dirty="0" smtClean="0"/>
              <a:t>Bu Kanunda öngörülen adlî suçlar ve cezalar şunlardır: </a:t>
            </a:r>
          </a:p>
          <a:p>
            <a:pPr algn="just"/>
            <a:r>
              <a:rPr lang="tr-TR" dirty="0" smtClean="0"/>
              <a:t>a) Bu Kanunun 3 üncü maddesinde belirtilen özel güvenlik iznini almadan özel güvenlik görevlisi istihdam eden kişiler veya kuruluşların yöneticileri üç aydan bir yıla kadar hapis veya </a:t>
            </a:r>
            <a:r>
              <a:rPr lang="tr-TR" b="1" dirty="0" smtClean="0">
                <a:solidFill>
                  <a:srgbClr val="FF0000"/>
                </a:solidFill>
              </a:rPr>
              <a:t>adlî para cezası ile cezalandırılır. </a:t>
            </a:r>
          </a:p>
          <a:p>
            <a:pPr algn="just"/>
            <a:r>
              <a:rPr lang="tr-TR" dirty="0" smtClean="0"/>
              <a:t>b) Bu Kanunun 5 inci maddesinde belirtilen faaliyet iznini almadan özel güvenlik faaliyetinde bulunan şirketlerin kurucu ve yöneticilerine, bu Kanunun 3 üncü maddesinde belirtilen izni almadan özel güvenlik birimi oluşturan kurum ve kuruluşların yöneticileri, bu Kanunun 14 üncü maddesinde belirtilen izni almadan özel güvenlik eğitimi veren kurum ve kuruluşların yöneticileri, üç aydan bir yıla kadar hapis ve </a:t>
            </a:r>
            <a:r>
              <a:rPr lang="tr-TR" dirty="0" err="1" smtClean="0"/>
              <a:t>beşbin</a:t>
            </a:r>
            <a:r>
              <a:rPr lang="tr-TR" dirty="0" smtClean="0"/>
              <a:t> güne kadar adlî para cezası ile cezalandırılır. </a:t>
            </a:r>
            <a:r>
              <a:rPr lang="tr-TR" b="1" dirty="0" smtClean="0">
                <a:solidFill>
                  <a:srgbClr val="FF0000"/>
                </a:solidFill>
              </a:rPr>
              <a:t>Bu şekilde cezalandırılan kişiler, özel güvenlik şirketlerinde ve özel güvenlik eğitimi veren kurumlarda kurucu ve yönetici olamazlar. </a:t>
            </a:r>
            <a:endParaRPr b="1"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63</a:t>
            </a:fld>
            <a:endParaRPr lang="tr-TR" dirty="0"/>
          </a:p>
        </p:txBody>
      </p:sp>
      <p:sp>
        <p:nvSpPr>
          <p:cNvPr id="13" name="object 3"/>
          <p:cNvSpPr txBox="1"/>
          <p:nvPr/>
        </p:nvSpPr>
        <p:spPr>
          <a:xfrm>
            <a:off x="201216" y="449248"/>
            <a:ext cx="6912768" cy="4167808"/>
          </a:xfrm>
          <a:prstGeom prst="rect">
            <a:avLst/>
          </a:prstGeom>
        </p:spPr>
        <p:txBody>
          <a:bodyPr vert="horz" wrap="square" lIns="0" tIns="12700" rIns="0" bIns="0" rtlCol="0">
            <a:spAutoFit/>
          </a:bodyPr>
          <a:lstStyle/>
          <a:p>
            <a:pPr algn="just"/>
            <a:r>
              <a:rPr lang="tr-TR" dirty="0" smtClean="0"/>
              <a:t>c) Bu Kanunun 11 inci maddesine göre çalışma izni verilmeyen kişileri özel güvenlik görevlisi olarak istihdam eden kişi, kurum, kuruluş veya şirketlerin yetkilileri, üç aydan bir yıla kadar hapis cezası ile cezalandırılır. </a:t>
            </a:r>
            <a:r>
              <a:rPr lang="tr-TR" b="1" dirty="0" smtClean="0">
                <a:solidFill>
                  <a:srgbClr val="FF0000"/>
                </a:solidFill>
              </a:rPr>
              <a:t>Bu kişilerin silâhlı olarak çalıştırılmış olması hâlinde, verilecek ceza bir kat artırılır. Bu suçun bir tüzel kişinin faaliyeti çerçevesinde işlenmesi hâlinde ayrıca bunlara özgü güvenlik tedbirlerine hükmolunur. </a:t>
            </a:r>
          </a:p>
          <a:p>
            <a:pPr algn="just"/>
            <a:r>
              <a:rPr lang="tr-TR" dirty="0" smtClean="0"/>
              <a:t>d) Bu Kanunun 21 inci maddesinde belirtilen özel güvenlik malî sorumluluk sigortasını yaptırmadan özel güvenlik görevlisi istihdam eden kişi; kurum, kuruluş veya şirketlerin yöneticileri istihdam ettikleri her kişi için </a:t>
            </a:r>
            <a:r>
              <a:rPr lang="tr-TR" dirty="0" err="1" smtClean="0"/>
              <a:t>yüzelli</a:t>
            </a:r>
            <a:r>
              <a:rPr lang="tr-TR" dirty="0" smtClean="0"/>
              <a:t> gün adlî para cezası ile cezalandırılır. </a:t>
            </a:r>
          </a:p>
          <a:p>
            <a:pPr algn="just"/>
            <a:r>
              <a:rPr lang="tr-TR" dirty="0" smtClean="0"/>
              <a:t>e) Bu Kanunda belirtilen faaliyet iznini almadan özel güvenlik hizmeti veya özel güvenlik eğitimi verdiğini ilân eden veya reklam yapan kişi; kurum, kuruluş veya şirketlerin yöneticileri, altı aya kadar hapis ve elli günden az olmamak üzere adlî para cezası ile cezalandırılır.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64</a:t>
            </a:fld>
            <a:endParaRPr lang="tr-TR" dirty="0"/>
          </a:p>
        </p:txBody>
      </p:sp>
      <p:sp>
        <p:nvSpPr>
          <p:cNvPr id="13" name="object 3"/>
          <p:cNvSpPr txBox="1"/>
          <p:nvPr/>
        </p:nvSpPr>
        <p:spPr>
          <a:xfrm>
            <a:off x="585766" y="449248"/>
            <a:ext cx="6357982" cy="4414029"/>
          </a:xfrm>
          <a:prstGeom prst="rect">
            <a:avLst/>
          </a:prstGeom>
        </p:spPr>
        <p:txBody>
          <a:bodyPr vert="horz" wrap="square" lIns="0" tIns="12700" rIns="0" bIns="0" rtlCol="0">
            <a:spAutoFit/>
          </a:bodyPr>
          <a:lstStyle/>
          <a:p>
            <a:pPr algn="just"/>
            <a:r>
              <a:rPr lang="tr-TR" b="1" dirty="0" smtClean="0">
                <a:solidFill>
                  <a:srgbClr val="FF0000"/>
                </a:solidFill>
              </a:rPr>
              <a:t>Madde 20 - </a:t>
            </a:r>
            <a:r>
              <a:rPr lang="tr-TR" sz="1600" b="1" dirty="0" smtClean="0">
                <a:solidFill>
                  <a:srgbClr val="FF0000"/>
                </a:solidFill>
              </a:rPr>
              <a:t>İDARİ PARA CEZASI VEYA YAPTIRIM GEREKTİREN FİİLLER </a:t>
            </a:r>
          </a:p>
          <a:p>
            <a:pPr algn="just"/>
            <a:r>
              <a:rPr lang="tr-TR" dirty="0" smtClean="0"/>
              <a:t>Bu Kanunda öngörülen idari para cezasını veya yaptırımı gerektiren fiiller şunlardır: </a:t>
            </a:r>
          </a:p>
          <a:p>
            <a:pPr algn="just"/>
            <a:r>
              <a:rPr lang="tr-TR" dirty="0" smtClean="0"/>
              <a:t>a) Özel güvenlik kimlik kartını başkasına kullandıran özel güvenlik yöneticisi ve görevlisine </a:t>
            </a:r>
            <a:r>
              <a:rPr lang="tr-TR" b="1" dirty="0" smtClean="0"/>
              <a:t>üç bin Türk Lirası idari para cezası verilir ve </a:t>
            </a:r>
            <a:r>
              <a:rPr lang="tr-TR" b="1" dirty="0" smtClean="0">
                <a:solidFill>
                  <a:srgbClr val="FF0000"/>
                </a:solidFill>
              </a:rPr>
              <a:t>bu kişilerin özel güvenlik kimlik kartı valilikçe iptal edilir. Bu kişiler bir daha özel güvenlik alanında çalışamazlar. </a:t>
            </a:r>
          </a:p>
          <a:p>
            <a:pPr algn="just"/>
            <a:r>
              <a:rPr lang="tr-TR" dirty="0" smtClean="0"/>
              <a:t>b) Diğer kişi, kurum ve kuruluşlara sağlanacak özel güvenlik hizmetini 5 inci maddede </a:t>
            </a:r>
            <a:r>
              <a:rPr lang="tr-TR" b="1" dirty="0" smtClean="0"/>
              <a:t>belirtilen süre içinde ilgili valiliğe bildirmeyen özel güvenlik şirketlerine her bildirim için </a:t>
            </a:r>
            <a:r>
              <a:rPr lang="tr-TR" b="1" dirty="0" err="1" smtClean="0"/>
              <a:t>üçbin</a:t>
            </a:r>
            <a:r>
              <a:rPr lang="tr-TR" b="1" dirty="0" smtClean="0"/>
              <a:t> Türk Lirası idari para cezası verilir. </a:t>
            </a:r>
          </a:p>
          <a:p>
            <a:pPr algn="just"/>
            <a:r>
              <a:rPr lang="tr-TR" dirty="0" smtClean="0"/>
              <a:t>c) 6 </a:t>
            </a:r>
            <a:r>
              <a:rPr lang="tr-TR" dirty="0" err="1" smtClean="0"/>
              <a:t>ncı</a:t>
            </a:r>
            <a:r>
              <a:rPr lang="tr-TR" dirty="0" smtClean="0"/>
              <a:t> madde uyarınca mülki idare amirlerince istenen </a:t>
            </a:r>
            <a:r>
              <a:rPr lang="tr-TR" b="1" dirty="0" smtClean="0"/>
              <a:t>ilave tedbirleri almayan kişi, kurum, kuruluş veya şirketlerin yöneticilerine </a:t>
            </a:r>
            <a:r>
              <a:rPr lang="tr-TR" b="1" dirty="0" err="1" smtClean="0"/>
              <a:t>altıbin</a:t>
            </a:r>
            <a:r>
              <a:rPr lang="tr-TR" b="1" dirty="0" smtClean="0"/>
              <a:t> Türk Lirası idari para cezası verilir.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65</a:t>
            </a:fld>
            <a:endParaRPr lang="tr-TR" dirty="0"/>
          </a:p>
        </p:txBody>
      </p:sp>
      <p:sp>
        <p:nvSpPr>
          <p:cNvPr id="13" name="object 3"/>
          <p:cNvSpPr txBox="1"/>
          <p:nvPr/>
        </p:nvSpPr>
        <p:spPr>
          <a:xfrm>
            <a:off x="345232" y="449248"/>
            <a:ext cx="6598516" cy="4444807"/>
          </a:xfrm>
          <a:prstGeom prst="rect">
            <a:avLst/>
          </a:prstGeom>
        </p:spPr>
        <p:txBody>
          <a:bodyPr vert="horz" wrap="square" lIns="0" tIns="12700" rIns="0" bIns="0" rtlCol="0">
            <a:spAutoFit/>
          </a:bodyPr>
          <a:lstStyle/>
          <a:p>
            <a:pPr algn="just"/>
            <a:r>
              <a:rPr lang="tr-TR" b="1" dirty="0" smtClean="0">
                <a:solidFill>
                  <a:srgbClr val="FF0000"/>
                </a:solidFill>
              </a:rPr>
              <a:t>d</a:t>
            </a:r>
            <a:r>
              <a:rPr lang="tr-TR" b="1" i="1" dirty="0" smtClean="0">
                <a:solidFill>
                  <a:srgbClr val="FF0000"/>
                </a:solidFill>
              </a:rPr>
              <a:t>) Mülki idare amirinin veya birlikte görev yapılan yetkili genel kolluk amirinin verdiği emirleri yerine getirmeyen veya bir suçun işlendiğini göreviyle bağlantılı olarak öğrenip de bu suç ile ilgili yetkili genel kolluğa bilgi vermeyen özel güvenlik yöneticisi ve görevlileri ile bu emrin yerine getirilmemesi eylemine sebep olan özel güvenlik yöneticisi ve görevlisinin bağlı oldukları kişi, kurum, kuruluş veya şirket yetkilileri bir yıl süreyle özel güvenlik alanında görev alamazlar. </a:t>
            </a:r>
          </a:p>
          <a:p>
            <a:pPr algn="just"/>
            <a:r>
              <a:rPr lang="tr-TR" dirty="0" smtClean="0"/>
              <a:t>e) Geçerli mazereti olmadan denetim esnasında </a:t>
            </a:r>
            <a:r>
              <a:rPr lang="tr-TR" b="1" dirty="0" smtClean="0">
                <a:solidFill>
                  <a:srgbClr val="FF0000"/>
                </a:solidFill>
              </a:rPr>
              <a:t>güvenlik sorumlusunu veya yöneticiyi bulundurmayan, denetim kapsamındaki bilgi, belge ve kayıtları vermeyen kişi, kurum, kuruluş ve şirketlere beş bin Türk lirası, denetimlerde tespit edilip giderilmesi istenen eksiklikleri gidermeyen kişi, kurum, kuruluş veya şirketlerin yöneticilerine </a:t>
            </a:r>
            <a:r>
              <a:rPr lang="tr-TR" b="1" dirty="0" err="1" smtClean="0">
                <a:solidFill>
                  <a:srgbClr val="FF0000"/>
                </a:solidFill>
              </a:rPr>
              <a:t>altıbin</a:t>
            </a:r>
            <a:r>
              <a:rPr lang="tr-TR" b="1" dirty="0" smtClean="0">
                <a:solidFill>
                  <a:srgbClr val="FF0000"/>
                </a:solidFill>
              </a:rPr>
              <a:t> Türk Lirası idari </a:t>
            </a:r>
          </a:p>
          <a:p>
            <a:pPr algn="just"/>
            <a:r>
              <a:rPr lang="tr-TR" dirty="0" smtClean="0"/>
              <a:t>para cezası verilir</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66</a:t>
            </a:fld>
            <a:endParaRPr lang="tr-TR" dirty="0"/>
          </a:p>
        </p:txBody>
      </p:sp>
      <p:sp>
        <p:nvSpPr>
          <p:cNvPr id="13" name="object 3"/>
          <p:cNvSpPr txBox="1"/>
          <p:nvPr/>
        </p:nvSpPr>
        <p:spPr>
          <a:xfrm>
            <a:off x="273224" y="449248"/>
            <a:ext cx="6670524" cy="4198585"/>
          </a:xfrm>
          <a:prstGeom prst="rect">
            <a:avLst/>
          </a:prstGeom>
        </p:spPr>
        <p:txBody>
          <a:bodyPr vert="horz" wrap="square" lIns="0" tIns="12700" rIns="0" bIns="0" rtlCol="0">
            <a:spAutoFit/>
          </a:bodyPr>
          <a:lstStyle/>
          <a:p>
            <a:pPr algn="just"/>
            <a:r>
              <a:rPr lang="tr-TR" sz="1600" dirty="0" smtClean="0"/>
              <a:t>f) Özel güvenlik görevlisini </a:t>
            </a:r>
            <a:r>
              <a:rPr lang="tr-TR" sz="1600" b="1" dirty="0" smtClean="0">
                <a:solidFill>
                  <a:srgbClr val="FF0000"/>
                </a:solidFill>
              </a:rPr>
              <a:t>koruma ve güvenlik hizmetleri dışında başka bir işte çalıştıran, üniforma giydirmeyen veya izin verilen dışında teçhizat giydirerek çalıştıran kişi, kurum ve kuruluşlara her tespit için </a:t>
            </a:r>
            <a:r>
              <a:rPr lang="tr-TR" sz="1600" b="1" dirty="0" err="1" smtClean="0">
                <a:solidFill>
                  <a:srgbClr val="FF0000"/>
                </a:solidFill>
              </a:rPr>
              <a:t>üçbin</a:t>
            </a:r>
            <a:r>
              <a:rPr lang="tr-TR" sz="1600" b="1" dirty="0" smtClean="0">
                <a:solidFill>
                  <a:srgbClr val="FF0000"/>
                </a:solidFill>
              </a:rPr>
              <a:t> Türk Lirası idari para cezası verilir. </a:t>
            </a:r>
          </a:p>
          <a:p>
            <a:pPr algn="just"/>
            <a:r>
              <a:rPr lang="tr-TR" sz="1600" dirty="0" smtClean="0"/>
              <a:t>g) 11 inci maddenin ikinci fıkrası ile 12 </a:t>
            </a:r>
            <a:r>
              <a:rPr lang="tr-TR" sz="1600" dirty="0" err="1" smtClean="0"/>
              <a:t>nci</a:t>
            </a:r>
            <a:r>
              <a:rPr lang="tr-TR" sz="1600" dirty="0" smtClean="0"/>
              <a:t> maddenin üçüncü fıkrasında belirtilen </a:t>
            </a:r>
            <a:r>
              <a:rPr lang="tr-TR" sz="1600" b="1" dirty="0" smtClean="0"/>
              <a:t>bildirimleri süresinde yerine getirmeyenlere </a:t>
            </a:r>
            <a:r>
              <a:rPr lang="tr-TR" sz="1600" b="1" dirty="0" err="1" smtClean="0"/>
              <a:t>üçbin</a:t>
            </a:r>
            <a:r>
              <a:rPr lang="tr-TR" sz="1600" b="1" dirty="0" smtClean="0"/>
              <a:t> Türk Lirası idari para cezası verilir. </a:t>
            </a:r>
          </a:p>
          <a:p>
            <a:pPr algn="just"/>
            <a:r>
              <a:rPr lang="tr-TR" sz="1600" dirty="0" smtClean="0"/>
              <a:t>h) </a:t>
            </a:r>
            <a:r>
              <a:rPr lang="tr-TR" sz="1600" b="1" dirty="0" smtClean="0"/>
              <a:t>Yetkili genel kolluk kuvvetlerine karşı görevini yapmasını engellemek amacıyla direnen veya cebir kullanan ya da tehdit eden özel güvenlik yöneticisi ve görevlisi ile ateşli silâhını bu Kanuna aykırı veya görev alanı dışında kullanan, görevi dışında üniforması ile toplantı ve gösteri yürüyüşlerine katıldığı tespit edilen özel güvenlik görevlilerinin özel güvenlik kimlik kartı valilikçe iptal edilir. Bu kişiler bir daha özel güvenlik alanında çalışamazlar. </a:t>
            </a:r>
          </a:p>
          <a:p>
            <a:pPr algn="just"/>
            <a:r>
              <a:rPr lang="tr-TR" sz="1600" dirty="0" smtClean="0"/>
              <a:t>ı) </a:t>
            </a:r>
            <a:r>
              <a:rPr lang="tr-TR" sz="1600" b="1" dirty="0" smtClean="0"/>
              <a:t>Grev yasağına uymayan özel güvenlik görevlileri altı ay süreyle özel güvenlik alanında görev alamazlar. </a:t>
            </a:r>
          </a:p>
          <a:p>
            <a:pPr algn="just"/>
            <a:r>
              <a:rPr lang="tr-TR" sz="1600" dirty="0" smtClean="0"/>
              <a:t>Bu maddede öngörülen </a:t>
            </a:r>
            <a:r>
              <a:rPr lang="tr-TR" sz="1600" b="1" dirty="0" smtClean="0">
                <a:solidFill>
                  <a:srgbClr val="FF0000"/>
                </a:solidFill>
              </a:rPr>
              <a:t>cezalar mahalli mülki amir tarafından verilir. </a:t>
            </a:r>
            <a:endParaRPr sz="16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67</a:t>
            </a:fld>
            <a:endParaRPr lang="tr-TR" dirty="0"/>
          </a:p>
        </p:txBody>
      </p:sp>
      <p:sp>
        <p:nvSpPr>
          <p:cNvPr id="13" name="object 3"/>
          <p:cNvSpPr txBox="1"/>
          <p:nvPr/>
        </p:nvSpPr>
        <p:spPr>
          <a:xfrm>
            <a:off x="345232" y="449248"/>
            <a:ext cx="6598516" cy="3059812"/>
          </a:xfrm>
          <a:prstGeom prst="rect">
            <a:avLst/>
          </a:prstGeom>
        </p:spPr>
        <p:txBody>
          <a:bodyPr vert="horz" wrap="square" lIns="0" tIns="12700" rIns="0" bIns="0" rtlCol="0">
            <a:spAutoFit/>
          </a:bodyPr>
          <a:lstStyle/>
          <a:p>
            <a:pPr algn="just"/>
            <a:endParaRPr lang="tr-TR" sz="1600" b="1" dirty="0" smtClean="0">
              <a:solidFill>
                <a:srgbClr val="FF0000"/>
              </a:solidFill>
            </a:endParaRPr>
          </a:p>
          <a:p>
            <a:pPr algn="just"/>
            <a:endParaRPr lang="tr-TR" sz="1600" b="1" dirty="0">
              <a:solidFill>
                <a:srgbClr val="FF0000"/>
              </a:solidFill>
            </a:endParaRPr>
          </a:p>
          <a:p>
            <a:pPr algn="just"/>
            <a:endParaRPr lang="tr-TR" sz="1600" b="1" dirty="0" smtClean="0">
              <a:solidFill>
                <a:srgbClr val="FF0000"/>
              </a:solidFill>
            </a:endParaRPr>
          </a:p>
          <a:p>
            <a:pPr algn="just"/>
            <a:endParaRPr lang="tr-TR" sz="1600" b="1" dirty="0">
              <a:solidFill>
                <a:srgbClr val="FF0000"/>
              </a:solidFill>
            </a:endParaRPr>
          </a:p>
          <a:p>
            <a:pPr algn="just"/>
            <a:r>
              <a:rPr lang="tr-TR" sz="1600" b="1" dirty="0" smtClean="0">
                <a:solidFill>
                  <a:srgbClr val="FF0000"/>
                </a:solidFill>
              </a:rPr>
              <a:t>DÖRDÜNCÜ BÖLÜM </a:t>
            </a:r>
          </a:p>
          <a:p>
            <a:pPr algn="just"/>
            <a:r>
              <a:rPr lang="tr-TR" sz="1600" b="1" dirty="0" smtClean="0">
                <a:solidFill>
                  <a:srgbClr val="FF0000"/>
                </a:solidFill>
              </a:rPr>
              <a:t>Madde 21- </a:t>
            </a:r>
            <a:r>
              <a:rPr lang="tr-TR" sz="1400" b="1" dirty="0" smtClean="0">
                <a:solidFill>
                  <a:srgbClr val="FF0000"/>
                </a:solidFill>
              </a:rPr>
              <a:t>ÇEŞİTLİ HÜKÜMLER ÖZEL GÜVENLİK MALÎ SORUMLULUK SİGORTASI</a:t>
            </a:r>
          </a:p>
          <a:p>
            <a:pPr algn="just"/>
            <a:endParaRPr lang="tr-TR" sz="1600" b="1" dirty="0" smtClean="0"/>
          </a:p>
          <a:p>
            <a:pPr algn="just"/>
            <a:r>
              <a:rPr lang="tr-TR" dirty="0" smtClean="0"/>
              <a:t>Özel hukuk tüzel kişileri ve özel güvenlik şirketleri, istihdam ettikleri özel güvenlik görevlilerinin üçüncü kişilere verecekleri zararların tazmini amacıyla özel güvenlik malî sorumluluk sigortası yaptırmak zorundadır.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68</a:t>
            </a:fld>
            <a:endParaRPr lang="tr-TR" dirty="0"/>
          </a:p>
        </p:txBody>
      </p:sp>
      <p:sp>
        <p:nvSpPr>
          <p:cNvPr id="13" name="object 3"/>
          <p:cNvSpPr txBox="1"/>
          <p:nvPr/>
        </p:nvSpPr>
        <p:spPr>
          <a:xfrm>
            <a:off x="371452" y="449248"/>
            <a:ext cx="6572296" cy="4444807"/>
          </a:xfrm>
          <a:prstGeom prst="rect">
            <a:avLst/>
          </a:prstGeom>
        </p:spPr>
        <p:txBody>
          <a:bodyPr vert="horz" wrap="square" lIns="0" tIns="12700" rIns="0" bIns="0" rtlCol="0">
            <a:spAutoFit/>
          </a:bodyPr>
          <a:lstStyle/>
          <a:p>
            <a:pPr algn="just"/>
            <a:r>
              <a:rPr lang="tr-TR" b="1" dirty="0" smtClean="0">
                <a:solidFill>
                  <a:srgbClr val="FF0000"/>
                </a:solidFill>
              </a:rPr>
              <a:t>Madde 22- DENETİM</a:t>
            </a:r>
          </a:p>
          <a:p>
            <a:pPr algn="just"/>
            <a:r>
              <a:rPr lang="tr-TR" b="1" dirty="0" smtClean="0">
                <a:solidFill>
                  <a:srgbClr val="FF0000"/>
                </a:solidFill>
              </a:rPr>
              <a:t>İçişleri Bakanlığı ve valilikler özel güvenlik hizmetleri kapsamında, özel güvenlik birimlerini, özel güvenlik şirketlerini ve özel güvenlik eğitimi veren kurumları denetlemeye yetkilidir. </a:t>
            </a:r>
            <a:r>
              <a:rPr lang="tr-TR" b="1" dirty="0" smtClean="0"/>
              <a:t>Denetimin mahiyeti, kapsamı, usul ve esasları yönetmelikle belirlenir. </a:t>
            </a:r>
          </a:p>
          <a:p>
            <a:pPr algn="just"/>
            <a:endParaRPr lang="tr-TR" dirty="0" smtClean="0"/>
          </a:p>
          <a:p>
            <a:pPr algn="just"/>
            <a:r>
              <a:rPr lang="tr-TR" dirty="0" smtClean="0"/>
              <a:t>Denetim sonucu tespit edilen eksikliklerin ilgili kişi, kurum, kuruluş ve şirketlerce verilen süre içinde giderilmesi zorunludur. </a:t>
            </a:r>
          </a:p>
          <a:p>
            <a:pPr algn="just"/>
            <a:endParaRPr lang="tr-TR" b="1" dirty="0" smtClean="0"/>
          </a:p>
          <a:p>
            <a:pPr algn="just"/>
            <a:r>
              <a:rPr lang="tr-TR" b="1" dirty="0" smtClean="0"/>
              <a:t>Amacı dışında faaliyet gösterdiği veya suç kaynağına dönüştüğü ya da terör örgütlerine aidiyeti, irtibatı ya da </a:t>
            </a:r>
            <a:r>
              <a:rPr lang="tr-TR" b="1" dirty="0" err="1" smtClean="0"/>
              <a:t>iltisakı</a:t>
            </a:r>
            <a:r>
              <a:rPr lang="tr-TR" b="1" dirty="0" smtClean="0"/>
              <a:t> bulunduğu tespit edilen şirketlerin faaliyet izni iptal edilir. Bu şekilde faaliyet izni iptal edilen şirketlerin kurucu, temsilci ve yöneticileri özel güvenlik alanında faaliyette bulunamazlar</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69</a:t>
            </a:fld>
            <a:endParaRPr lang="tr-TR" dirty="0"/>
          </a:p>
        </p:txBody>
      </p:sp>
      <p:sp>
        <p:nvSpPr>
          <p:cNvPr id="13" name="object 3"/>
          <p:cNvSpPr txBox="1"/>
          <p:nvPr/>
        </p:nvSpPr>
        <p:spPr>
          <a:xfrm>
            <a:off x="585766" y="449248"/>
            <a:ext cx="6357982" cy="3952364"/>
          </a:xfrm>
          <a:prstGeom prst="rect">
            <a:avLst/>
          </a:prstGeom>
        </p:spPr>
        <p:txBody>
          <a:bodyPr vert="horz" wrap="square" lIns="0" tIns="12700" rIns="0" bIns="0" rtlCol="0">
            <a:spAutoFit/>
          </a:bodyPr>
          <a:lstStyle/>
          <a:p>
            <a:r>
              <a:rPr lang="es-ES" sz="1600" b="1" dirty="0" smtClean="0">
                <a:solidFill>
                  <a:srgbClr val="FF0000"/>
                </a:solidFill>
              </a:rPr>
              <a:t>Madde 23- CEZA UYGULAMASI :</a:t>
            </a:r>
            <a:endParaRPr lang="tr-TR" sz="1600" b="1" dirty="0" smtClean="0">
              <a:solidFill>
                <a:srgbClr val="FF0000"/>
              </a:solidFill>
            </a:endParaRPr>
          </a:p>
          <a:p>
            <a:r>
              <a:rPr lang="tr-TR" sz="1600" dirty="0" smtClean="0"/>
              <a:t>Özel güvenlik görevlileri, görevleriyle bağlantılı olarak işledikleri suçlardan dolayı kamu görevlisi gibi cezalandırılır. </a:t>
            </a:r>
          </a:p>
          <a:p>
            <a:r>
              <a:rPr lang="tr-TR" sz="1600" dirty="0" smtClean="0"/>
              <a:t>Özel güvenlik görevlilerine karşı görevleri dolayısıyla suç işleyenler kamu görevlisine karşı suç işlemiş gibi cezalandırılır.</a:t>
            </a:r>
          </a:p>
          <a:p>
            <a:r>
              <a:rPr lang="tr-TR" sz="1600" dirty="0" smtClean="0"/>
              <a:t> </a:t>
            </a:r>
          </a:p>
          <a:p>
            <a:r>
              <a:rPr lang="tr-TR" sz="1600" b="1" dirty="0" smtClean="0">
                <a:solidFill>
                  <a:srgbClr val="FF0000"/>
                </a:solidFill>
              </a:rPr>
              <a:t>Madde 24- RUHSAT HARCI :</a:t>
            </a:r>
          </a:p>
          <a:p>
            <a:r>
              <a:rPr lang="tr-TR" sz="1600" b="1" dirty="0" smtClean="0"/>
              <a:t>Özel güvenlik şirketlerine ve özel güvenlik eğitimi verecek kurumlara faaliyet izni verilmesi için 45.036 lira, özel güvenlik görevlilerine çalışma izni verilmesi için 904 lira 40 kuruş ruhsat harcı alınır ve bu harç mal sandığına yatırılır.</a:t>
            </a:r>
          </a:p>
          <a:p>
            <a:r>
              <a:rPr lang="tr-TR" sz="1600" b="1" dirty="0" smtClean="0"/>
              <a:t> </a:t>
            </a:r>
          </a:p>
          <a:p>
            <a:r>
              <a:rPr lang="tr-TR" sz="1600" b="1" dirty="0" smtClean="0">
                <a:solidFill>
                  <a:srgbClr val="FF0000"/>
                </a:solidFill>
              </a:rPr>
              <a:t>Madde 25- YENİDEN DEĞERLEME ORANININ UYGULANMASI :</a:t>
            </a:r>
            <a:r>
              <a:rPr lang="tr-TR" sz="1600" dirty="0" smtClean="0"/>
              <a:t>Bu Kanunun 24 üncü maddesinde belirtilen ruhsat harçlarına ilişkin miktarlar her yıl 213 sayılı Vergi Usul Kanununa göre belirlenecek yeniden değerleme oranına göre artırılır</a:t>
            </a:r>
            <a:endParaRPr sz="16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a:t>
            </a:fld>
            <a:endParaRPr lang="tr-TR" dirty="0"/>
          </a:p>
        </p:txBody>
      </p:sp>
      <p:sp>
        <p:nvSpPr>
          <p:cNvPr id="13" name="object 3"/>
          <p:cNvSpPr txBox="1"/>
          <p:nvPr/>
        </p:nvSpPr>
        <p:spPr>
          <a:xfrm>
            <a:off x="657204" y="377810"/>
            <a:ext cx="6357982" cy="4075475"/>
          </a:xfrm>
          <a:prstGeom prst="rect">
            <a:avLst/>
          </a:prstGeom>
        </p:spPr>
        <p:txBody>
          <a:bodyPr vert="horz" wrap="square" lIns="0" tIns="12700" rIns="0" bIns="0" rtlCol="0">
            <a:spAutoFit/>
          </a:bodyPr>
          <a:lstStyle/>
          <a:p>
            <a:pPr algn="ctr"/>
            <a:r>
              <a:rPr lang="tr-TR" sz="2400" b="1" dirty="0">
                <a:solidFill>
                  <a:srgbClr val="2126FB"/>
                </a:solidFill>
              </a:rPr>
              <a:t>Toplumu düzenleyen kuralları; </a:t>
            </a:r>
            <a:endParaRPr lang="tr-TR" sz="2400" b="1" dirty="0" smtClean="0">
              <a:solidFill>
                <a:srgbClr val="2126FB"/>
              </a:solidFill>
            </a:endParaRPr>
          </a:p>
          <a:p>
            <a:endParaRPr lang="tr-TR" sz="2400" dirty="0">
              <a:solidFill>
                <a:srgbClr val="2126FB"/>
              </a:solidFill>
            </a:endParaRPr>
          </a:p>
          <a:p>
            <a:pPr marL="342900" lvl="0" indent="-342900">
              <a:buFont typeface="Wingdings" panose="05000000000000000000" pitchFamily="2" charset="2"/>
              <a:buChar char="Ø"/>
            </a:pPr>
            <a:r>
              <a:rPr lang="tr-TR" sz="2400" dirty="0">
                <a:solidFill>
                  <a:srgbClr val="2126FB"/>
                </a:solidFill>
              </a:rPr>
              <a:t>Hukuk kuralları, </a:t>
            </a:r>
          </a:p>
          <a:p>
            <a:pPr marL="342900" lvl="0" indent="-342900">
              <a:buFont typeface="Wingdings" panose="05000000000000000000" pitchFamily="2" charset="2"/>
              <a:buChar char="Ø"/>
            </a:pPr>
            <a:r>
              <a:rPr lang="tr-TR" sz="2400" dirty="0">
                <a:solidFill>
                  <a:srgbClr val="2126FB"/>
                </a:solidFill>
              </a:rPr>
              <a:t>Görgü kuralları,</a:t>
            </a:r>
          </a:p>
          <a:p>
            <a:pPr marL="342900" lvl="0" indent="-342900">
              <a:buFont typeface="Wingdings" panose="05000000000000000000" pitchFamily="2" charset="2"/>
              <a:buChar char="Ø"/>
            </a:pPr>
            <a:r>
              <a:rPr lang="tr-TR" sz="2400" dirty="0">
                <a:solidFill>
                  <a:srgbClr val="2126FB"/>
                </a:solidFill>
              </a:rPr>
              <a:t>Ahlak kuralları,</a:t>
            </a:r>
          </a:p>
          <a:p>
            <a:pPr marL="342900" lvl="0" indent="-342900">
              <a:buFont typeface="Wingdings" panose="05000000000000000000" pitchFamily="2" charset="2"/>
              <a:buChar char="Ø"/>
            </a:pPr>
            <a:r>
              <a:rPr lang="tr-TR" sz="2400" dirty="0">
                <a:solidFill>
                  <a:srgbClr val="2126FB"/>
                </a:solidFill>
              </a:rPr>
              <a:t>Din kuralları,</a:t>
            </a:r>
          </a:p>
          <a:p>
            <a:pPr marL="342900" lvl="0" indent="-342900">
              <a:buFont typeface="Wingdings" panose="05000000000000000000" pitchFamily="2" charset="2"/>
              <a:buChar char="Ø"/>
            </a:pPr>
            <a:r>
              <a:rPr lang="tr-TR" sz="2400" dirty="0">
                <a:solidFill>
                  <a:srgbClr val="2126FB"/>
                </a:solidFill>
              </a:rPr>
              <a:t>Örf-Adet kuralları,  </a:t>
            </a:r>
            <a:endParaRPr lang="tr-TR" sz="2400" dirty="0" smtClean="0">
              <a:solidFill>
                <a:srgbClr val="2126FB"/>
              </a:solidFill>
            </a:endParaRPr>
          </a:p>
          <a:p>
            <a:pPr lvl="0"/>
            <a:r>
              <a:rPr lang="tr-TR" sz="2400" dirty="0" smtClean="0">
                <a:solidFill>
                  <a:srgbClr val="2126FB"/>
                </a:solidFill>
              </a:rPr>
              <a:t>olarak </a:t>
            </a:r>
            <a:r>
              <a:rPr lang="tr-TR" sz="2400" dirty="0">
                <a:solidFill>
                  <a:srgbClr val="2126FB"/>
                </a:solidFill>
              </a:rPr>
              <a:t>beş grupta sınıflandırmak mümkündür. Kurallar bir davranışta bulunmayı yada ondan kaçınmayı ifade eder. Bu anlamda emir ve yasaklar biçiminde ifade edilir.</a:t>
            </a:r>
            <a:endParaRPr lang="tr-TR" sz="2400" dirty="0">
              <a:solidFill>
                <a:srgbClr val="2126FB"/>
              </a:solidFill>
              <a:effectLst/>
            </a:endParaRPr>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70</a:t>
            </a:fld>
            <a:endParaRPr lang="tr-TR" dirty="0"/>
          </a:p>
        </p:txBody>
      </p:sp>
      <p:sp>
        <p:nvSpPr>
          <p:cNvPr id="13" name="object 3"/>
          <p:cNvSpPr txBox="1"/>
          <p:nvPr/>
        </p:nvSpPr>
        <p:spPr>
          <a:xfrm>
            <a:off x="371452" y="449248"/>
            <a:ext cx="6715172" cy="4198585"/>
          </a:xfrm>
          <a:prstGeom prst="rect">
            <a:avLst/>
          </a:prstGeom>
        </p:spPr>
        <p:txBody>
          <a:bodyPr vert="horz" wrap="square" lIns="0" tIns="12700" rIns="0" bIns="0" rtlCol="0">
            <a:spAutoFit/>
          </a:bodyPr>
          <a:lstStyle/>
          <a:p>
            <a:r>
              <a:rPr lang="tr-TR" sz="1600" b="1" dirty="0" smtClean="0">
                <a:solidFill>
                  <a:srgbClr val="FF0000"/>
                </a:solidFill>
              </a:rPr>
              <a:t>Madde 26- YÖNETMELİK :</a:t>
            </a:r>
            <a:r>
              <a:rPr lang="tr-TR" sz="1600" b="1" dirty="0" smtClean="0"/>
              <a:t>Bu Kanunun uygulanmasına ilişkin yönetmelik, İçişleri Bakanlığınca bu Kanunun yayımı tarihinden itibaren üç ay içinde çıkarılır. </a:t>
            </a:r>
          </a:p>
          <a:p>
            <a:r>
              <a:rPr lang="tr-TR" sz="1600" b="1" dirty="0" smtClean="0">
                <a:solidFill>
                  <a:srgbClr val="FF0000"/>
                </a:solidFill>
              </a:rPr>
              <a:t>Madde 27- YÜRÜRLÜKTEN KALDIRILAN KANUN </a:t>
            </a:r>
            <a:r>
              <a:rPr lang="tr-TR" sz="1600" b="1" dirty="0" smtClean="0"/>
              <a:t>:22.7.1981 tarihli ve 2495 sayılı Bazı Kurum ve Kuruluşların Korunması ve Güvenliklerinin Sağlanması Hakkında Kanun yürürlükten kaldırılmıştır. </a:t>
            </a:r>
          </a:p>
          <a:p>
            <a:r>
              <a:rPr lang="tr-TR" sz="1600" b="1" dirty="0" smtClean="0"/>
              <a:t>Geçici Madde 1 - Bu Kanunun yürürlüğe girdiği tarihte 2495 sayılı Kanuna göre kurulmuş olan özel güvenlik teşkilâtlarına özel güvenlik izni, özel güvenlik görevlilerine de beş yıl süreyle çalışma izni verilmiş sayılır. </a:t>
            </a:r>
          </a:p>
          <a:p>
            <a:r>
              <a:rPr lang="tr-TR" sz="1600" b="1" dirty="0" smtClean="0"/>
              <a:t>Geçici Madde 2 –22.7.1981 tarihli ve 2495 sayılı Bazı Kurum ve Kuruluşların Korunması ve Güvenliklerinin Sağlanması Hakkında Kanuna göre kurulmuş olan özel güvenlik teşkilatlarında bu maddenin yürürlüğe girdiği tarihte istihdam edilmekte olan özel güvenlik görevlileri için lise mezunu olma şartı aranmaz. </a:t>
            </a:r>
          </a:p>
          <a:p>
            <a:r>
              <a:rPr lang="tr-TR" sz="1600" b="1" dirty="0" smtClean="0"/>
              <a:t>Geçici Madde 3 - Bu Kanunun yayımı tarihinden önce alınmış alarm izleme kurma ve işletme yeterlilik belgeleri geçerlidir</a:t>
            </a:r>
            <a:endParaRPr sz="16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71</a:t>
            </a:fld>
            <a:endParaRPr lang="tr-TR" dirty="0"/>
          </a:p>
        </p:txBody>
      </p:sp>
      <p:sp>
        <p:nvSpPr>
          <p:cNvPr id="15" name="object 3"/>
          <p:cNvSpPr txBox="1"/>
          <p:nvPr/>
        </p:nvSpPr>
        <p:spPr>
          <a:xfrm>
            <a:off x="489248" y="1080790"/>
            <a:ext cx="6357982" cy="3398366"/>
          </a:xfrm>
          <a:prstGeom prst="rect">
            <a:avLst/>
          </a:prstGeom>
        </p:spPr>
        <p:txBody>
          <a:bodyPr vert="horz" wrap="square" lIns="0" tIns="12700" rIns="0" bIns="0" rtlCol="0">
            <a:spAutoFit/>
          </a:bodyPr>
          <a:lstStyle/>
          <a:p>
            <a:pPr algn="just"/>
            <a:r>
              <a:rPr lang="tr-TR" sz="2000" b="1" dirty="0" smtClean="0">
                <a:solidFill>
                  <a:srgbClr val="FF0000"/>
                </a:solidFill>
              </a:rPr>
              <a:t>3. ÖZEL GÜVENLİK HİZMETLERİNE DAİR KANUNUN UYGULANMASINA İLİŞKİN YÖNETMELİK BİRİNCİ BÖLÜM </a:t>
            </a:r>
          </a:p>
          <a:p>
            <a:pPr algn="just"/>
            <a:r>
              <a:rPr lang="tr-TR" sz="2000" b="1" dirty="0" smtClean="0">
                <a:solidFill>
                  <a:srgbClr val="FF0000"/>
                </a:solidFill>
              </a:rPr>
              <a:t>Genel Hükümler </a:t>
            </a:r>
          </a:p>
          <a:p>
            <a:pPr algn="just"/>
            <a:endParaRPr lang="tr-TR" sz="2000" b="1" dirty="0">
              <a:solidFill>
                <a:srgbClr val="FF0000"/>
              </a:solidFill>
            </a:endParaRPr>
          </a:p>
          <a:p>
            <a:pPr algn="just"/>
            <a:r>
              <a:rPr lang="tr-TR" sz="2000" b="1" dirty="0" smtClean="0">
                <a:solidFill>
                  <a:srgbClr val="FF0000"/>
                </a:solidFill>
              </a:rPr>
              <a:t>Madde </a:t>
            </a:r>
            <a:r>
              <a:rPr lang="tr-TR" sz="2000" b="1" dirty="0">
                <a:solidFill>
                  <a:srgbClr val="FF0000"/>
                </a:solidFill>
              </a:rPr>
              <a:t>3- HUKUKİ DAYANAK : </a:t>
            </a:r>
            <a:r>
              <a:rPr lang="tr-TR" sz="2000" b="1" dirty="0"/>
              <a:t>Bu Yönetmelik, 10/6/2004 tarihli ve 5188 sayılı Özel Güvenlik Hizmetlerine Dair Kanunun 26 </a:t>
            </a:r>
            <a:r>
              <a:rPr lang="tr-TR" sz="2000" b="1" dirty="0" err="1"/>
              <a:t>ncı</a:t>
            </a:r>
            <a:r>
              <a:rPr lang="tr-TR" sz="2000" b="1" dirty="0"/>
              <a:t> maddesine dayanılarak hazırlanmıştır.</a:t>
            </a:r>
          </a:p>
          <a:p>
            <a:pPr algn="just"/>
            <a:r>
              <a:rPr lang="tr-TR" sz="2000" b="1" dirty="0"/>
              <a:t> </a:t>
            </a:r>
          </a:p>
          <a:p>
            <a:pPr algn="just"/>
            <a:endParaRPr lang="tr-TR" sz="2000" b="1" dirty="0" smtClean="0">
              <a:solidFill>
                <a:srgbClr val="FF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72</a:t>
            </a:fld>
            <a:endParaRPr lang="tr-TR" dirty="0"/>
          </a:p>
        </p:txBody>
      </p:sp>
      <p:sp>
        <p:nvSpPr>
          <p:cNvPr id="13" name="object 3"/>
          <p:cNvSpPr txBox="1"/>
          <p:nvPr/>
        </p:nvSpPr>
        <p:spPr>
          <a:xfrm>
            <a:off x="585766" y="449248"/>
            <a:ext cx="6357982" cy="2782813"/>
          </a:xfrm>
          <a:prstGeom prst="rect">
            <a:avLst/>
          </a:prstGeom>
        </p:spPr>
        <p:txBody>
          <a:bodyPr vert="horz" wrap="square" lIns="0" tIns="12700" rIns="0" bIns="0" rtlCol="0">
            <a:spAutoFit/>
          </a:bodyPr>
          <a:lstStyle/>
          <a:p>
            <a:pPr algn="just"/>
            <a:r>
              <a:rPr lang="tr-TR" b="1" dirty="0" smtClean="0">
                <a:solidFill>
                  <a:srgbClr val="FF0000"/>
                </a:solidFill>
              </a:rPr>
              <a:t>Madde 4- TANIMLAR : </a:t>
            </a:r>
            <a:r>
              <a:rPr lang="tr-TR" b="1" dirty="0" smtClean="0"/>
              <a:t>Bu yönetmelikte geçen; </a:t>
            </a:r>
          </a:p>
          <a:p>
            <a:pPr algn="just"/>
            <a:r>
              <a:rPr lang="tr-TR" b="1" dirty="0" smtClean="0"/>
              <a:t>Kanun: 5188 sayılı Özel Güvenlik Hizmetlerine Dair Kanunu, </a:t>
            </a:r>
          </a:p>
          <a:p>
            <a:pPr algn="just"/>
            <a:r>
              <a:rPr lang="tr-TR" b="1" dirty="0" smtClean="0"/>
              <a:t>Bakanlık: İçişleri Bakanlığı’nı, </a:t>
            </a:r>
          </a:p>
          <a:p>
            <a:pPr algn="just"/>
            <a:r>
              <a:rPr lang="tr-TR" b="1" dirty="0" smtClean="0"/>
              <a:t>Komisyon: Her ilde vali yardımcısının başkanlığında, </a:t>
            </a:r>
          </a:p>
          <a:p>
            <a:pPr algn="just"/>
            <a:r>
              <a:rPr lang="tr-TR" b="1" dirty="0" smtClean="0"/>
              <a:t>İl Emniyet Müdürlüğü, </a:t>
            </a:r>
          </a:p>
          <a:p>
            <a:pPr algn="just"/>
            <a:r>
              <a:rPr lang="tr-TR" b="1" dirty="0" smtClean="0"/>
              <a:t>İl Jandarma Komutanlığı, </a:t>
            </a:r>
          </a:p>
          <a:p>
            <a:pPr algn="just"/>
            <a:r>
              <a:rPr lang="tr-TR" b="1" dirty="0" smtClean="0"/>
              <a:t>Ticaret odası başkanlığı ve </a:t>
            </a:r>
          </a:p>
          <a:p>
            <a:pPr algn="just"/>
            <a:r>
              <a:rPr lang="tr-TR" b="1" dirty="0" smtClean="0"/>
              <a:t>Sanayi odası başkanlığı temsilcilerinden</a:t>
            </a:r>
          </a:p>
          <a:p>
            <a:pPr algn="just"/>
            <a:r>
              <a:rPr lang="tr-TR" b="1" dirty="0" smtClean="0"/>
              <a:t>oluşan özel güvenlik </a:t>
            </a:r>
            <a:r>
              <a:rPr lang="tr-TR" b="1" dirty="0" err="1" smtClean="0"/>
              <a:t>komisyonunu,ifade</a:t>
            </a:r>
            <a:r>
              <a:rPr lang="tr-TR" b="1" dirty="0" smtClean="0"/>
              <a:t> eder.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73</a:t>
            </a:fld>
            <a:endParaRPr lang="tr-TR" dirty="0"/>
          </a:p>
        </p:txBody>
      </p:sp>
      <p:sp>
        <p:nvSpPr>
          <p:cNvPr id="13" name="object 3"/>
          <p:cNvSpPr txBox="1"/>
          <p:nvPr/>
        </p:nvSpPr>
        <p:spPr>
          <a:xfrm>
            <a:off x="489248" y="648742"/>
            <a:ext cx="6357982" cy="3059812"/>
          </a:xfrm>
          <a:prstGeom prst="rect">
            <a:avLst/>
          </a:prstGeom>
        </p:spPr>
        <p:txBody>
          <a:bodyPr vert="horz" wrap="square" lIns="0" tIns="12700" rIns="0" bIns="0" rtlCol="0">
            <a:spAutoFit/>
          </a:bodyPr>
          <a:lstStyle/>
          <a:p>
            <a:endParaRPr lang="tr-TR" b="1" dirty="0" smtClean="0">
              <a:solidFill>
                <a:srgbClr val="FF0000"/>
              </a:solidFill>
            </a:endParaRPr>
          </a:p>
          <a:p>
            <a:endParaRPr lang="tr-TR" b="1" dirty="0">
              <a:solidFill>
                <a:srgbClr val="FF0000"/>
              </a:solidFill>
            </a:endParaRPr>
          </a:p>
          <a:p>
            <a:r>
              <a:rPr lang="tr-TR" b="1" dirty="0" smtClean="0">
                <a:solidFill>
                  <a:srgbClr val="FF0000"/>
                </a:solidFill>
              </a:rPr>
              <a:t>Merkezi Sınav Komisyonu: </a:t>
            </a:r>
            <a:r>
              <a:rPr lang="tr-TR" b="1" dirty="0" smtClean="0"/>
              <a:t>Özel güvenlik eğitimi sonunda yapılacak olan yazılı ve uygulamalı sınavları yürütmek üzere, Bakanlıkça belirlenecek bir mülki idare amirinin başkanlığında bir üyesi Jandarma Genel Komutanlığından olmak üzere beş kişiden oluşan komisyonu, </a:t>
            </a:r>
          </a:p>
          <a:p>
            <a:r>
              <a:rPr lang="tr-TR" b="1" dirty="0" smtClean="0">
                <a:solidFill>
                  <a:srgbClr val="FF0000"/>
                </a:solidFill>
              </a:rPr>
              <a:t>Uygulamalı Sınav Komisyonu: </a:t>
            </a:r>
            <a:r>
              <a:rPr lang="tr-TR" dirty="0" smtClean="0"/>
              <a:t>Özel güvenlik eğitimi sonunda illerde yapılacak olan uygulamalı sınavları yürütmek üzere, vali tarafından oluşturulacak en az 3 kişiden müteşekkil komisyonu veya komisyonları,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74</a:t>
            </a:fld>
            <a:endParaRPr lang="tr-TR" dirty="0"/>
          </a:p>
        </p:txBody>
      </p:sp>
      <p:sp>
        <p:nvSpPr>
          <p:cNvPr id="13" name="object 2"/>
          <p:cNvSpPr txBox="1"/>
          <p:nvPr/>
        </p:nvSpPr>
        <p:spPr>
          <a:xfrm>
            <a:off x="624916" y="936774"/>
            <a:ext cx="6316176" cy="2511585"/>
          </a:xfrm>
          <a:prstGeom prst="rect">
            <a:avLst/>
          </a:prstGeom>
        </p:spPr>
        <p:txBody>
          <a:bodyPr vert="horz" wrap="square" lIns="0" tIns="18415" rIns="0" bIns="0" rtlCol="0">
            <a:spAutoFit/>
          </a:bodyPr>
          <a:lstStyle/>
          <a:p>
            <a:pPr algn="just"/>
            <a:r>
              <a:rPr lang="tr-TR" b="1" dirty="0" smtClean="0"/>
              <a:t> </a:t>
            </a:r>
          </a:p>
          <a:p>
            <a:pPr algn="just"/>
            <a:r>
              <a:rPr lang="tr-TR" b="1" dirty="0" smtClean="0">
                <a:solidFill>
                  <a:srgbClr val="FF0000"/>
                </a:solidFill>
              </a:rPr>
              <a:t>Madde 12- KORUMA VE GÜVENLİK PLANLARI </a:t>
            </a:r>
          </a:p>
          <a:p>
            <a:pPr algn="just"/>
            <a:r>
              <a:rPr lang="tr-TR" dirty="0" smtClean="0"/>
              <a:t>Özel güvenlik birimleri ve özel güvenlik şirketleri, bu Yönetmelik kapsamında güvenlik hizmeti verecekleri tesis ve alanlara ilişkin koruma ve güvenlik planlarının bir örneğini </a:t>
            </a:r>
            <a:r>
              <a:rPr lang="tr-TR" b="1" dirty="0" smtClean="0"/>
              <a:t>otuz gün içerisinde valiliğe verir. Valilik, koruma ve güvenlik planlarında değişiklik yapılmasını veya plandaki yetersizliklerin </a:t>
            </a:r>
            <a:r>
              <a:rPr lang="tr-TR" b="1" dirty="0" smtClean="0">
                <a:solidFill>
                  <a:srgbClr val="FF0000"/>
                </a:solidFill>
              </a:rPr>
              <a:t>otuz gün </a:t>
            </a:r>
            <a:r>
              <a:rPr lang="tr-TR" b="1" dirty="0" smtClean="0"/>
              <a:t>içerisinde giderilmesini isteyebilir.</a:t>
            </a:r>
            <a:endParaRPr lang="tr-TR" dirty="0">
              <a:latin typeface="Arial"/>
              <a:cs typeface="Aria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75</a:t>
            </a:fld>
            <a:endParaRPr lang="tr-TR" dirty="0"/>
          </a:p>
        </p:txBody>
      </p:sp>
      <p:sp>
        <p:nvSpPr>
          <p:cNvPr id="13" name="object 2"/>
          <p:cNvSpPr txBox="1"/>
          <p:nvPr/>
        </p:nvSpPr>
        <p:spPr>
          <a:xfrm>
            <a:off x="417240" y="648742"/>
            <a:ext cx="6357981" cy="3706143"/>
          </a:xfrm>
          <a:prstGeom prst="rect">
            <a:avLst/>
          </a:prstGeom>
        </p:spPr>
        <p:txBody>
          <a:bodyPr vert="horz" wrap="square" lIns="0" tIns="12700" rIns="0" bIns="0" rtlCol="0">
            <a:spAutoFit/>
          </a:bodyPr>
          <a:lstStyle/>
          <a:p>
            <a:pPr marL="12700">
              <a:spcBef>
                <a:spcPts val="120"/>
              </a:spcBef>
            </a:pPr>
            <a:r>
              <a:rPr sz="2400" b="1" spc="-105" dirty="0" err="1" smtClean="0">
                <a:solidFill>
                  <a:srgbClr val="FF0000"/>
                </a:solidFill>
                <a:latin typeface="Arial"/>
                <a:cs typeface="Arial"/>
              </a:rPr>
              <a:t>Madde</a:t>
            </a:r>
            <a:r>
              <a:rPr sz="2400" b="1" spc="-105" dirty="0" smtClean="0">
                <a:solidFill>
                  <a:srgbClr val="FF0000"/>
                </a:solidFill>
                <a:latin typeface="Arial"/>
                <a:cs typeface="Arial"/>
              </a:rPr>
              <a:t> </a:t>
            </a:r>
            <a:r>
              <a:rPr sz="2400" b="1" spc="-80" dirty="0">
                <a:solidFill>
                  <a:srgbClr val="FF0000"/>
                </a:solidFill>
                <a:latin typeface="Arial"/>
                <a:cs typeface="Arial"/>
              </a:rPr>
              <a:t>15- </a:t>
            </a:r>
            <a:r>
              <a:rPr sz="2400" b="1" spc="-90" dirty="0">
                <a:solidFill>
                  <a:srgbClr val="FF0000"/>
                </a:solidFill>
                <a:latin typeface="Arial"/>
                <a:cs typeface="Arial"/>
              </a:rPr>
              <a:t>TABİİ </a:t>
            </a:r>
            <a:r>
              <a:rPr sz="2400" b="1" spc="-110" dirty="0">
                <a:solidFill>
                  <a:srgbClr val="FF0000"/>
                </a:solidFill>
                <a:latin typeface="Arial"/>
                <a:cs typeface="Arial"/>
              </a:rPr>
              <a:t>AFET HALLERİNDE YARDIM</a:t>
            </a:r>
            <a:r>
              <a:rPr sz="2400" b="1" spc="-70" dirty="0">
                <a:solidFill>
                  <a:srgbClr val="FF0000"/>
                </a:solidFill>
                <a:latin typeface="Arial"/>
                <a:cs typeface="Arial"/>
              </a:rPr>
              <a:t> </a:t>
            </a:r>
            <a:r>
              <a:rPr sz="2400" b="1" spc="-120" dirty="0">
                <a:solidFill>
                  <a:srgbClr val="FF0000"/>
                </a:solidFill>
                <a:latin typeface="Arial"/>
                <a:cs typeface="Arial"/>
              </a:rPr>
              <a:t>YÜKÜMLÜLÜĞÜ</a:t>
            </a:r>
            <a:endParaRPr sz="2400" dirty="0">
              <a:solidFill>
                <a:srgbClr val="FF0000"/>
              </a:solidFill>
              <a:latin typeface="Arial"/>
              <a:cs typeface="Arial"/>
            </a:endParaRPr>
          </a:p>
          <a:p>
            <a:pPr marL="12700" marR="5080" indent="449580" algn="just">
              <a:spcBef>
                <a:spcPts val="5"/>
              </a:spcBef>
            </a:pPr>
            <a:r>
              <a:rPr sz="3200" spc="-90" dirty="0">
                <a:latin typeface="Arial"/>
                <a:cs typeface="Arial"/>
              </a:rPr>
              <a:t>Özel </a:t>
            </a:r>
            <a:r>
              <a:rPr sz="3200" spc="-80" dirty="0">
                <a:latin typeface="Arial"/>
                <a:cs typeface="Arial"/>
              </a:rPr>
              <a:t>güvenlik </a:t>
            </a:r>
            <a:r>
              <a:rPr sz="3200" spc="-65" dirty="0">
                <a:latin typeface="Arial"/>
                <a:cs typeface="Arial"/>
              </a:rPr>
              <a:t>görevlileri, </a:t>
            </a:r>
            <a:r>
              <a:rPr sz="3200" spc="-85" dirty="0">
                <a:latin typeface="Arial"/>
                <a:cs typeface="Arial"/>
              </a:rPr>
              <a:t>görev  </a:t>
            </a:r>
            <a:r>
              <a:rPr sz="3200" spc="-70" dirty="0">
                <a:latin typeface="Arial"/>
                <a:cs typeface="Arial"/>
              </a:rPr>
              <a:t>alanı içerisinde </a:t>
            </a:r>
            <a:r>
              <a:rPr sz="3200" spc="-100" dirty="0">
                <a:latin typeface="Arial"/>
                <a:cs typeface="Arial"/>
              </a:rPr>
              <a:t>meydana </a:t>
            </a:r>
            <a:r>
              <a:rPr sz="3200" spc="-75" dirty="0">
                <a:latin typeface="Arial"/>
                <a:cs typeface="Arial"/>
              </a:rPr>
              <a:t>gelebilecek </a:t>
            </a:r>
            <a:r>
              <a:rPr sz="3200" b="1" i="1" spc="-85" dirty="0">
                <a:latin typeface="Arial"/>
                <a:cs typeface="Arial"/>
              </a:rPr>
              <a:t>yangın,  </a:t>
            </a:r>
            <a:r>
              <a:rPr sz="3200" b="1" i="1" spc="-100" dirty="0">
                <a:latin typeface="Arial"/>
                <a:cs typeface="Arial"/>
              </a:rPr>
              <a:t>deprem </a:t>
            </a:r>
            <a:r>
              <a:rPr sz="3200" i="1" spc="-90" dirty="0">
                <a:latin typeface="Arial"/>
                <a:cs typeface="Arial"/>
              </a:rPr>
              <a:t>ve </a:t>
            </a:r>
            <a:r>
              <a:rPr sz="3200" b="1" i="1" spc="-80" dirty="0">
                <a:latin typeface="Arial"/>
                <a:cs typeface="Arial"/>
              </a:rPr>
              <a:t>sel </a:t>
            </a:r>
            <a:r>
              <a:rPr sz="3200" i="1" spc="-65" dirty="0">
                <a:latin typeface="Arial"/>
                <a:cs typeface="Arial"/>
              </a:rPr>
              <a:t>gibi </a:t>
            </a:r>
            <a:r>
              <a:rPr sz="3200" b="1" i="1" spc="-75" dirty="0">
                <a:latin typeface="Arial"/>
                <a:cs typeface="Arial"/>
              </a:rPr>
              <a:t>tabii </a:t>
            </a:r>
            <a:r>
              <a:rPr sz="3200" b="1" i="1" spc="-80" dirty="0">
                <a:latin typeface="Arial"/>
                <a:cs typeface="Arial"/>
              </a:rPr>
              <a:t>afetlerde </a:t>
            </a:r>
            <a:r>
              <a:rPr sz="3200" spc="-100" dirty="0">
                <a:latin typeface="Arial"/>
                <a:cs typeface="Arial"/>
              </a:rPr>
              <a:t>arama </a:t>
            </a:r>
            <a:r>
              <a:rPr sz="3200" spc="-90" dirty="0">
                <a:latin typeface="Arial"/>
                <a:cs typeface="Arial"/>
              </a:rPr>
              <a:t>ve </a:t>
            </a:r>
            <a:r>
              <a:rPr sz="3200" spc="-85" dirty="0">
                <a:latin typeface="Arial"/>
                <a:cs typeface="Arial"/>
              </a:rPr>
              <a:t>kurtarma  </a:t>
            </a:r>
            <a:r>
              <a:rPr sz="3200" i="1" spc="-70" dirty="0">
                <a:latin typeface="Arial"/>
                <a:cs typeface="Arial"/>
              </a:rPr>
              <a:t>görevlilerine </a:t>
            </a:r>
            <a:r>
              <a:rPr sz="3200" i="1" spc="-80" dirty="0">
                <a:latin typeface="Arial"/>
                <a:cs typeface="Arial"/>
              </a:rPr>
              <a:t>yardımcı </a:t>
            </a:r>
            <a:r>
              <a:rPr sz="3200" spc="-85" dirty="0">
                <a:latin typeface="Arial"/>
                <a:cs typeface="Arial"/>
              </a:rPr>
              <a:t>olmakla  </a:t>
            </a:r>
            <a:r>
              <a:rPr sz="3200" spc="-85" dirty="0" err="1">
                <a:latin typeface="Arial"/>
                <a:cs typeface="Arial"/>
              </a:rPr>
              <a:t>yükümlüdür</a:t>
            </a:r>
            <a:r>
              <a:rPr sz="3200" spc="-85" dirty="0" smtClean="0">
                <a:latin typeface="Arial"/>
                <a:cs typeface="Arial"/>
              </a:rPr>
              <a:t>.</a:t>
            </a:r>
            <a:endParaRPr sz="3200" dirty="0">
              <a:latin typeface="Arial"/>
              <a:cs typeface="Aria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76</a:t>
            </a:fld>
            <a:endParaRPr lang="tr-TR" dirty="0"/>
          </a:p>
        </p:txBody>
      </p:sp>
      <p:sp>
        <p:nvSpPr>
          <p:cNvPr id="13" name="object 2"/>
          <p:cNvSpPr txBox="1"/>
          <p:nvPr/>
        </p:nvSpPr>
        <p:spPr>
          <a:xfrm>
            <a:off x="489248" y="648742"/>
            <a:ext cx="6357981" cy="3706143"/>
          </a:xfrm>
          <a:prstGeom prst="rect">
            <a:avLst/>
          </a:prstGeom>
        </p:spPr>
        <p:txBody>
          <a:bodyPr vert="horz" wrap="square" lIns="0" tIns="12700" rIns="0" bIns="0" rtlCol="0">
            <a:spAutoFit/>
          </a:bodyPr>
          <a:lstStyle/>
          <a:p>
            <a:pPr marL="12700">
              <a:spcBef>
                <a:spcPts val="120"/>
              </a:spcBef>
            </a:pPr>
            <a:r>
              <a:rPr sz="2400" b="1" spc="-105" dirty="0" err="1" smtClean="0">
                <a:solidFill>
                  <a:srgbClr val="FF0000"/>
                </a:solidFill>
                <a:latin typeface="Arial"/>
                <a:cs typeface="Arial"/>
              </a:rPr>
              <a:t>Madde</a:t>
            </a:r>
            <a:r>
              <a:rPr sz="2400" b="1" spc="-105" dirty="0" smtClean="0">
                <a:solidFill>
                  <a:srgbClr val="FF0000"/>
                </a:solidFill>
                <a:latin typeface="Arial"/>
                <a:cs typeface="Arial"/>
              </a:rPr>
              <a:t> </a:t>
            </a:r>
            <a:r>
              <a:rPr sz="2400" b="1" spc="-80" dirty="0">
                <a:solidFill>
                  <a:srgbClr val="FF0000"/>
                </a:solidFill>
                <a:latin typeface="Arial"/>
                <a:cs typeface="Arial"/>
              </a:rPr>
              <a:t>16- </a:t>
            </a:r>
            <a:r>
              <a:rPr sz="2400" b="1" spc="-114" dirty="0">
                <a:solidFill>
                  <a:srgbClr val="FF0000"/>
                </a:solidFill>
                <a:latin typeface="Arial"/>
                <a:cs typeface="Arial"/>
              </a:rPr>
              <a:t>SUÇA </a:t>
            </a:r>
            <a:r>
              <a:rPr sz="2400" b="1" spc="-105" dirty="0">
                <a:solidFill>
                  <a:srgbClr val="FF0000"/>
                </a:solidFill>
                <a:latin typeface="Arial"/>
                <a:cs typeface="Arial"/>
              </a:rPr>
              <a:t>EL</a:t>
            </a:r>
            <a:r>
              <a:rPr sz="2400" b="1" spc="-185" dirty="0">
                <a:solidFill>
                  <a:srgbClr val="FF0000"/>
                </a:solidFill>
                <a:latin typeface="Arial"/>
                <a:cs typeface="Arial"/>
              </a:rPr>
              <a:t> </a:t>
            </a:r>
            <a:r>
              <a:rPr sz="2400" b="1" spc="-125" dirty="0">
                <a:solidFill>
                  <a:srgbClr val="FF0000"/>
                </a:solidFill>
                <a:latin typeface="Arial"/>
                <a:cs typeface="Arial"/>
              </a:rPr>
              <a:t>KOYMA</a:t>
            </a:r>
            <a:endParaRPr sz="2400" dirty="0">
              <a:solidFill>
                <a:srgbClr val="FF0000"/>
              </a:solidFill>
              <a:latin typeface="Arial"/>
              <a:cs typeface="Arial"/>
            </a:endParaRPr>
          </a:p>
          <a:p>
            <a:pPr marL="12700" marR="5715" indent="449580" algn="just"/>
            <a:r>
              <a:rPr sz="2400" spc="-90" dirty="0">
                <a:latin typeface="Arial"/>
                <a:cs typeface="Arial"/>
              </a:rPr>
              <a:t>Özel </a:t>
            </a:r>
            <a:r>
              <a:rPr sz="2400" spc="-80" dirty="0">
                <a:latin typeface="Arial"/>
                <a:cs typeface="Arial"/>
              </a:rPr>
              <a:t>güvenlik </a:t>
            </a:r>
            <a:r>
              <a:rPr sz="2400" spc="-70" dirty="0">
                <a:latin typeface="Arial"/>
                <a:cs typeface="Arial"/>
              </a:rPr>
              <a:t>birimleri </a:t>
            </a:r>
            <a:r>
              <a:rPr sz="2400" spc="-90" dirty="0">
                <a:latin typeface="Arial"/>
                <a:cs typeface="Arial"/>
              </a:rPr>
              <a:t>ve </a:t>
            </a:r>
            <a:r>
              <a:rPr sz="2400" spc="-65" dirty="0">
                <a:latin typeface="Arial"/>
                <a:cs typeface="Arial"/>
              </a:rPr>
              <a:t>görevlileri, </a:t>
            </a:r>
            <a:r>
              <a:rPr sz="2400" b="1" u="sng" spc="-90" dirty="0">
                <a:solidFill>
                  <a:srgbClr val="FF0000"/>
                </a:solidFill>
                <a:uFill>
                  <a:solidFill>
                    <a:srgbClr val="000000"/>
                  </a:solidFill>
                </a:uFill>
                <a:latin typeface="Arial"/>
                <a:cs typeface="Arial"/>
              </a:rPr>
              <a:t>görev </a:t>
            </a:r>
            <a:r>
              <a:rPr sz="2400" b="1" u="sng" spc="-85" dirty="0">
                <a:solidFill>
                  <a:srgbClr val="FF0000"/>
                </a:solidFill>
                <a:uFill>
                  <a:solidFill>
                    <a:srgbClr val="000000"/>
                  </a:solidFill>
                </a:uFill>
                <a:latin typeface="Arial"/>
                <a:cs typeface="Arial"/>
              </a:rPr>
              <a:t>alanında </a:t>
            </a:r>
            <a:r>
              <a:rPr sz="2400" b="1" u="sng" spc="-70" dirty="0">
                <a:solidFill>
                  <a:srgbClr val="FF0000"/>
                </a:solidFill>
                <a:uFill>
                  <a:solidFill>
                    <a:srgbClr val="000000"/>
                  </a:solidFill>
                </a:uFill>
                <a:latin typeface="Arial"/>
                <a:cs typeface="Arial"/>
              </a:rPr>
              <a:t>bir </a:t>
            </a:r>
            <a:r>
              <a:rPr sz="2400" b="1" u="sng" spc="-85" dirty="0">
                <a:solidFill>
                  <a:srgbClr val="FF0000"/>
                </a:solidFill>
                <a:uFill>
                  <a:solidFill>
                    <a:srgbClr val="000000"/>
                  </a:solidFill>
                </a:uFill>
                <a:latin typeface="Arial"/>
                <a:cs typeface="Arial"/>
              </a:rPr>
              <a:t>suçla </a:t>
            </a:r>
            <a:r>
              <a:rPr sz="2400" b="1" u="sng" spc="-80" dirty="0">
                <a:solidFill>
                  <a:srgbClr val="FF0000"/>
                </a:solidFill>
                <a:uFill>
                  <a:solidFill>
                    <a:srgbClr val="000000"/>
                  </a:solidFill>
                </a:uFill>
                <a:latin typeface="Arial"/>
                <a:cs typeface="Arial"/>
              </a:rPr>
              <a:t>karşılaştığında </a:t>
            </a:r>
            <a:r>
              <a:rPr sz="2400" b="1" spc="-80" dirty="0">
                <a:solidFill>
                  <a:srgbClr val="FF0000"/>
                </a:solidFill>
                <a:latin typeface="Arial"/>
                <a:cs typeface="Arial"/>
              </a:rPr>
              <a:t> </a:t>
            </a:r>
            <a:r>
              <a:rPr sz="2400" u="sng" spc="-90" dirty="0">
                <a:uFill>
                  <a:solidFill>
                    <a:srgbClr val="000000"/>
                  </a:solidFill>
                </a:uFill>
                <a:latin typeface="Arial"/>
                <a:cs typeface="Arial"/>
              </a:rPr>
              <a:t>suça </a:t>
            </a:r>
            <a:r>
              <a:rPr sz="2400" u="sng" spc="-70" dirty="0">
                <a:uFill>
                  <a:solidFill>
                    <a:srgbClr val="000000"/>
                  </a:solidFill>
                </a:uFill>
                <a:latin typeface="Arial"/>
                <a:cs typeface="Arial"/>
              </a:rPr>
              <a:t>el </a:t>
            </a:r>
            <a:r>
              <a:rPr sz="2400" u="sng" spc="-90" dirty="0">
                <a:uFill>
                  <a:solidFill>
                    <a:srgbClr val="000000"/>
                  </a:solidFill>
                </a:uFill>
                <a:latin typeface="Arial"/>
                <a:cs typeface="Arial"/>
              </a:rPr>
              <a:t>koymak, suçun devamını </a:t>
            </a:r>
            <a:r>
              <a:rPr sz="2400" u="sng" spc="-85" dirty="0">
                <a:uFill>
                  <a:solidFill>
                    <a:srgbClr val="000000"/>
                  </a:solidFill>
                </a:uFill>
                <a:latin typeface="Arial"/>
                <a:cs typeface="Arial"/>
              </a:rPr>
              <a:t>önlemek, </a:t>
            </a:r>
            <a:r>
              <a:rPr sz="2400" u="sng" spc="-80" dirty="0">
                <a:uFill>
                  <a:solidFill>
                    <a:srgbClr val="000000"/>
                  </a:solidFill>
                </a:uFill>
                <a:latin typeface="Arial"/>
                <a:cs typeface="Arial"/>
              </a:rPr>
              <a:t>sanığı </a:t>
            </a:r>
            <a:r>
              <a:rPr sz="2400" u="sng" spc="-70" dirty="0">
                <a:uFill>
                  <a:solidFill>
                    <a:srgbClr val="000000"/>
                  </a:solidFill>
                </a:uFill>
                <a:latin typeface="Arial"/>
                <a:cs typeface="Arial"/>
              </a:rPr>
              <a:t>tespit </a:t>
            </a:r>
            <a:r>
              <a:rPr sz="2400" u="sng" spc="-90" dirty="0">
                <a:uFill>
                  <a:solidFill>
                    <a:srgbClr val="000000"/>
                  </a:solidFill>
                </a:uFill>
                <a:latin typeface="Arial"/>
                <a:cs typeface="Arial"/>
              </a:rPr>
              <a:t>ve yakalama</a:t>
            </a:r>
            <a:r>
              <a:rPr sz="2400" spc="-90" dirty="0">
                <a:latin typeface="Arial"/>
                <a:cs typeface="Arial"/>
              </a:rPr>
              <a:t> </a:t>
            </a:r>
            <a:r>
              <a:rPr sz="2400" spc="-60" dirty="0">
                <a:latin typeface="Arial"/>
                <a:cs typeface="Arial"/>
              </a:rPr>
              <a:t>ile </a:t>
            </a:r>
            <a:r>
              <a:rPr sz="2400" u="sng" spc="-80" dirty="0">
                <a:uFill>
                  <a:solidFill>
                    <a:srgbClr val="000000"/>
                  </a:solidFill>
                </a:uFill>
                <a:latin typeface="Arial"/>
                <a:cs typeface="Arial"/>
              </a:rPr>
              <a:t>olay </a:t>
            </a:r>
            <a:r>
              <a:rPr sz="2400" u="sng" spc="-70" dirty="0">
                <a:uFill>
                  <a:solidFill>
                    <a:srgbClr val="000000"/>
                  </a:solidFill>
                </a:uFill>
                <a:latin typeface="Arial"/>
                <a:cs typeface="Arial"/>
              </a:rPr>
              <a:t>yerini </a:t>
            </a:r>
            <a:r>
              <a:rPr sz="2400" u="sng" spc="-90" dirty="0">
                <a:uFill>
                  <a:solidFill>
                    <a:srgbClr val="000000"/>
                  </a:solidFill>
                </a:uFill>
                <a:latin typeface="Arial"/>
                <a:cs typeface="Arial"/>
              </a:rPr>
              <a:t>ve suç </a:t>
            </a:r>
            <a:r>
              <a:rPr sz="2400" spc="-90" dirty="0">
                <a:latin typeface="Arial"/>
                <a:cs typeface="Arial"/>
              </a:rPr>
              <a:t> </a:t>
            </a:r>
            <a:r>
              <a:rPr sz="2400" u="sng" spc="-60" dirty="0">
                <a:uFill>
                  <a:solidFill>
                    <a:srgbClr val="000000"/>
                  </a:solidFill>
                </a:uFill>
                <a:latin typeface="Arial"/>
                <a:cs typeface="Arial"/>
              </a:rPr>
              <a:t>delillerini </a:t>
            </a:r>
            <a:r>
              <a:rPr sz="2400" u="sng" spc="-95" dirty="0">
                <a:uFill>
                  <a:solidFill>
                    <a:srgbClr val="000000"/>
                  </a:solidFill>
                </a:uFill>
                <a:latin typeface="Arial"/>
                <a:cs typeface="Arial"/>
              </a:rPr>
              <a:t>muhafaza</a:t>
            </a:r>
            <a:r>
              <a:rPr sz="2400" spc="-95" dirty="0">
                <a:latin typeface="Arial"/>
                <a:cs typeface="Arial"/>
              </a:rPr>
              <a:t> </a:t>
            </a:r>
            <a:r>
              <a:rPr sz="2400" spc="-90" dirty="0">
                <a:latin typeface="Arial"/>
                <a:cs typeface="Arial"/>
              </a:rPr>
              <a:t>ve </a:t>
            </a:r>
            <a:r>
              <a:rPr sz="2400" u="sng" spc="-60" dirty="0">
                <a:uFill>
                  <a:solidFill>
                    <a:srgbClr val="000000"/>
                  </a:solidFill>
                </a:uFill>
                <a:latin typeface="Arial"/>
                <a:cs typeface="Arial"/>
              </a:rPr>
              <a:t>yetkili </a:t>
            </a:r>
            <a:r>
              <a:rPr sz="2400" u="sng" spc="-85" dirty="0">
                <a:uFill>
                  <a:solidFill>
                    <a:srgbClr val="000000"/>
                  </a:solidFill>
                </a:uFill>
                <a:latin typeface="Arial"/>
                <a:cs typeface="Arial"/>
              </a:rPr>
              <a:t>genel </a:t>
            </a:r>
            <a:r>
              <a:rPr sz="2400" u="sng" spc="-75" dirty="0">
                <a:uFill>
                  <a:solidFill>
                    <a:srgbClr val="000000"/>
                  </a:solidFill>
                </a:uFill>
                <a:latin typeface="Arial"/>
                <a:cs typeface="Arial"/>
              </a:rPr>
              <a:t>kolluğa teslim </a:t>
            </a:r>
            <a:r>
              <a:rPr sz="2400" u="sng" spc="-85" dirty="0">
                <a:uFill>
                  <a:solidFill>
                    <a:srgbClr val="000000"/>
                  </a:solidFill>
                </a:uFill>
                <a:latin typeface="Arial"/>
                <a:cs typeface="Arial"/>
              </a:rPr>
              <a:t>etmekle </a:t>
            </a:r>
            <a:r>
              <a:rPr sz="2400" u="sng" spc="-75" dirty="0">
                <a:uFill>
                  <a:solidFill>
                    <a:srgbClr val="000000"/>
                  </a:solidFill>
                </a:uFill>
                <a:latin typeface="Arial"/>
                <a:cs typeface="Arial"/>
              </a:rPr>
              <a:t>görevli </a:t>
            </a:r>
            <a:r>
              <a:rPr sz="2400" u="sng" spc="-90" dirty="0">
                <a:uFill>
                  <a:solidFill>
                    <a:srgbClr val="000000"/>
                  </a:solidFill>
                </a:uFill>
                <a:latin typeface="Arial"/>
                <a:cs typeface="Arial"/>
              </a:rPr>
              <a:t>ve </a:t>
            </a:r>
            <a:r>
              <a:rPr sz="2400" u="sng" spc="-60" dirty="0">
                <a:uFill>
                  <a:solidFill>
                    <a:srgbClr val="000000"/>
                  </a:solidFill>
                </a:uFill>
                <a:latin typeface="Arial"/>
                <a:cs typeface="Arial"/>
              </a:rPr>
              <a:t>yetkilidir.</a:t>
            </a:r>
            <a:r>
              <a:rPr sz="2400" spc="-60" dirty="0">
                <a:latin typeface="Arial"/>
                <a:cs typeface="Arial"/>
              </a:rPr>
              <a:t> </a:t>
            </a:r>
            <a:r>
              <a:rPr sz="2400" spc="-80" dirty="0">
                <a:latin typeface="Arial"/>
                <a:cs typeface="Arial"/>
              </a:rPr>
              <a:t>Bunlar </a:t>
            </a:r>
            <a:r>
              <a:rPr sz="2400" spc="-85" dirty="0">
                <a:latin typeface="Arial"/>
                <a:cs typeface="Arial"/>
              </a:rPr>
              <a:t>genel  </a:t>
            </a:r>
            <a:r>
              <a:rPr sz="2400" spc="-80" dirty="0">
                <a:latin typeface="Arial"/>
                <a:cs typeface="Arial"/>
              </a:rPr>
              <a:t>kolluğun </a:t>
            </a:r>
            <a:r>
              <a:rPr sz="2400" spc="-85" dirty="0">
                <a:latin typeface="Arial"/>
                <a:cs typeface="Arial"/>
              </a:rPr>
              <a:t>olaya </a:t>
            </a:r>
            <a:r>
              <a:rPr sz="2400" spc="-70" dirty="0">
                <a:latin typeface="Arial"/>
                <a:cs typeface="Arial"/>
              </a:rPr>
              <a:t>el </a:t>
            </a:r>
            <a:r>
              <a:rPr sz="2400" spc="-90" dirty="0">
                <a:latin typeface="Arial"/>
                <a:cs typeface="Arial"/>
              </a:rPr>
              <a:t>koymasından </a:t>
            </a:r>
            <a:r>
              <a:rPr sz="2400" spc="-70" dirty="0">
                <a:latin typeface="Arial"/>
                <a:cs typeface="Arial"/>
              </a:rPr>
              <a:t>itibaren </a:t>
            </a:r>
            <a:r>
              <a:rPr sz="2400" u="sng" spc="-80" dirty="0">
                <a:uFill>
                  <a:solidFill>
                    <a:srgbClr val="000000"/>
                  </a:solidFill>
                </a:uFill>
                <a:latin typeface="Arial"/>
                <a:cs typeface="Arial"/>
              </a:rPr>
              <a:t>araştırma </a:t>
            </a:r>
            <a:r>
              <a:rPr sz="2400" u="sng" spc="-90" dirty="0">
                <a:uFill>
                  <a:solidFill>
                    <a:srgbClr val="000000"/>
                  </a:solidFill>
                </a:uFill>
                <a:latin typeface="Arial"/>
                <a:cs typeface="Arial"/>
              </a:rPr>
              <a:t>ve </a:t>
            </a:r>
            <a:r>
              <a:rPr sz="2400" u="sng" spc="-60" dirty="0">
                <a:uFill>
                  <a:solidFill>
                    <a:srgbClr val="000000"/>
                  </a:solidFill>
                </a:uFill>
                <a:latin typeface="Arial"/>
                <a:cs typeface="Arial"/>
              </a:rPr>
              <a:t>delil </a:t>
            </a:r>
            <a:r>
              <a:rPr sz="2400" u="sng" spc="-85" dirty="0">
                <a:uFill>
                  <a:solidFill>
                    <a:srgbClr val="000000"/>
                  </a:solidFill>
                </a:uFill>
                <a:latin typeface="Arial"/>
                <a:cs typeface="Arial"/>
              </a:rPr>
              <a:t>toplama</a:t>
            </a:r>
            <a:r>
              <a:rPr sz="2400" spc="-85" dirty="0">
                <a:latin typeface="Arial"/>
                <a:cs typeface="Arial"/>
              </a:rPr>
              <a:t> </a:t>
            </a:r>
            <a:r>
              <a:rPr sz="2400" spc="-70" dirty="0">
                <a:latin typeface="Arial"/>
                <a:cs typeface="Arial"/>
              </a:rPr>
              <a:t>faaliyetine </a:t>
            </a:r>
            <a:r>
              <a:rPr sz="2400" b="1" u="sng" spc="-90" dirty="0">
                <a:solidFill>
                  <a:srgbClr val="FF0000"/>
                </a:solidFill>
                <a:uFill>
                  <a:solidFill>
                    <a:srgbClr val="000000"/>
                  </a:solidFill>
                </a:uFill>
                <a:latin typeface="Arial"/>
                <a:cs typeface="Arial"/>
              </a:rPr>
              <a:t>genel kolluğun </a:t>
            </a:r>
            <a:r>
              <a:rPr sz="2400" b="1" spc="-90" dirty="0">
                <a:solidFill>
                  <a:srgbClr val="FF0000"/>
                </a:solidFill>
                <a:latin typeface="Arial"/>
                <a:cs typeface="Arial"/>
              </a:rPr>
              <a:t> </a:t>
            </a:r>
            <a:r>
              <a:rPr sz="2400" b="1" u="sng" spc="-75" dirty="0">
                <a:solidFill>
                  <a:srgbClr val="FF0000"/>
                </a:solidFill>
                <a:uFill>
                  <a:solidFill>
                    <a:srgbClr val="000000"/>
                  </a:solidFill>
                </a:uFill>
                <a:latin typeface="Arial"/>
                <a:cs typeface="Arial"/>
              </a:rPr>
              <a:t>talebi </a:t>
            </a:r>
            <a:r>
              <a:rPr sz="2400" b="1" u="sng" spc="-85" dirty="0">
                <a:solidFill>
                  <a:srgbClr val="FF0000"/>
                </a:solidFill>
                <a:uFill>
                  <a:solidFill>
                    <a:srgbClr val="000000"/>
                  </a:solidFill>
                </a:uFill>
                <a:latin typeface="Arial"/>
                <a:cs typeface="Arial"/>
              </a:rPr>
              <a:t>halinde yardımcı</a:t>
            </a:r>
            <a:r>
              <a:rPr sz="2400" b="1" spc="15" dirty="0">
                <a:latin typeface="Arial"/>
                <a:cs typeface="Arial"/>
              </a:rPr>
              <a:t> </a:t>
            </a:r>
            <a:r>
              <a:rPr sz="2400" spc="-65" dirty="0" err="1">
                <a:latin typeface="Arial"/>
                <a:cs typeface="Arial"/>
              </a:rPr>
              <a:t>olur</a:t>
            </a:r>
            <a:r>
              <a:rPr sz="2400" spc="-65" dirty="0" smtClean="0">
                <a:latin typeface="Arial"/>
                <a:cs typeface="Arial"/>
              </a:rPr>
              <a:t>.</a:t>
            </a:r>
            <a:endParaRPr sz="2400" dirty="0">
              <a:latin typeface="Arial"/>
              <a:cs typeface="Aria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77</a:t>
            </a:fld>
            <a:endParaRPr lang="tr-TR" dirty="0"/>
          </a:p>
        </p:txBody>
      </p:sp>
      <p:sp>
        <p:nvSpPr>
          <p:cNvPr id="13" name="object 2"/>
          <p:cNvSpPr txBox="1"/>
          <p:nvPr/>
        </p:nvSpPr>
        <p:spPr>
          <a:xfrm>
            <a:off x="273224" y="608727"/>
            <a:ext cx="6912768" cy="4198585"/>
          </a:xfrm>
          <a:prstGeom prst="rect">
            <a:avLst/>
          </a:prstGeom>
        </p:spPr>
        <p:txBody>
          <a:bodyPr vert="horz" wrap="square" lIns="0" tIns="12700" rIns="0" bIns="0" rtlCol="0">
            <a:spAutoFit/>
          </a:bodyPr>
          <a:lstStyle/>
          <a:p>
            <a:pPr marL="12700"/>
            <a:r>
              <a:rPr sz="1600" b="1" spc="-105" dirty="0" err="1" smtClean="0">
                <a:solidFill>
                  <a:srgbClr val="FF0000"/>
                </a:solidFill>
                <a:latin typeface="Arial"/>
                <a:cs typeface="Arial"/>
              </a:rPr>
              <a:t>Madde</a:t>
            </a:r>
            <a:r>
              <a:rPr sz="1600" b="1" spc="-105" dirty="0" smtClean="0">
                <a:solidFill>
                  <a:srgbClr val="FF0000"/>
                </a:solidFill>
                <a:latin typeface="Arial"/>
                <a:cs typeface="Arial"/>
              </a:rPr>
              <a:t> </a:t>
            </a:r>
            <a:r>
              <a:rPr sz="1600" b="1" spc="-80" dirty="0" smtClean="0">
                <a:solidFill>
                  <a:srgbClr val="FF0000"/>
                </a:solidFill>
                <a:latin typeface="Arial"/>
                <a:cs typeface="Arial"/>
              </a:rPr>
              <a:t>17- </a:t>
            </a:r>
            <a:r>
              <a:rPr sz="1600" b="1" spc="-110" dirty="0" smtClean="0">
                <a:solidFill>
                  <a:srgbClr val="FF0000"/>
                </a:solidFill>
                <a:latin typeface="Arial"/>
                <a:cs typeface="Arial"/>
              </a:rPr>
              <a:t>ÖZEL GÜVENLİK </a:t>
            </a:r>
            <a:r>
              <a:rPr sz="1600" b="1" spc="-100" dirty="0" smtClean="0">
                <a:solidFill>
                  <a:srgbClr val="FF0000"/>
                </a:solidFill>
                <a:latin typeface="Arial"/>
                <a:cs typeface="Arial"/>
              </a:rPr>
              <a:t>GÖREVLİSİ </a:t>
            </a:r>
            <a:r>
              <a:rPr sz="1600" b="1" spc="-110" dirty="0" smtClean="0">
                <a:solidFill>
                  <a:srgbClr val="FF0000"/>
                </a:solidFill>
                <a:latin typeface="Arial"/>
                <a:cs typeface="Arial"/>
              </a:rPr>
              <a:t>ÇALIŞMA</a:t>
            </a:r>
            <a:r>
              <a:rPr sz="1600" b="1" spc="-85" dirty="0" smtClean="0">
                <a:solidFill>
                  <a:srgbClr val="FF0000"/>
                </a:solidFill>
                <a:latin typeface="Arial"/>
                <a:cs typeface="Arial"/>
              </a:rPr>
              <a:t> </a:t>
            </a:r>
            <a:r>
              <a:rPr sz="1600" b="1" spc="-80" dirty="0" smtClean="0">
                <a:solidFill>
                  <a:srgbClr val="FF0000"/>
                </a:solidFill>
                <a:latin typeface="Arial"/>
                <a:cs typeface="Arial"/>
              </a:rPr>
              <a:t>İZNİ</a:t>
            </a:r>
            <a:endParaRPr lang="tr-TR" sz="1600" b="1" spc="-80" dirty="0" smtClean="0">
              <a:solidFill>
                <a:srgbClr val="FF0000"/>
              </a:solidFill>
              <a:latin typeface="Arial"/>
              <a:cs typeface="Arial"/>
            </a:endParaRPr>
          </a:p>
          <a:p>
            <a:pPr marL="12700"/>
            <a:r>
              <a:rPr sz="1600" spc="-90" dirty="0" err="1" smtClean="0">
                <a:latin typeface="Arial"/>
                <a:cs typeface="Arial"/>
              </a:rPr>
              <a:t>Özel</a:t>
            </a:r>
            <a:r>
              <a:rPr sz="1600" spc="-90" dirty="0" smtClean="0">
                <a:latin typeface="Arial"/>
                <a:cs typeface="Arial"/>
              </a:rPr>
              <a:t> </a:t>
            </a:r>
            <a:r>
              <a:rPr sz="1600" spc="-80" dirty="0">
                <a:latin typeface="Arial"/>
                <a:cs typeface="Arial"/>
              </a:rPr>
              <a:t>güvenlik </a:t>
            </a:r>
            <a:r>
              <a:rPr sz="1600" spc="-70" dirty="0">
                <a:latin typeface="Arial"/>
                <a:cs typeface="Arial"/>
              </a:rPr>
              <a:t>görevlisi </a:t>
            </a:r>
            <a:r>
              <a:rPr sz="1600" spc="-85" dirty="0">
                <a:latin typeface="Arial"/>
                <a:cs typeface="Arial"/>
              </a:rPr>
              <a:t>çalışma </a:t>
            </a:r>
            <a:r>
              <a:rPr sz="1600" spc="-65" dirty="0">
                <a:latin typeface="Arial"/>
                <a:cs typeface="Arial"/>
              </a:rPr>
              <a:t>izni için </a:t>
            </a:r>
            <a:r>
              <a:rPr sz="1600" spc="-80" dirty="0">
                <a:latin typeface="Arial"/>
                <a:cs typeface="Arial"/>
              </a:rPr>
              <a:t>yapılacak başvurulara </a:t>
            </a:r>
            <a:r>
              <a:rPr sz="1600" spc="-80" dirty="0" err="1">
                <a:latin typeface="Arial"/>
                <a:cs typeface="Arial"/>
              </a:rPr>
              <a:t>aşağıdaki</a:t>
            </a:r>
            <a:r>
              <a:rPr sz="1600" spc="-80" dirty="0">
                <a:latin typeface="Arial"/>
                <a:cs typeface="Arial"/>
              </a:rPr>
              <a:t> </a:t>
            </a:r>
            <a:r>
              <a:rPr sz="1600" spc="-75" dirty="0" err="1" smtClean="0">
                <a:latin typeface="Arial"/>
                <a:cs typeface="Arial"/>
              </a:rPr>
              <a:t>belgeler</a:t>
            </a:r>
            <a:r>
              <a:rPr sz="1600" spc="-70" dirty="0" err="1" smtClean="0">
                <a:latin typeface="Arial"/>
                <a:cs typeface="Arial"/>
              </a:rPr>
              <a:t>eklenir</a:t>
            </a:r>
            <a:r>
              <a:rPr sz="1600" spc="-70" dirty="0">
                <a:latin typeface="Arial"/>
                <a:cs typeface="Arial"/>
              </a:rPr>
              <a:t>.  </a:t>
            </a:r>
            <a:endParaRPr lang="tr-TR" sz="1600" spc="-70" dirty="0" smtClean="0">
              <a:latin typeface="Arial"/>
              <a:cs typeface="Arial"/>
            </a:endParaRPr>
          </a:p>
          <a:p>
            <a:pPr marL="462280" marR="302895" indent="-449580"/>
            <a:r>
              <a:rPr sz="1600" spc="-80" dirty="0" err="1" smtClean="0">
                <a:latin typeface="Arial"/>
                <a:cs typeface="Arial"/>
              </a:rPr>
              <a:t>Dört</a:t>
            </a:r>
            <a:r>
              <a:rPr sz="1600" spc="-80" dirty="0" smtClean="0">
                <a:latin typeface="Arial"/>
                <a:cs typeface="Arial"/>
              </a:rPr>
              <a:t> </a:t>
            </a:r>
            <a:r>
              <a:rPr sz="1600" spc="-80" dirty="0">
                <a:latin typeface="Arial"/>
                <a:cs typeface="Arial"/>
              </a:rPr>
              <a:t>adet </a:t>
            </a:r>
            <a:r>
              <a:rPr sz="1600" spc="-75" dirty="0" err="1">
                <a:latin typeface="Arial"/>
                <a:cs typeface="Arial"/>
              </a:rPr>
              <a:t>vesikalık</a:t>
            </a:r>
            <a:r>
              <a:rPr sz="1600" spc="35" dirty="0">
                <a:latin typeface="Arial"/>
                <a:cs typeface="Arial"/>
              </a:rPr>
              <a:t> </a:t>
            </a:r>
            <a:r>
              <a:rPr sz="1600" spc="-70" dirty="0" err="1" smtClean="0">
                <a:latin typeface="Arial"/>
                <a:cs typeface="Arial"/>
              </a:rPr>
              <a:t>fotoğraf</a:t>
            </a:r>
            <a:r>
              <a:rPr sz="1600" spc="-70" dirty="0" smtClean="0">
                <a:latin typeface="Arial"/>
                <a:cs typeface="Arial"/>
              </a:rPr>
              <a:t>,</a:t>
            </a:r>
            <a:endParaRPr lang="tr-TR" sz="1600" spc="-70" dirty="0" smtClean="0">
              <a:latin typeface="Arial"/>
              <a:cs typeface="Arial"/>
            </a:endParaRPr>
          </a:p>
          <a:p>
            <a:pPr marL="462280" marR="302895" indent="-449580"/>
            <a:r>
              <a:rPr sz="1600" spc="-90" dirty="0" err="1" smtClean="0">
                <a:latin typeface="Arial"/>
                <a:cs typeface="Arial"/>
              </a:rPr>
              <a:t>Temel</a:t>
            </a:r>
            <a:r>
              <a:rPr sz="1600" spc="-90" dirty="0" smtClean="0">
                <a:latin typeface="Arial"/>
                <a:cs typeface="Arial"/>
              </a:rPr>
              <a:t> </a:t>
            </a:r>
            <a:r>
              <a:rPr sz="1600" spc="-80" dirty="0">
                <a:latin typeface="Arial"/>
                <a:cs typeface="Arial"/>
              </a:rPr>
              <a:t>eğitimden </a:t>
            </a:r>
            <a:r>
              <a:rPr sz="1600" spc="-95" dirty="0">
                <a:latin typeface="Arial"/>
                <a:cs typeface="Arial"/>
              </a:rPr>
              <a:t>muaf </a:t>
            </a:r>
            <a:r>
              <a:rPr sz="1600" spc="-75" dirty="0">
                <a:latin typeface="Arial"/>
                <a:cs typeface="Arial"/>
              </a:rPr>
              <a:t>olanlar </a:t>
            </a:r>
            <a:r>
              <a:rPr sz="1600" spc="-65" dirty="0">
                <a:latin typeface="Arial"/>
                <a:cs typeface="Arial"/>
              </a:rPr>
              <a:t>için </a:t>
            </a:r>
            <a:r>
              <a:rPr sz="1600" spc="-75" dirty="0">
                <a:latin typeface="Arial"/>
                <a:cs typeface="Arial"/>
              </a:rPr>
              <a:t>sağlık </a:t>
            </a:r>
            <a:r>
              <a:rPr sz="1600" spc="-85" dirty="0">
                <a:latin typeface="Arial"/>
                <a:cs typeface="Arial"/>
              </a:rPr>
              <a:t>raporu </a:t>
            </a:r>
            <a:r>
              <a:rPr sz="1600" spc="-90" dirty="0" err="1">
                <a:latin typeface="Arial"/>
                <a:cs typeface="Arial"/>
              </a:rPr>
              <a:t>ve</a:t>
            </a:r>
            <a:r>
              <a:rPr sz="1600" spc="-90" dirty="0">
                <a:latin typeface="Arial"/>
                <a:cs typeface="Arial"/>
              </a:rPr>
              <a:t>  </a:t>
            </a:r>
            <a:r>
              <a:rPr sz="1600" spc="-90" dirty="0" err="1" smtClean="0">
                <a:latin typeface="Arial"/>
                <a:cs typeface="Arial"/>
              </a:rPr>
              <a:t>öğrenim</a:t>
            </a:r>
            <a:r>
              <a:rPr sz="1600" spc="-90" dirty="0" smtClean="0">
                <a:latin typeface="Arial"/>
                <a:cs typeface="Arial"/>
              </a:rPr>
              <a:t> </a:t>
            </a:r>
            <a:r>
              <a:rPr sz="1600" spc="-95" dirty="0" err="1" smtClean="0">
                <a:latin typeface="Arial"/>
                <a:cs typeface="Arial"/>
              </a:rPr>
              <a:t>durumunu</a:t>
            </a:r>
            <a:r>
              <a:rPr lang="tr-TR" sz="1600" spc="-95" dirty="0" smtClean="0">
                <a:latin typeface="Arial"/>
                <a:cs typeface="Arial"/>
              </a:rPr>
              <a:t> </a:t>
            </a:r>
            <a:r>
              <a:rPr sz="1600" spc="-70" dirty="0" err="1" smtClean="0">
                <a:latin typeface="Arial"/>
                <a:cs typeface="Arial"/>
              </a:rPr>
              <a:t>gösterir</a:t>
            </a:r>
            <a:r>
              <a:rPr sz="1600" spc="60" dirty="0" smtClean="0">
                <a:latin typeface="Arial"/>
                <a:cs typeface="Arial"/>
              </a:rPr>
              <a:t> </a:t>
            </a:r>
            <a:r>
              <a:rPr sz="1600" spc="-80" dirty="0" err="1" smtClean="0">
                <a:latin typeface="Arial"/>
                <a:cs typeface="Arial"/>
              </a:rPr>
              <a:t>belge</a:t>
            </a:r>
            <a:r>
              <a:rPr sz="1600" spc="-80" dirty="0" smtClean="0">
                <a:latin typeface="Arial"/>
                <a:cs typeface="Arial"/>
              </a:rPr>
              <a:t>.</a:t>
            </a:r>
            <a:endParaRPr lang="tr-TR" sz="1600" spc="-80" dirty="0" smtClean="0">
              <a:latin typeface="Arial"/>
              <a:cs typeface="Arial"/>
            </a:endParaRPr>
          </a:p>
          <a:p>
            <a:pPr marL="462280" marR="302895" indent="-449580"/>
            <a:r>
              <a:rPr sz="1600" spc="-90" dirty="0" err="1" smtClean="0">
                <a:latin typeface="Arial"/>
                <a:cs typeface="Arial"/>
              </a:rPr>
              <a:t>Başvuru</a:t>
            </a:r>
            <a:r>
              <a:rPr lang="tr-TR" sz="1600" spc="-90" dirty="0" smtClean="0">
                <a:latin typeface="Arial"/>
                <a:cs typeface="Arial"/>
              </a:rPr>
              <a:t> </a:t>
            </a:r>
            <a:r>
              <a:rPr sz="1600" spc="-155" dirty="0" smtClean="0">
                <a:latin typeface="Arial"/>
                <a:cs typeface="Arial"/>
              </a:rPr>
              <a:t> </a:t>
            </a:r>
            <a:r>
              <a:rPr sz="1600" spc="-70" dirty="0" err="1">
                <a:latin typeface="Arial"/>
                <a:cs typeface="Arial"/>
              </a:rPr>
              <a:t>dilekçesi</a:t>
            </a:r>
            <a:r>
              <a:rPr sz="1600" spc="-70" dirty="0" smtClean="0">
                <a:latin typeface="Arial"/>
                <a:cs typeface="Arial"/>
              </a:rPr>
              <a:t>,</a:t>
            </a:r>
            <a:endParaRPr lang="tr-TR" sz="1600" spc="-90" dirty="0" smtClean="0">
              <a:latin typeface="Arial"/>
              <a:cs typeface="Arial"/>
            </a:endParaRPr>
          </a:p>
          <a:p>
            <a:r>
              <a:rPr lang="tr-TR" sz="1600" spc="-90" dirty="0" smtClean="0">
                <a:latin typeface="Arial"/>
                <a:cs typeface="Arial"/>
              </a:rPr>
              <a:t>Güvenlik soruşturması ve arşiv araştırma formu </a:t>
            </a:r>
          </a:p>
          <a:p>
            <a:r>
              <a:rPr lang="tr-TR" sz="1600" spc="-90" dirty="0" smtClean="0">
                <a:latin typeface="Arial"/>
                <a:cs typeface="Arial"/>
              </a:rPr>
              <a:t>Başvuru sahiplerinden, haklarında yapılacak güvenlik soruşturması olumlu olanlara, ruhsat harcını yatırdıkları takdirde,(…) Özel Güvenlik Görevlisi Kimlik Kartı verilir.  Güvenlik soruşturması özel güvenlik eğitimi devam ederken de yaptırılabilir. Bu takdirde başvuru sırasında özel güvenlik temel eğitimi sertifikası istenmez. Silahsız olarak görev yapacak özel güvenlik görevlileri hakkında sadece arşiv araştırması yapılır. Genel kolluk kuvvetlerinden ve Milli İstihbarat Teşkilatından emekli olanlar ile en az beş yıl fiilen bu görevlerde çalıştıktan sonra kendi istekleri ile görevlerinden ayrılmış olanlarda, özel güvenlik temel eğitim şartı ve Kanunun 10 uncu maddesinin birinci fıkrasının (b) bendinde belirtilen eğitim şartı aranmaz</a:t>
            </a:r>
            <a:endParaRPr lang="tr-TR" sz="1600" spc="-90" dirty="0">
              <a:latin typeface="Arial"/>
              <a:cs typeface="Aria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78</a:t>
            </a:fld>
            <a:endParaRPr lang="tr-TR" dirty="0"/>
          </a:p>
        </p:txBody>
      </p:sp>
      <p:sp>
        <p:nvSpPr>
          <p:cNvPr id="13" name="object 2"/>
          <p:cNvSpPr txBox="1"/>
          <p:nvPr/>
        </p:nvSpPr>
        <p:spPr>
          <a:xfrm>
            <a:off x="514328" y="234934"/>
            <a:ext cx="6500858" cy="3733971"/>
          </a:xfrm>
          <a:prstGeom prst="rect">
            <a:avLst/>
          </a:prstGeom>
        </p:spPr>
        <p:txBody>
          <a:bodyPr vert="horz" wrap="square" lIns="0" tIns="27940" rIns="0" bIns="0" rtlCol="0">
            <a:spAutoFit/>
          </a:bodyPr>
          <a:lstStyle/>
          <a:p>
            <a:pPr marL="12700">
              <a:lnSpc>
                <a:spcPct val="100000"/>
              </a:lnSpc>
              <a:spcBef>
                <a:spcPts val="60"/>
              </a:spcBef>
            </a:pPr>
            <a:endParaRPr lang="tr-TR" sz="1400" b="1" spc="-125" dirty="0" smtClean="0">
              <a:solidFill>
                <a:srgbClr val="FF0000"/>
              </a:solidFill>
              <a:latin typeface="Arial"/>
              <a:cs typeface="Arial"/>
            </a:endParaRPr>
          </a:p>
          <a:p>
            <a:pPr marL="12700">
              <a:lnSpc>
                <a:spcPct val="100000"/>
              </a:lnSpc>
              <a:spcBef>
                <a:spcPts val="60"/>
              </a:spcBef>
            </a:pPr>
            <a:endParaRPr lang="tr-TR" sz="1400" b="1" spc="-125" dirty="0" smtClean="0">
              <a:solidFill>
                <a:srgbClr val="FF0000"/>
              </a:solidFill>
              <a:latin typeface="Arial"/>
              <a:cs typeface="Arial"/>
            </a:endParaRPr>
          </a:p>
          <a:p>
            <a:pPr marL="12700">
              <a:lnSpc>
                <a:spcPct val="100000"/>
              </a:lnSpc>
              <a:spcBef>
                <a:spcPts val="60"/>
              </a:spcBef>
            </a:pPr>
            <a:r>
              <a:rPr lang="tr-TR" b="1" spc="-125" dirty="0" smtClean="0">
                <a:solidFill>
                  <a:srgbClr val="FF0000"/>
                </a:solidFill>
                <a:latin typeface="Arial"/>
                <a:cs typeface="Arial"/>
              </a:rPr>
              <a:t>MADDE  </a:t>
            </a:r>
            <a:r>
              <a:rPr lang="tr-TR" b="1" spc="-95" dirty="0" smtClean="0">
                <a:solidFill>
                  <a:srgbClr val="FF0000"/>
                </a:solidFill>
                <a:latin typeface="Arial"/>
                <a:cs typeface="Arial"/>
              </a:rPr>
              <a:t>21 –  KİMLİK  </a:t>
            </a:r>
            <a:r>
              <a:rPr lang="tr-TR" b="1" spc="-110" dirty="0" smtClean="0">
                <a:solidFill>
                  <a:srgbClr val="FF0000"/>
                </a:solidFill>
                <a:latin typeface="Arial"/>
                <a:cs typeface="Arial"/>
              </a:rPr>
              <a:t>KARTLARI </a:t>
            </a:r>
            <a:endParaRPr lang="tr-TR" dirty="0" smtClean="0">
              <a:latin typeface="Arial"/>
              <a:cs typeface="Arial"/>
            </a:endParaRPr>
          </a:p>
          <a:p>
            <a:pPr marL="12700" marR="5080" indent="449580" algn="just">
              <a:lnSpc>
                <a:spcPct val="111100"/>
              </a:lnSpc>
              <a:spcBef>
                <a:spcPts val="5"/>
              </a:spcBef>
            </a:pPr>
            <a:endParaRPr lang="tr-TR" sz="2000" b="1" i="1" spc="-90" dirty="0" smtClean="0">
              <a:solidFill>
                <a:srgbClr val="FF0000"/>
              </a:solidFill>
              <a:latin typeface="Arial"/>
              <a:cs typeface="Arial"/>
            </a:endParaRPr>
          </a:p>
          <a:p>
            <a:pPr marL="12700" marR="5080" indent="449580" algn="just">
              <a:lnSpc>
                <a:spcPct val="111100"/>
              </a:lnSpc>
              <a:spcBef>
                <a:spcPts val="5"/>
              </a:spcBef>
            </a:pPr>
            <a:r>
              <a:rPr lang="tr-TR" sz="2000" b="1" i="1" spc="-90" dirty="0" smtClean="0">
                <a:solidFill>
                  <a:srgbClr val="FF0000"/>
                </a:solidFill>
                <a:latin typeface="Arial"/>
                <a:cs typeface="Arial"/>
              </a:rPr>
              <a:t>Özel </a:t>
            </a:r>
            <a:r>
              <a:rPr lang="tr-TR" sz="2000" b="1" i="1" spc="-85" dirty="0" smtClean="0">
                <a:solidFill>
                  <a:srgbClr val="FF0000"/>
                </a:solidFill>
                <a:latin typeface="Arial"/>
                <a:cs typeface="Arial"/>
              </a:rPr>
              <a:t>güvenlik  </a:t>
            </a:r>
            <a:r>
              <a:rPr lang="tr-TR" sz="2000" b="1" i="1" spc="-80" dirty="0" smtClean="0">
                <a:solidFill>
                  <a:srgbClr val="FF0000"/>
                </a:solidFill>
                <a:latin typeface="Arial"/>
                <a:cs typeface="Arial"/>
              </a:rPr>
              <a:t>yöneticisine/görevlilerine Bakanlıkça/valiliklerce </a:t>
            </a:r>
            <a:r>
              <a:rPr lang="tr-TR" sz="2000" b="1" i="1" spc="-75" dirty="0" smtClean="0">
                <a:solidFill>
                  <a:srgbClr val="FF0000"/>
                </a:solidFill>
                <a:latin typeface="Arial"/>
                <a:cs typeface="Arial"/>
              </a:rPr>
              <a:t>verilen </a:t>
            </a:r>
            <a:r>
              <a:rPr lang="tr-TR" sz="2000" b="1" i="1" spc="-80" dirty="0" smtClean="0">
                <a:solidFill>
                  <a:srgbClr val="FF0000"/>
                </a:solidFill>
                <a:latin typeface="Arial"/>
                <a:cs typeface="Arial"/>
              </a:rPr>
              <a:t>kimlik  kartında</a:t>
            </a:r>
            <a:r>
              <a:rPr lang="tr-TR" sz="2000" b="1" i="1" spc="-80" dirty="0" smtClean="0">
                <a:latin typeface="Arial"/>
                <a:cs typeface="Arial"/>
              </a:rPr>
              <a:t> </a:t>
            </a:r>
            <a:r>
              <a:rPr lang="tr-TR" sz="2000" spc="-70" dirty="0" smtClean="0">
                <a:latin typeface="Arial"/>
                <a:cs typeface="Arial"/>
              </a:rPr>
              <a:t>yöneticinin/görevlinin </a:t>
            </a:r>
            <a:r>
              <a:rPr lang="tr-TR" sz="2000" spc="-80" dirty="0" smtClean="0">
                <a:latin typeface="Arial"/>
                <a:cs typeface="Arial"/>
              </a:rPr>
              <a:t>adı </a:t>
            </a:r>
            <a:r>
              <a:rPr lang="tr-TR" sz="2000" spc="-85" dirty="0" smtClean="0">
                <a:latin typeface="Arial"/>
                <a:cs typeface="Arial"/>
              </a:rPr>
              <a:t>ve soyadı </a:t>
            </a:r>
            <a:r>
              <a:rPr lang="tr-TR" sz="2000" spc="-55" dirty="0" smtClean="0">
                <a:latin typeface="Arial"/>
                <a:cs typeface="Arial"/>
              </a:rPr>
              <a:t>ile </a:t>
            </a:r>
            <a:r>
              <a:rPr lang="tr-TR" sz="2000" spc="-70" dirty="0" smtClean="0">
                <a:latin typeface="Arial"/>
                <a:cs typeface="Arial"/>
              </a:rPr>
              <a:t>yönetici </a:t>
            </a:r>
            <a:r>
              <a:rPr lang="tr-TR" sz="2000" spc="-90" dirty="0" smtClean="0">
                <a:latin typeface="Arial"/>
                <a:cs typeface="Arial"/>
              </a:rPr>
              <a:t>veya </a:t>
            </a:r>
            <a:r>
              <a:rPr lang="tr-TR" sz="2000" spc="-60" dirty="0" smtClean="0">
                <a:latin typeface="Arial"/>
                <a:cs typeface="Arial"/>
              </a:rPr>
              <a:t>silahlı </a:t>
            </a:r>
            <a:r>
              <a:rPr lang="tr-TR" sz="2000" spc="-85" dirty="0" smtClean="0">
                <a:latin typeface="Arial"/>
                <a:cs typeface="Arial"/>
              </a:rPr>
              <a:t>ya </a:t>
            </a:r>
            <a:r>
              <a:rPr lang="tr-TR" sz="2000" spc="-95" dirty="0" smtClean="0">
                <a:latin typeface="Arial"/>
                <a:cs typeface="Arial"/>
              </a:rPr>
              <a:t>da </a:t>
            </a:r>
            <a:r>
              <a:rPr lang="tr-TR" sz="2000" spc="-70" dirty="0" smtClean="0">
                <a:latin typeface="Arial"/>
                <a:cs typeface="Arial"/>
              </a:rPr>
              <a:t>silahsız </a:t>
            </a:r>
            <a:r>
              <a:rPr lang="tr-TR" sz="2000" spc="-85" dirty="0" smtClean="0">
                <a:latin typeface="Arial"/>
                <a:cs typeface="Arial"/>
              </a:rPr>
              <a:t>olduğu  </a:t>
            </a:r>
            <a:r>
              <a:rPr lang="tr-TR" sz="2000" spc="-55" dirty="0" smtClean="0">
                <a:latin typeface="Arial"/>
                <a:cs typeface="Arial"/>
              </a:rPr>
              <a:t>belirtilir</a:t>
            </a:r>
            <a:r>
              <a:rPr lang="tr-TR" sz="2000" b="1" spc="-55" dirty="0" smtClean="0">
                <a:latin typeface="Arial"/>
                <a:cs typeface="Arial"/>
              </a:rPr>
              <a:t>. </a:t>
            </a:r>
            <a:r>
              <a:rPr lang="tr-TR" sz="2000" spc="-85" dirty="0" smtClean="0">
                <a:latin typeface="Arial"/>
                <a:cs typeface="Arial"/>
              </a:rPr>
              <a:t>Özel</a:t>
            </a:r>
            <a:r>
              <a:rPr lang="tr-TR" sz="2000" spc="80" dirty="0" smtClean="0">
                <a:latin typeface="Arial"/>
                <a:cs typeface="Arial"/>
              </a:rPr>
              <a:t> </a:t>
            </a:r>
            <a:r>
              <a:rPr lang="tr-TR" sz="2000" spc="-80" dirty="0" smtClean="0">
                <a:latin typeface="Arial"/>
                <a:cs typeface="Arial"/>
              </a:rPr>
              <a:t>güvenlik </a:t>
            </a:r>
            <a:r>
              <a:rPr lang="tr-TR" sz="2000" spc="-70" dirty="0" smtClean="0">
                <a:latin typeface="Arial"/>
                <a:cs typeface="Arial"/>
              </a:rPr>
              <a:t>görevlileri kimlik kartını </a:t>
            </a:r>
            <a:r>
              <a:rPr lang="tr-TR" sz="2000" b="1" i="1" spc="-90" dirty="0" smtClean="0">
                <a:latin typeface="Arial"/>
                <a:cs typeface="Arial"/>
              </a:rPr>
              <a:t>görev </a:t>
            </a:r>
            <a:r>
              <a:rPr lang="tr-TR" sz="2000" b="1" i="1" spc="-80" dirty="0" smtClean="0">
                <a:latin typeface="Arial"/>
                <a:cs typeface="Arial"/>
              </a:rPr>
              <a:t>alanı </a:t>
            </a:r>
            <a:r>
              <a:rPr lang="tr-TR" sz="2000" spc="-90" dirty="0" smtClean="0">
                <a:latin typeface="Arial"/>
                <a:cs typeface="Arial"/>
              </a:rPr>
              <a:t>ve </a:t>
            </a:r>
            <a:r>
              <a:rPr lang="tr-TR" sz="2000" b="1" i="1" spc="-85" dirty="0" smtClean="0">
                <a:latin typeface="Arial"/>
                <a:cs typeface="Arial"/>
              </a:rPr>
              <a:t>süresi  </a:t>
            </a:r>
            <a:r>
              <a:rPr lang="tr-TR" sz="2000" spc="-70" dirty="0" smtClean="0">
                <a:latin typeface="Arial"/>
                <a:cs typeface="Arial"/>
              </a:rPr>
              <a:t>içerisinde </a:t>
            </a:r>
            <a:r>
              <a:rPr lang="tr-TR" sz="2000" b="1" i="1" spc="-90" dirty="0" smtClean="0">
                <a:solidFill>
                  <a:srgbClr val="FF0000"/>
                </a:solidFill>
                <a:latin typeface="Arial"/>
                <a:cs typeface="Arial"/>
              </a:rPr>
              <a:t>herkes  </a:t>
            </a:r>
            <a:r>
              <a:rPr lang="tr-TR" sz="2000" b="1" i="1" spc="-85" dirty="0" smtClean="0">
                <a:solidFill>
                  <a:srgbClr val="FF0000"/>
                </a:solidFill>
                <a:latin typeface="Arial"/>
                <a:cs typeface="Arial"/>
              </a:rPr>
              <a:t>tarafından</a:t>
            </a:r>
            <a:r>
              <a:rPr lang="tr-TR" sz="2000" b="1" i="1" spc="80" dirty="0" smtClean="0">
                <a:solidFill>
                  <a:srgbClr val="FF0000"/>
                </a:solidFill>
                <a:latin typeface="Arial"/>
                <a:cs typeface="Arial"/>
              </a:rPr>
              <a:t> </a:t>
            </a:r>
            <a:r>
              <a:rPr lang="tr-TR" sz="2000" b="1" i="1" spc="-85" dirty="0" smtClean="0">
                <a:solidFill>
                  <a:srgbClr val="FF0000"/>
                </a:solidFill>
                <a:latin typeface="Arial"/>
                <a:cs typeface="Arial"/>
              </a:rPr>
              <a:t>görülebilecek  </a:t>
            </a:r>
            <a:r>
              <a:rPr lang="tr-TR" sz="2000" spc="-75" dirty="0" smtClean="0">
                <a:solidFill>
                  <a:srgbClr val="FF0000"/>
                </a:solidFill>
                <a:latin typeface="Arial"/>
                <a:cs typeface="Arial"/>
              </a:rPr>
              <a:t>şekilde </a:t>
            </a:r>
            <a:r>
              <a:rPr lang="tr-TR" sz="2000" b="1" i="1" spc="-90" dirty="0" smtClean="0">
                <a:solidFill>
                  <a:srgbClr val="FF0000"/>
                </a:solidFill>
                <a:latin typeface="Arial"/>
                <a:cs typeface="Arial"/>
              </a:rPr>
              <a:t>yakasında </a:t>
            </a:r>
            <a:r>
              <a:rPr lang="tr-TR" sz="2000" spc="-65" dirty="0" smtClean="0">
                <a:solidFill>
                  <a:srgbClr val="FF0000"/>
                </a:solidFill>
                <a:latin typeface="Arial"/>
                <a:cs typeface="Arial"/>
              </a:rPr>
              <a:t>taşır. </a:t>
            </a:r>
            <a:r>
              <a:rPr lang="tr-TR" sz="2000" spc="-75" dirty="0" smtClean="0">
                <a:solidFill>
                  <a:srgbClr val="FF0000"/>
                </a:solidFill>
                <a:latin typeface="Arial"/>
                <a:cs typeface="Arial"/>
              </a:rPr>
              <a:t>Kimliğin </a:t>
            </a:r>
            <a:r>
              <a:rPr lang="tr-TR" sz="2000" b="1" spc="-90" dirty="0" smtClean="0">
                <a:solidFill>
                  <a:srgbClr val="FF0000"/>
                </a:solidFill>
                <a:latin typeface="Arial"/>
                <a:cs typeface="Arial"/>
              </a:rPr>
              <a:t>kaybedilmesi </a:t>
            </a:r>
            <a:r>
              <a:rPr lang="tr-TR" sz="2000" spc="-80" dirty="0" smtClean="0">
                <a:solidFill>
                  <a:srgbClr val="FF0000"/>
                </a:solidFill>
                <a:latin typeface="Arial"/>
                <a:cs typeface="Arial"/>
              </a:rPr>
              <a:t>halinde </a:t>
            </a:r>
            <a:r>
              <a:rPr lang="tr-TR" sz="2000" b="1" spc="-85" dirty="0" smtClean="0">
                <a:solidFill>
                  <a:srgbClr val="FF0000"/>
                </a:solidFill>
                <a:latin typeface="Arial"/>
                <a:cs typeface="Arial"/>
              </a:rPr>
              <a:t>işveren  </a:t>
            </a:r>
            <a:r>
              <a:rPr lang="tr-TR" sz="2000" spc="-95" dirty="0" smtClean="0">
                <a:solidFill>
                  <a:srgbClr val="FF0000"/>
                </a:solidFill>
                <a:latin typeface="Arial"/>
                <a:cs typeface="Arial"/>
              </a:rPr>
              <a:t>durumu </a:t>
            </a:r>
            <a:r>
              <a:rPr lang="tr-TR" sz="2000" spc="-80" dirty="0" smtClean="0">
                <a:solidFill>
                  <a:srgbClr val="FF0000"/>
                </a:solidFill>
                <a:latin typeface="Arial"/>
                <a:cs typeface="Arial"/>
              </a:rPr>
              <a:t>derhal </a:t>
            </a:r>
            <a:r>
              <a:rPr lang="tr-TR" sz="2000" b="1" spc="-75" dirty="0" smtClean="0">
                <a:solidFill>
                  <a:srgbClr val="FF0000"/>
                </a:solidFill>
                <a:latin typeface="Arial"/>
                <a:cs typeface="Arial"/>
              </a:rPr>
              <a:t>Bakanlığa/valiliklere</a:t>
            </a:r>
            <a:r>
              <a:rPr lang="tr-TR" sz="2000" b="1" spc="40" dirty="0" smtClean="0">
                <a:solidFill>
                  <a:srgbClr val="FF0000"/>
                </a:solidFill>
                <a:latin typeface="Arial"/>
                <a:cs typeface="Arial"/>
              </a:rPr>
              <a:t> </a:t>
            </a:r>
            <a:r>
              <a:rPr lang="tr-TR" sz="2000" spc="-55" dirty="0" smtClean="0">
                <a:solidFill>
                  <a:srgbClr val="FF0000"/>
                </a:solidFill>
                <a:latin typeface="Arial"/>
                <a:cs typeface="Arial"/>
              </a:rPr>
              <a:t>bildirir.</a:t>
            </a:r>
            <a:endParaRPr lang="tr-TR" sz="2000" dirty="0" smtClean="0">
              <a:solidFill>
                <a:srgbClr val="FF0000"/>
              </a:solidFill>
              <a:latin typeface="Arial"/>
              <a:cs typeface="Arial"/>
            </a:endParaRPr>
          </a:p>
          <a:p>
            <a:pPr marL="12700" marR="8890" indent="449580">
              <a:lnSpc>
                <a:spcPct val="111100"/>
              </a:lnSpc>
              <a:buFont typeface="Arial"/>
              <a:buAutoNum type="alphaLcParenR"/>
              <a:tabLst>
                <a:tab pos="612140" algn="l"/>
              </a:tabLst>
            </a:pPr>
            <a:endParaRPr sz="1400" dirty="0">
              <a:latin typeface="Arial"/>
              <a:cs typeface="Aria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ayt Numarası Yer Tutucusu 11"/>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79</a:t>
            </a:fld>
            <a:endParaRPr lang="tr-TR" dirty="0"/>
          </a:p>
        </p:txBody>
      </p:sp>
      <p:sp>
        <p:nvSpPr>
          <p:cNvPr id="14" name="object 2"/>
          <p:cNvSpPr txBox="1"/>
          <p:nvPr/>
        </p:nvSpPr>
        <p:spPr>
          <a:xfrm>
            <a:off x="201216" y="144686"/>
            <a:ext cx="6912768" cy="2444900"/>
          </a:xfrm>
          <a:prstGeom prst="rect">
            <a:avLst/>
          </a:prstGeom>
        </p:spPr>
        <p:txBody>
          <a:bodyPr vert="horz" wrap="square" lIns="0" tIns="23495" rIns="0" bIns="0" rtlCol="0">
            <a:spAutoFit/>
          </a:bodyPr>
          <a:lstStyle/>
          <a:p>
            <a:pPr marL="12700">
              <a:lnSpc>
                <a:spcPct val="100000"/>
              </a:lnSpc>
              <a:spcBef>
                <a:spcPts val="185"/>
              </a:spcBef>
            </a:pPr>
            <a:r>
              <a:rPr sz="1400" b="1" spc="-125" dirty="0">
                <a:solidFill>
                  <a:srgbClr val="FF0000"/>
                </a:solidFill>
                <a:latin typeface="Arial"/>
                <a:cs typeface="Arial"/>
              </a:rPr>
              <a:t>MADDE </a:t>
            </a:r>
            <a:r>
              <a:rPr sz="1400" b="1" spc="-95" dirty="0">
                <a:solidFill>
                  <a:srgbClr val="FF0000"/>
                </a:solidFill>
                <a:latin typeface="Arial"/>
                <a:cs typeface="Arial"/>
              </a:rPr>
              <a:t>23 – </a:t>
            </a:r>
            <a:r>
              <a:rPr sz="1400" b="1" spc="-120" dirty="0">
                <a:solidFill>
                  <a:srgbClr val="FF0000"/>
                </a:solidFill>
                <a:latin typeface="Arial"/>
                <a:cs typeface="Arial"/>
              </a:rPr>
              <a:t>ALARM </a:t>
            </a:r>
            <a:r>
              <a:rPr sz="1400" b="1" spc="-110" dirty="0" smtClean="0">
                <a:solidFill>
                  <a:srgbClr val="FF0000"/>
                </a:solidFill>
                <a:latin typeface="Arial"/>
                <a:cs typeface="Arial"/>
              </a:rPr>
              <a:t>MERKEZLERİ</a:t>
            </a:r>
            <a:endParaRPr lang="tr-TR" sz="1400" b="1" spc="-70" dirty="0">
              <a:solidFill>
                <a:srgbClr val="FF0000"/>
              </a:solidFill>
              <a:latin typeface="Arial"/>
              <a:cs typeface="Arial"/>
            </a:endParaRPr>
          </a:p>
          <a:p>
            <a:pPr marL="12700">
              <a:lnSpc>
                <a:spcPct val="100000"/>
              </a:lnSpc>
              <a:spcBef>
                <a:spcPts val="185"/>
              </a:spcBef>
            </a:pPr>
            <a:r>
              <a:rPr sz="2000" spc="-90" dirty="0" smtClean="0">
                <a:latin typeface="Arial"/>
                <a:cs typeface="Arial"/>
              </a:rPr>
              <a:t>Alarm </a:t>
            </a:r>
            <a:r>
              <a:rPr sz="2000" spc="-80" dirty="0">
                <a:latin typeface="Arial"/>
                <a:cs typeface="Arial"/>
              </a:rPr>
              <a:t>izleme </a:t>
            </a:r>
            <a:r>
              <a:rPr sz="2000" spc="-85" dirty="0">
                <a:latin typeface="Arial"/>
                <a:cs typeface="Arial"/>
              </a:rPr>
              <a:t>merkezi </a:t>
            </a:r>
            <a:r>
              <a:rPr sz="2000" spc="-95" dirty="0">
                <a:latin typeface="Arial"/>
                <a:cs typeface="Arial"/>
              </a:rPr>
              <a:t>kurma </a:t>
            </a:r>
            <a:r>
              <a:rPr sz="2000" spc="-90" dirty="0">
                <a:latin typeface="Arial"/>
                <a:cs typeface="Arial"/>
              </a:rPr>
              <a:t>ve </a:t>
            </a:r>
            <a:r>
              <a:rPr sz="2000" spc="-75" dirty="0">
                <a:latin typeface="Arial"/>
                <a:cs typeface="Arial"/>
              </a:rPr>
              <a:t>işletme </a:t>
            </a:r>
            <a:r>
              <a:rPr sz="2000" spc="-65" dirty="0">
                <a:latin typeface="Arial"/>
                <a:cs typeface="Arial"/>
              </a:rPr>
              <a:t>için </a:t>
            </a:r>
            <a:r>
              <a:rPr sz="2000" spc="-60" dirty="0" err="1">
                <a:latin typeface="Arial"/>
                <a:cs typeface="Arial"/>
              </a:rPr>
              <a:t>yeterlilik</a:t>
            </a:r>
            <a:r>
              <a:rPr sz="2000" spc="-60" dirty="0">
                <a:latin typeface="Arial"/>
                <a:cs typeface="Arial"/>
              </a:rPr>
              <a:t> </a:t>
            </a:r>
            <a:r>
              <a:rPr sz="2000" spc="-75" dirty="0" err="1" smtClean="0">
                <a:latin typeface="Arial"/>
                <a:cs typeface="Arial"/>
              </a:rPr>
              <a:t>belgesi</a:t>
            </a:r>
            <a:endParaRPr lang="tr-TR" sz="2000" spc="-75" dirty="0" smtClean="0">
              <a:latin typeface="Arial"/>
              <a:cs typeface="Arial"/>
            </a:endParaRPr>
          </a:p>
          <a:p>
            <a:pPr marL="12700">
              <a:lnSpc>
                <a:spcPct val="100000"/>
              </a:lnSpc>
              <a:spcBef>
                <a:spcPts val="185"/>
              </a:spcBef>
            </a:pPr>
            <a:r>
              <a:rPr sz="2000" b="1" i="1" spc="-70" dirty="0" err="1" smtClean="0">
                <a:latin typeface="Arial"/>
                <a:cs typeface="Arial"/>
              </a:rPr>
              <a:t>valiliklerce</a:t>
            </a:r>
            <a:r>
              <a:rPr sz="2000" b="1" i="1" spc="-5" dirty="0" smtClean="0">
                <a:latin typeface="Arial"/>
                <a:cs typeface="Arial"/>
              </a:rPr>
              <a:t> </a:t>
            </a:r>
            <a:r>
              <a:rPr sz="2000" spc="-60" dirty="0" err="1">
                <a:latin typeface="Arial"/>
                <a:cs typeface="Arial"/>
              </a:rPr>
              <a:t>verilir</a:t>
            </a:r>
            <a:r>
              <a:rPr sz="2000" spc="-60" dirty="0" smtClean="0">
                <a:latin typeface="Arial"/>
                <a:cs typeface="Arial"/>
              </a:rPr>
              <a:t>.</a:t>
            </a:r>
            <a:endParaRPr lang="tr-TR" sz="2000" spc="-90" dirty="0" smtClean="0">
              <a:latin typeface="Arial"/>
              <a:cs typeface="Arial"/>
            </a:endParaRPr>
          </a:p>
          <a:p>
            <a:pPr marL="12700" marR="8890" indent="449580" algn="just">
              <a:lnSpc>
                <a:spcPts val="1200"/>
              </a:lnSpc>
            </a:pPr>
            <a:endParaRPr lang="tr-TR" spc="-90" dirty="0">
              <a:latin typeface="Arial"/>
              <a:cs typeface="Arial"/>
            </a:endParaRPr>
          </a:p>
          <a:p>
            <a:pPr marL="12700" marR="8890" indent="449580" algn="just">
              <a:lnSpc>
                <a:spcPts val="1200"/>
              </a:lnSpc>
            </a:pPr>
            <a:r>
              <a:rPr spc="-90" dirty="0" smtClean="0">
                <a:latin typeface="Arial"/>
                <a:cs typeface="Arial"/>
              </a:rPr>
              <a:t>Alarm </a:t>
            </a:r>
            <a:r>
              <a:rPr spc="-80" dirty="0">
                <a:latin typeface="Arial"/>
                <a:cs typeface="Arial"/>
              </a:rPr>
              <a:t>izleme </a:t>
            </a:r>
            <a:r>
              <a:rPr spc="-75" dirty="0">
                <a:latin typeface="Arial"/>
                <a:cs typeface="Arial"/>
              </a:rPr>
              <a:t>merkezleri, </a:t>
            </a:r>
            <a:r>
              <a:rPr spc="-85" dirty="0">
                <a:latin typeface="Arial"/>
                <a:cs typeface="Arial"/>
              </a:rPr>
              <a:t>alarm </a:t>
            </a:r>
            <a:r>
              <a:rPr spc="-75" dirty="0">
                <a:latin typeface="Arial"/>
                <a:cs typeface="Arial"/>
              </a:rPr>
              <a:t>sistemleri </a:t>
            </a:r>
            <a:r>
              <a:rPr spc="-70" dirty="0">
                <a:latin typeface="Arial"/>
                <a:cs typeface="Arial"/>
              </a:rPr>
              <a:t>aracılığıyla </a:t>
            </a:r>
            <a:r>
              <a:rPr spc="-70" dirty="0" err="1">
                <a:latin typeface="Arial"/>
                <a:cs typeface="Arial"/>
              </a:rPr>
              <a:t>sürekli</a:t>
            </a:r>
            <a:r>
              <a:rPr spc="-70" dirty="0">
                <a:latin typeface="Arial"/>
                <a:cs typeface="Arial"/>
              </a:rPr>
              <a:t> </a:t>
            </a:r>
            <a:r>
              <a:rPr spc="-80" dirty="0" err="1" smtClean="0">
                <a:latin typeface="Arial"/>
                <a:cs typeface="Arial"/>
              </a:rPr>
              <a:t>olarak</a:t>
            </a:r>
            <a:endParaRPr lang="tr-TR" spc="-80" dirty="0" smtClean="0">
              <a:latin typeface="Arial"/>
              <a:cs typeface="Arial"/>
            </a:endParaRPr>
          </a:p>
          <a:p>
            <a:pPr marL="12700" marR="8890" indent="449580" algn="just">
              <a:lnSpc>
                <a:spcPts val="1200"/>
              </a:lnSpc>
            </a:pPr>
            <a:r>
              <a:rPr spc="-80" dirty="0" smtClean="0">
                <a:latin typeface="Arial"/>
                <a:cs typeface="Arial"/>
              </a:rPr>
              <a:t> </a:t>
            </a:r>
            <a:endParaRPr lang="tr-TR" spc="-80" dirty="0" smtClean="0">
              <a:latin typeface="Arial"/>
              <a:cs typeface="Arial"/>
            </a:endParaRPr>
          </a:p>
          <a:p>
            <a:pPr marL="12700" marR="8890" indent="449580" algn="just">
              <a:lnSpc>
                <a:spcPts val="1200"/>
              </a:lnSpc>
            </a:pPr>
            <a:r>
              <a:rPr spc="-80" dirty="0" err="1" smtClean="0">
                <a:latin typeface="Arial"/>
                <a:cs typeface="Arial"/>
              </a:rPr>
              <a:t>yapılan</a:t>
            </a:r>
            <a:r>
              <a:rPr spc="-80" dirty="0" smtClean="0">
                <a:latin typeface="Arial"/>
                <a:cs typeface="Arial"/>
              </a:rPr>
              <a:t> </a:t>
            </a:r>
            <a:r>
              <a:rPr spc="-80" dirty="0">
                <a:latin typeface="Arial"/>
                <a:cs typeface="Arial"/>
              </a:rPr>
              <a:t>izleme  sırasında gelen </a:t>
            </a:r>
            <a:r>
              <a:rPr spc="-70" dirty="0">
                <a:latin typeface="Arial"/>
                <a:cs typeface="Arial"/>
              </a:rPr>
              <a:t>ihbarları </a:t>
            </a:r>
            <a:r>
              <a:rPr spc="-75" dirty="0">
                <a:latin typeface="Arial"/>
                <a:cs typeface="Arial"/>
              </a:rPr>
              <a:t>değerlendirir </a:t>
            </a:r>
            <a:r>
              <a:rPr spc="-90" dirty="0">
                <a:latin typeface="Arial"/>
                <a:cs typeface="Arial"/>
              </a:rPr>
              <a:t>ve </a:t>
            </a:r>
            <a:r>
              <a:rPr spc="-75" dirty="0" err="1">
                <a:latin typeface="Arial"/>
                <a:cs typeface="Arial"/>
              </a:rPr>
              <a:t>teknik</a:t>
            </a:r>
            <a:r>
              <a:rPr spc="-75" dirty="0">
                <a:latin typeface="Arial"/>
                <a:cs typeface="Arial"/>
              </a:rPr>
              <a:t> </a:t>
            </a:r>
            <a:endParaRPr lang="tr-TR" spc="-75" dirty="0" smtClean="0">
              <a:latin typeface="Arial"/>
              <a:cs typeface="Arial"/>
            </a:endParaRPr>
          </a:p>
          <a:p>
            <a:pPr marL="12700" marR="8890" indent="449580" algn="just">
              <a:lnSpc>
                <a:spcPts val="1200"/>
              </a:lnSpc>
            </a:pPr>
            <a:endParaRPr lang="tr-TR" spc="-75" dirty="0" smtClean="0">
              <a:latin typeface="Arial"/>
              <a:cs typeface="Arial"/>
            </a:endParaRPr>
          </a:p>
          <a:p>
            <a:pPr marL="12700" marR="8890" indent="449580" algn="just">
              <a:lnSpc>
                <a:spcPts val="1200"/>
              </a:lnSpc>
            </a:pPr>
            <a:r>
              <a:rPr spc="-90" dirty="0" err="1" smtClean="0">
                <a:latin typeface="Arial"/>
                <a:cs typeface="Arial"/>
              </a:rPr>
              <a:t>bakımdan</a:t>
            </a:r>
            <a:r>
              <a:rPr spc="-90" dirty="0" smtClean="0">
                <a:latin typeface="Arial"/>
                <a:cs typeface="Arial"/>
              </a:rPr>
              <a:t> </a:t>
            </a:r>
            <a:r>
              <a:rPr spc="-85" dirty="0">
                <a:latin typeface="Arial"/>
                <a:cs typeface="Arial"/>
              </a:rPr>
              <a:t>doğrulanan  </a:t>
            </a:r>
            <a:r>
              <a:rPr spc="-70" dirty="0">
                <a:latin typeface="Arial"/>
                <a:cs typeface="Arial"/>
              </a:rPr>
              <a:t>ihbarları </a:t>
            </a:r>
            <a:r>
              <a:rPr spc="-85" dirty="0">
                <a:latin typeface="Arial"/>
                <a:cs typeface="Arial"/>
              </a:rPr>
              <a:t>sorumluluk  </a:t>
            </a:r>
            <a:r>
              <a:rPr spc="-80" dirty="0">
                <a:latin typeface="Arial"/>
                <a:cs typeface="Arial"/>
              </a:rPr>
              <a:t>bölgesindeki </a:t>
            </a:r>
            <a:r>
              <a:rPr spc="-85" dirty="0">
                <a:latin typeface="Arial"/>
                <a:cs typeface="Arial"/>
              </a:rPr>
              <a:t>genel </a:t>
            </a:r>
            <a:r>
              <a:rPr spc="-75" dirty="0" err="1">
                <a:latin typeface="Arial"/>
                <a:cs typeface="Arial"/>
              </a:rPr>
              <a:t>kolluğa</a:t>
            </a:r>
            <a:r>
              <a:rPr spc="-75" dirty="0">
                <a:latin typeface="Arial"/>
                <a:cs typeface="Arial"/>
              </a:rPr>
              <a:t> </a:t>
            </a:r>
            <a:endParaRPr lang="tr-TR" spc="-75" dirty="0" smtClean="0">
              <a:latin typeface="Arial"/>
              <a:cs typeface="Arial"/>
            </a:endParaRPr>
          </a:p>
          <a:p>
            <a:pPr marL="12700" marR="8890" indent="449580" algn="just">
              <a:lnSpc>
                <a:spcPts val="1200"/>
              </a:lnSpc>
            </a:pPr>
            <a:endParaRPr lang="tr-TR" spc="-95" dirty="0" smtClean="0">
              <a:latin typeface="Arial"/>
              <a:cs typeface="Arial"/>
            </a:endParaRPr>
          </a:p>
          <a:p>
            <a:pPr marL="12700" marR="8890" indent="449580" algn="just">
              <a:lnSpc>
                <a:spcPts val="1200"/>
              </a:lnSpc>
            </a:pPr>
            <a:r>
              <a:rPr spc="-95" dirty="0" smtClean="0">
                <a:latin typeface="Arial"/>
                <a:cs typeface="Arial"/>
              </a:rPr>
              <a:t>en </a:t>
            </a:r>
            <a:r>
              <a:rPr spc="-80" dirty="0">
                <a:latin typeface="Arial"/>
                <a:cs typeface="Arial"/>
              </a:rPr>
              <a:t>kısa </a:t>
            </a:r>
            <a:r>
              <a:rPr spc="-100" dirty="0">
                <a:latin typeface="Arial"/>
                <a:cs typeface="Arial"/>
              </a:rPr>
              <a:t>zamanda</a:t>
            </a:r>
            <a:r>
              <a:rPr spc="-20" dirty="0">
                <a:latin typeface="Arial"/>
                <a:cs typeface="Arial"/>
              </a:rPr>
              <a:t> </a:t>
            </a:r>
            <a:r>
              <a:rPr spc="-60" dirty="0" err="1">
                <a:latin typeface="Arial"/>
                <a:cs typeface="Arial"/>
              </a:rPr>
              <a:t>bildirir</a:t>
            </a:r>
            <a:r>
              <a:rPr spc="-60" dirty="0" smtClean="0">
                <a:latin typeface="Arial"/>
                <a:cs typeface="Arial"/>
              </a:rPr>
              <a:t>.</a:t>
            </a:r>
            <a:endParaRPr lang="tr-TR" sz="2000" spc="-60" dirty="0" smtClean="0">
              <a:latin typeface="Arial"/>
              <a:cs typeface="Arial"/>
            </a:endParaRPr>
          </a:p>
          <a:p>
            <a:pPr marL="12700" marR="8890" indent="449580" algn="just">
              <a:lnSpc>
                <a:spcPts val="1200"/>
              </a:lnSpc>
            </a:pPr>
            <a:endParaRPr lang="tr-TR" sz="2000" spc="-60" dirty="0" smtClean="0">
              <a:latin typeface="Arial"/>
              <a:cs typeface="Arial"/>
            </a:endParaRPr>
          </a:p>
          <a:p>
            <a:pPr marL="12700" marR="8890" indent="449580" algn="just">
              <a:lnSpc>
                <a:spcPts val="1200"/>
              </a:lnSpc>
            </a:pPr>
            <a:endParaRPr sz="2000" dirty="0">
              <a:latin typeface="Arial"/>
              <a:cs typeface="Arial"/>
            </a:endParaRPr>
          </a:p>
        </p:txBody>
      </p:sp>
      <p:pic>
        <p:nvPicPr>
          <p:cNvPr id="15" name="Resim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270" y="2930768"/>
            <a:ext cx="5500726" cy="18157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555704" y="4555391"/>
            <a:ext cx="205452" cy="138499"/>
          </a:xfrm>
          <a:prstGeom prst="rect">
            <a:avLst/>
          </a:prstGeom>
        </p:spPr>
        <p:txBody>
          <a:bodyPr vert="horz" wrap="square" lIns="0" tIns="0" rIns="0" bIns="0" rtlCol="0">
            <a:spAutoFit/>
          </a:bodyPr>
          <a:lstStyle/>
          <a:p>
            <a:pPr marL="12700">
              <a:lnSpc>
                <a:spcPct val="100000"/>
              </a:lnSpc>
            </a:pPr>
            <a:r>
              <a:rPr sz="900" spc="5" smtClean="0">
                <a:latin typeface="Times New Roman"/>
                <a:cs typeface="Times New Roman"/>
              </a:rPr>
              <a:t>73</a:t>
            </a:r>
            <a:endParaRPr sz="900">
              <a:latin typeface="Times New Roman"/>
              <a:cs typeface="Times New Roman"/>
            </a:endParaRPr>
          </a:p>
        </p:txBody>
      </p:sp>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a:t>
            </a:fld>
            <a:endParaRPr lang="tr-TR" dirty="0"/>
          </a:p>
        </p:txBody>
      </p:sp>
      <p:sp>
        <p:nvSpPr>
          <p:cNvPr id="13" name="object 3"/>
          <p:cNvSpPr txBox="1"/>
          <p:nvPr/>
        </p:nvSpPr>
        <p:spPr>
          <a:xfrm>
            <a:off x="273224" y="163496"/>
            <a:ext cx="6912768" cy="4814138"/>
          </a:xfrm>
          <a:prstGeom prst="rect">
            <a:avLst/>
          </a:prstGeom>
        </p:spPr>
        <p:txBody>
          <a:bodyPr vert="horz" wrap="square" lIns="0" tIns="12700" rIns="0" bIns="0" rtlCol="0">
            <a:spAutoFit/>
          </a:bodyPr>
          <a:lstStyle/>
          <a:p>
            <a:r>
              <a:rPr lang="tr-TR" sz="2400" dirty="0"/>
              <a:t> Hukuk bir kurallar bütünüdür. Bu kuralların ne olduğunu hukuk kaynakları belirtir. Hukuk kaynakları </a:t>
            </a:r>
            <a:r>
              <a:rPr lang="tr-TR" sz="2400" b="1" dirty="0">
                <a:solidFill>
                  <a:srgbClr val="FF0000"/>
                </a:solidFill>
              </a:rPr>
              <a:t>asıl (bağlayıcı) kaynaklar </a:t>
            </a:r>
            <a:r>
              <a:rPr lang="tr-TR" sz="2400" dirty="0"/>
              <a:t>ve </a:t>
            </a:r>
            <a:r>
              <a:rPr lang="tr-TR" sz="2400" b="1" dirty="0">
                <a:solidFill>
                  <a:srgbClr val="FF0000"/>
                </a:solidFill>
              </a:rPr>
              <a:t>yardımcı (bağlayıcı olmayan) kaynaklar </a:t>
            </a:r>
            <a:r>
              <a:rPr lang="tr-TR" sz="2400" dirty="0"/>
              <a:t>olarak ikiye ayrılır. </a:t>
            </a:r>
            <a:r>
              <a:rPr lang="tr-TR" sz="2400" b="1" dirty="0"/>
              <a:t>Asıl kaynaklar </a:t>
            </a:r>
            <a:r>
              <a:rPr lang="tr-TR" sz="2400" b="1" i="1" dirty="0"/>
              <a:t>uyulması zorunlu olan kuralları gösterir. </a:t>
            </a:r>
            <a:endParaRPr lang="tr-TR" sz="2400" b="1" i="1" dirty="0" smtClean="0"/>
          </a:p>
          <a:p>
            <a:r>
              <a:rPr lang="tr-TR" sz="2400" b="1" i="1" dirty="0" smtClean="0"/>
              <a:t>Dolayısıyla </a:t>
            </a:r>
            <a:r>
              <a:rPr lang="tr-TR" sz="2400" b="1" i="1" dirty="0"/>
              <a:t>bunlar bağlayıcıdır. </a:t>
            </a:r>
            <a:endParaRPr lang="tr-TR" sz="2400" b="1" i="1" dirty="0" smtClean="0"/>
          </a:p>
          <a:p>
            <a:r>
              <a:rPr lang="tr-TR" sz="2400" b="1" dirty="0" smtClean="0"/>
              <a:t>Yardımcı </a:t>
            </a:r>
            <a:r>
              <a:rPr lang="tr-TR" sz="2400" b="1" dirty="0"/>
              <a:t>kaynaklar </a:t>
            </a:r>
            <a:r>
              <a:rPr lang="tr-TR" sz="2400" b="1" i="1" dirty="0"/>
              <a:t>hukuk kuralının ne olması gerektiği hususunda yol göstericidir.</a:t>
            </a:r>
            <a:r>
              <a:rPr lang="tr-TR" sz="2400" b="1" dirty="0"/>
              <a:t> </a:t>
            </a:r>
            <a:r>
              <a:rPr lang="tr-TR" sz="2400" dirty="0"/>
              <a:t>Hukuku uygulamakla yükümlü olan yerler bunları dikkate alabilirler, ancak onları uygulamak zorunda değillerdir. Bu yönüyle yardımcı kaynaklar bağlayıcı değildir. </a:t>
            </a:r>
            <a:endParaRPr sz="2400" dirty="0">
              <a:latin typeface="Arial"/>
              <a:cs typeface="Arial"/>
            </a:endParaRPr>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80</a:t>
            </a:fld>
            <a:endParaRPr lang="tr-TR" dirty="0"/>
          </a:p>
        </p:txBody>
      </p:sp>
      <p:sp>
        <p:nvSpPr>
          <p:cNvPr id="13" name="object 2"/>
          <p:cNvSpPr txBox="1"/>
          <p:nvPr/>
        </p:nvSpPr>
        <p:spPr>
          <a:xfrm>
            <a:off x="489248" y="448092"/>
            <a:ext cx="6357982" cy="4225003"/>
          </a:xfrm>
          <a:prstGeom prst="rect">
            <a:avLst/>
          </a:prstGeom>
        </p:spPr>
        <p:txBody>
          <a:bodyPr vert="horz" wrap="square" lIns="0" tIns="23495" rIns="0" bIns="0" rtlCol="0">
            <a:spAutoFit/>
          </a:bodyPr>
          <a:lstStyle/>
          <a:p>
            <a:pPr algn="ctr">
              <a:lnSpc>
                <a:spcPct val="100000"/>
              </a:lnSpc>
            </a:pPr>
            <a:r>
              <a:rPr sz="1600" b="1" spc="-125" dirty="0" smtClean="0">
                <a:solidFill>
                  <a:srgbClr val="FF0000"/>
                </a:solidFill>
                <a:latin typeface="Arial"/>
                <a:cs typeface="Arial"/>
              </a:rPr>
              <a:t>DÖRDÜNCÜ</a:t>
            </a:r>
            <a:r>
              <a:rPr sz="1600" b="1" spc="-55" dirty="0" smtClean="0">
                <a:solidFill>
                  <a:srgbClr val="FF0000"/>
                </a:solidFill>
                <a:latin typeface="Arial"/>
                <a:cs typeface="Arial"/>
              </a:rPr>
              <a:t> </a:t>
            </a:r>
            <a:r>
              <a:rPr sz="1600" b="1" spc="-125" dirty="0">
                <a:solidFill>
                  <a:srgbClr val="FF0000"/>
                </a:solidFill>
                <a:latin typeface="Arial"/>
                <a:cs typeface="Arial"/>
              </a:rPr>
              <a:t>BÖLÜM</a:t>
            </a:r>
            <a:endParaRPr sz="1600" dirty="0">
              <a:solidFill>
                <a:srgbClr val="FF0000"/>
              </a:solidFill>
              <a:latin typeface="Arial"/>
              <a:cs typeface="Arial"/>
            </a:endParaRPr>
          </a:p>
          <a:p>
            <a:pPr marL="12700">
              <a:lnSpc>
                <a:spcPct val="100000"/>
              </a:lnSpc>
              <a:spcBef>
                <a:spcPts val="120"/>
              </a:spcBef>
            </a:pPr>
            <a:r>
              <a:rPr sz="1600" b="1" spc="-105" dirty="0">
                <a:solidFill>
                  <a:srgbClr val="FF0000"/>
                </a:solidFill>
                <a:latin typeface="Arial"/>
                <a:cs typeface="Arial"/>
              </a:rPr>
              <a:t>Madde </a:t>
            </a:r>
            <a:r>
              <a:rPr sz="1600" b="1" spc="-80" dirty="0">
                <a:solidFill>
                  <a:srgbClr val="FF0000"/>
                </a:solidFill>
                <a:latin typeface="Arial"/>
                <a:cs typeface="Arial"/>
              </a:rPr>
              <a:t>24- </a:t>
            </a:r>
            <a:r>
              <a:rPr sz="1600" b="1" spc="-100" dirty="0">
                <a:solidFill>
                  <a:srgbClr val="FF0000"/>
                </a:solidFill>
                <a:latin typeface="Arial"/>
                <a:cs typeface="Arial"/>
              </a:rPr>
              <a:t>ATEŞLİ </a:t>
            </a:r>
            <a:r>
              <a:rPr sz="1600" b="1" spc="-105" dirty="0">
                <a:solidFill>
                  <a:srgbClr val="FF0000"/>
                </a:solidFill>
                <a:latin typeface="Arial"/>
                <a:cs typeface="Arial"/>
              </a:rPr>
              <a:t>SİLAHLAR </a:t>
            </a:r>
            <a:r>
              <a:rPr sz="1600" b="1" spc="-100" dirty="0">
                <a:solidFill>
                  <a:srgbClr val="FF0000"/>
                </a:solidFill>
                <a:latin typeface="Arial"/>
                <a:cs typeface="Arial"/>
              </a:rPr>
              <a:t>SİLAH </a:t>
            </a:r>
            <a:r>
              <a:rPr sz="1600" b="1" spc="-120" dirty="0">
                <a:solidFill>
                  <a:srgbClr val="FF0000"/>
                </a:solidFill>
                <a:latin typeface="Arial"/>
                <a:cs typeface="Arial"/>
              </a:rPr>
              <a:t>BULUNDURMA </a:t>
            </a:r>
            <a:r>
              <a:rPr sz="1600" b="1" spc="-110" dirty="0">
                <a:solidFill>
                  <a:srgbClr val="FF0000"/>
                </a:solidFill>
                <a:latin typeface="Arial"/>
                <a:cs typeface="Arial"/>
              </a:rPr>
              <a:t>VE TAŞIMA </a:t>
            </a:r>
            <a:r>
              <a:rPr sz="1600" b="1" spc="-80" dirty="0">
                <a:solidFill>
                  <a:srgbClr val="FF0000"/>
                </a:solidFill>
                <a:latin typeface="Arial"/>
                <a:cs typeface="Arial"/>
              </a:rPr>
              <a:t>İZNİ</a:t>
            </a:r>
            <a:r>
              <a:rPr sz="1600" b="1" spc="-20" dirty="0">
                <a:solidFill>
                  <a:srgbClr val="FF0000"/>
                </a:solidFill>
                <a:latin typeface="Arial"/>
                <a:cs typeface="Arial"/>
              </a:rPr>
              <a:t> </a:t>
            </a:r>
            <a:r>
              <a:rPr sz="1600" b="1" spc="-100" dirty="0">
                <a:solidFill>
                  <a:srgbClr val="FF0000"/>
                </a:solidFill>
                <a:latin typeface="Arial"/>
                <a:cs typeface="Arial"/>
              </a:rPr>
              <a:t>VERİLMESİ</a:t>
            </a:r>
            <a:endParaRPr sz="1600" dirty="0">
              <a:solidFill>
                <a:srgbClr val="FF0000"/>
              </a:solidFill>
              <a:latin typeface="Arial"/>
              <a:cs typeface="Arial"/>
            </a:endParaRPr>
          </a:p>
          <a:p>
            <a:pPr>
              <a:lnSpc>
                <a:spcPct val="100000"/>
              </a:lnSpc>
              <a:spcBef>
                <a:spcPts val="50"/>
              </a:spcBef>
            </a:pPr>
            <a:endParaRPr sz="1600" dirty="0">
              <a:latin typeface="Arial"/>
              <a:cs typeface="Arial"/>
            </a:endParaRPr>
          </a:p>
          <a:p>
            <a:pPr marL="12700" marR="5080" indent="449580" algn="just">
              <a:lnSpc>
                <a:spcPct val="111100"/>
              </a:lnSpc>
              <a:spcBef>
                <a:spcPts val="5"/>
              </a:spcBef>
            </a:pPr>
            <a:r>
              <a:rPr sz="1600" spc="-100" dirty="0">
                <a:latin typeface="Arial"/>
                <a:cs typeface="Arial"/>
              </a:rPr>
              <a:t>Koruma </a:t>
            </a:r>
            <a:r>
              <a:rPr sz="1600" spc="-90" dirty="0">
                <a:latin typeface="Arial"/>
                <a:cs typeface="Arial"/>
              </a:rPr>
              <a:t>ve </a:t>
            </a:r>
            <a:r>
              <a:rPr sz="1600" spc="-75" dirty="0">
                <a:latin typeface="Arial"/>
                <a:cs typeface="Arial"/>
              </a:rPr>
              <a:t>güvenliğin </a:t>
            </a:r>
            <a:r>
              <a:rPr sz="1600" spc="-80" dirty="0">
                <a:latin typeface="Arial"/>
                <a:cs typeface="Arial"/>
              </a:rPr>
              <a:t>sağlanabilmesi </a:t>
            </a:r>
            <a:r>
              <a:rPr sz="1600" spc="-65" dirty="0">
                <a:latin typeface="Arial"/>
                <a:cs typeface="Arial"/>
              </a:rPr>
              <a:t>için </a:t>
            </a:r>
            <a:r>
              <a:rPr sz="1600" spc="-55" dirty="0">
                <a:latin typeface="Arial"/>
                <a:cs typeface="Arial"/>
              </a:rPr>
              <a:t>fiziki </a:t>
            </a:r>
            <a:r>
              <a:rPr sz="1600" spc="-85" dirty="0">
                <a:latin typeface="Arial"/>
                <a:cs typeface="Arial"/>
              </a:rPr>
              <a:t>önlemlere </a:t>
            </a:r>
            <a:r>
              <a:rPr sz="1600" spc="-90" dirty="0">
                <a:latin typeface="Arial"/>
                <a:cs typeface="Arial"/>
              </a:rPr>
              <a:t>ve </a:t>
            </a:r>
            <a:r>
              <a:rPr sz="1600" spc="-80" dirty="0">
                <a:latin typeface="Arial"/>
                <a:cs typeface="Arial"/>
              </a:rPr>
              <a:t>güvenlik </a:t>
            </a:r>
            <a:r>
              <a:rPr sz="1600" spc="-75" dirty="0">
                <a:latin typeface="Arial"/>
                <a:cs typeface="Arial"/>
              </a:rPr>
              <a:t>cihazlarına  öncelik </a:t>
            </a:r>
            <a:r>
              <a:rPr sz="1600" spc="-60" dirty="0">
                <a:latin typeface="Arial"/>
                <a:cs typeface="Arial"/>
              </a:rPr>
              <a:t>verilir. </a:t>
            </a:r>
            <a:r>
              <a:rPr sz="1600" b="1" spc="-95" dirty="0">
                <a:solidFill>
                  <a:srgbClr val="FF0000"/>
                </a:solidFill>
                <a:latin typeface="Arial"/>
                <a:cs typeface="Arial"/>
              </a:rPr>
              <a:t>Komisyon, </a:t>
            </a:r>
            <a:r>
              <a:rPr sz="1600" b="1" i="1" spc="-70" dirty="0">
                <a:solidFill>
                  <a:srgbClr val="FF0000"/>
                </a:solidFill>
                <a:latin typeface="Arial"/>
                <a:cs typeface="Arial"/>
              </a:rPr>
              <a:t>orantılılık </a:t>
            </a:r>
            <a:r>
              <a:rPr sz="1600" b="1" i="1" spc="-75" dirty="0">
                <a:solidFill>
                  <a:srgbClr val="FF0000"/>
                </a:solidFill>
                <a:latin typeface="Arial"/>
                <a:cs typeface="Arial"/>
              </a:rPr>
              <a:t>ilkesine </a:t>
            </a:r>
            <a:r>
              <a:rPr sz="1600" b="1" i="1" spc="-100" dirty="0">
                <a:solidFill>
                  <a:srgbClr val="FF0000"/>
                </a:solidFill>
                <a:latin typeface="Arial"/>
                <a:cs typeface="Arial"/>
              </a:rPr>
              <a:t>uygun </a:t>
            </a:r>
            <a:r>
              <a:rPr sz="1600" b="1" i="1" spc="-85" dirty="0">
                <a:solidFill>
                  <a:srgbClr val="FF0000"/>
                </a:solidFill>
                <a:latin typeface="Arial"/>
                <a:cs typeface="Arial"/>
              </a:rPr>
              <a:t>olarak </a:t>
            </a:r>
            <a:r>
              <a:rPr sz="1600" b="1" i="1" spc="-75" dirty="0">
                <a:solidFill>
                  <a:srgbClr val="FF0000"/>
                </a:solidFill>
                <a:latin typeface="Arial"/>
                <a:cs typeface="Arial"/>
              </a:rPr>
              <a:t>canlılar </a:t>
            </a:r>
            <a:r>
              <a:rPr sz="1600" b="1" i="1" spc="-85" dirty="0">
                <a:solidFill>
                  <a:srgbClr val="FF0000"/>
                </a:solidFill>
                <a:latin typeface="Arial"/>
                <a:cs typeface="Arial"/>
              </a:rPr>
              <a:t>üzerinde </a:t>
            </a:r>
            <a:r>
              <a:rPr sz="1600" b="1" i="1" spc="-70" dirty="0">
                <a:solidFill>
                  <a:srgbClr val="FF0000"/>
                </a:solidFill>
                <a:latin typeface="Arial"/>
                <a:cs typeface="Arial"/>
              </a:rPr>
              <a:t>kalıcı </a:t>
            </a:r>
            <a:r>
              <a:rPr sz="1600" b="1" i="1" spc="-75" dirty="0">
                <a:solidFill>
                  <a:srgbClr val="FF0000"/>
                </a:solidFill>
                <a:latin typeface="Arial"/>
                <a:cs typeface="Arial"/>
              </a:rPr>
              <a:t>etkisi  </a:t>
            </a:r>
            <a:r>
              <a:rPr sz="1600" b="1" i="1" spc="-100" dirty="0">
                <a:solidFill>
                  <a:srgbClr val="FF0000"/>
                </a:solidFill>
                <a:latin typeface="Arial"/>
                <a:cs typeface="Arial"/>
              </a:rPr>
              <a:t>olmayan </a:t>
            </a:r>
            <a:r>
              <a:rPr sz="1600" b="1" i="1" spc="-85" dirty="0">
                <a:solidFill>
                  <a:srgbClr val="FF0000"/>
                </a:solidFill>
                <a:latin typeface="Arial"/>
                <a:cs typeface="Arial"/>
              </a:rPr>
              <a:t>kimyasalların</a:t>
            </a:r>
            <a:r>
              <a:rPr sz="1600" b="1" i="1" spc="80" dirty="0">
                <a:solidFill>
                  <a:srgbClr val="FF0000"/>
                </a:solidFill>
                <a:latin typeface="Arial"/>
                <a:cs typeface="Arial"/>
              </a:rPr>
              <a:t> </a:t>
            </a:r>
            <a:r>
              <a:rPr sz="1600" b="1" i="1" spc="-80" dirty="0">
                <a:solidFill>
                  <a:srgbClr val="FF0000"/>
                </a:solidFill>
                <a:latin typeface="Arial"/>
                <a:cs typeface="Arial"/>
              </a:rPr>
              <a:t>kullanılmasına </a:t>
            </a:r>
            <a:r>
              <a:rPr sz="1600" b="1" i="1" spc="-70" dirty="0">
                <a:solidFill>
                  <a:srgbClr val="FF0000"/>
                </a:solidFill>
                <a:latin typeface="Arial"/>
                <a:cs typeface="Arial"/>
              </a:rPr>
              <a:t>izin verebilir</a:t>
            </a:r>
            <a:r>
              <a:rPr sz="1600" spc="-70" dirty="0">
                <a:solidFill>
                  <a:srgbClr val="FF0000"/>
                </a:solidFill>
                <a:latin typeface="Arial"/>
                <a:cs typeface="Arial"/>
              </a:rPr>
              <a:t>. </a:t>
            </a:r>
            <a:r>
              <a:rPr sz="1600" spc="-85" dirty="0">
                <a:latin typeface="Arial"/>
                <a:cs typeface="Arial"/>
              </a:rPr>
              <a:t>Görevin </a:t>
            </a:r>
            <a:r>
              <a:rPr sz="1600" spc="-60" dirty="0">
                <a:latin typeface="Arial"/>
                <a:cs typeface="Arial"/>
              </a:rPr>
              <a:t>niteliği </a:t>
            </a:r>
            <a:r>
              <a:rPr sz="1600" spc="-80" dirty="0">
                <a:latin typeface="Arial"/>
                <a:cs typeface="Arial"/>
              </a:rPr>
              <a:t>gereği </a:t>
            </a:r>
            <a:r>
              <a:rPr sz="1600" spc="-95" dirty="0">
                <a:latin typeface="Arial"/>
                <a:cs typeface="Arial"/>
              </a:rPr>
              <a:t>bu </a:t>
            </a:r>
            <a:r>
              <a:rPr sz="1600" spc="-70" dirty="0">
                <a:latin typeface="Arial"/>
                <a:cs typeface="Arial"/>
              </a:rPr>
              <a:t>tedbirlerin  </a:t>
            </a:r>
            <a:r>
              <a:rPr sz="1600" spc="-65" dirty="0">
                <a:latin typeface="Arial"/>
                <a:cs typeface="Arial"/>
              </a:rPr>
              <a:t>yeterli </a:t>
            </a:r>
            <a:r>
              <a:rPr sz="1600" spc="-85" dirty="0">
                <a:latin typeface="Arial"/>
                <a:cs typeface="Arial"/>
              </a:rPr>
              <a:t>olmayacağının </a:t>
            </a:r>
            <a:r>
              <a:rPr sz="1600" spc="-80" dirty="0">
                <a:latin typeface="Arial"/>
                <a:cs typeface="Arial"/>
              </a:rPr>
              <a:t>anlaşılması </a:t>
            </a:r>
            <a:r>
              <a:rPr sz="1600" spc="-75" dirty="0">
                <a:latin typeface="Arial"/>
                <a:cs typeface="Arial"/>
              </a:rPr>
              <a:t>halinde, </a:t>
            </a:r>
            <a:r>
              <a:rPr sz="1600" spc="-85" dirty="0">
                <a:latin typeface="Arial"/>
                <a:cs typeface="Arial"/>
              </a:rPr>
              <a:t>10/7/1953 </a:t>
            </a:r>
            <a:r>
              <a:rPr sz="1600" spc="-60" dirty="0">
                <a:latin typeface="Arial"/>
                <a:cs typeface="Arial"/>
              </a:rPr>
              <a:t>tarihli </a:t>
            </a:r>
            <a:r>
              <a:rPr sz="1600" spc="-90" dirty="0">
                <a:latin typeface="Arial"/>
                <a:cs typeface="Arial"/>
              </a:rPr>
              <a:t>ve </a:t>
            </a:r>
            <a:r>
              <a:rPr sz="1600" spc="-95" dirty="0">
                <a:latin typeface="Arial"/>
                <a:cs typeface="Arial"/>
              </a:rPr>
              <a:t>6136 </a:t>
            </a:r>
            <a:r>
              <a:rPr sz="1600" spc="-65" dirty="0">
                <a:latin typeface="Arial"/>
                <a:cs typeface="Arial"/>
              </a:rPr>
              <a:t>sayılı </a:t>
            </a:r>
            <a:r>
              <a:rPr sz="1600" spc="-70" dirty="0">
                <a:latin typeface="Arial"/>
                <a:cs typeface="Arial"/>
              </a:rPr>
              <a:t>Ateşli Silahlar </a:t>
            </a:r>
            <a:r>
              <a:rPr sz="1600" spc="-90" dirty="0">
                <a:latin typeface="Arial"/>
                <a:cs typeface="Arial"/>
              </a:rPr>
              <a:t>ve  </a:t>
            </a:r>
            <a:r>
              <a:rPr sz="1600" spc="-75" dirty="0">
                <a:latin typeface="Arial"/>
                <a:cs typeface="Arial"/>
              </a:rPr>
              <a:t>Bıçaklar </a:t>
            </a:r>
            <a:r>
              <a:rPr sz="1600" spc="-55" dirty="0">
                <a:latin typeface="Arial"/>
                <a:cs typeface="Arial"/>
              </a:rPr>
              <a:t>ile </a:t>
            </a:r>
            <a:r>
              <a:rPr sz="1600" spc="-80" dirty="0">
                <a:latin typeface="Arial"/>
                <a:cs typeface="Arial"/>
              </a:rPr>
              <a:t>Diğer </a:t>
            </a:r>
            <a:r>
              <a:rPr sz="1600" spc="-70" dirty="0">
                <a:latin typeface="Arial"/>
                <a:cs typeface="Arial"/>
              </a:rPr>
              <a:t>Aletler </a:t>
            </a:r>
            <a:r>
              <a:rPr sz="1600" spc="-90" dirty="0">
                <a:latin typeface="Arial"/>
                <a:cs typeface="Arial"/>
              </a:rPr>
              <a:t>Hakkında </a:t>
            </a:r>
            <a:r>
              <a:rPr sz="1600" spc="-95" dirty="0">
                <a:latin typeface="Arial"/>
                <a:cs typeface="Arial"/>
              </a:rPr>
              <a:t>Kanuna </a:t>
            </a:r>
            <a:r>
              <a:rPr sz="1600" spc="-85" dirty="0">
                <a:latin typeface="Arial"/>
                <a:cs typeface="Arial"/>
              </a:rPr>
              <a:t>göre </a:t>
            </a:r>
            <a:r>
              <a:rPr sz="1600" spc="-75" dirty="0">
                <a:latin typeface="Arial"/>
                <a:cs typeface="Arial"/>
              </a:rPr>
              <a:t>ruhsatlandırılması </a:t>
            </a:r>
            <a:r>
              <a:rPr sz="1600" spc="-105" dirty="0">
                <a:latin typeface="Arial"/>
                <a:cs typeface="Arial"/>
              </a:rPr>
              <a:t>mümkün </a:t>
            </a:r>
            <a:r>
              <a:rPr sz="1600" spc="-80" dirty="0">
                <a:latin typeface="Arial"/>
                <a:cs typeface="Arial"/>
              </a:rPr>
              <a:t>olan </a:t>
            </a:r>
            <a:r>
              <a:rPr sz="1600" spc="-70" dirty="0">
                <a:latin typeface="Arial"/>
                <a:cs typeface="Arial"/>
              </a:rPr>
              <a:t>yarı </a:t>
            </a:r>
            <a:r>
              <a:rPr sz="1600" spc="-80" dirty="0">
                <a:latin typeface="Arial"/>
                <a:cs typeface="Arial"/>
              </a:rPr>
              <a:t>otomatik  tabancaların </a:t>
            </a:r>
            <a:r>
              <a:rPr sz="1600" spc="-90" dirty="0">
                <a:latin typeface="Arial"/>
                <a:cs typeface="Arial"/>
              </a:rPr>
              <a:t>ve </a:t>
            </a:r>
            <a:r>
              <a:rPr sz="1600" spc="-85" dirty="0">
                <a:latin typeface="Arial"/>
                <a:cs typeface="Arial"/>
              </a:rPr>
              <a:t>11/9/1981</a:t>
            </a:r>
            <a:r>
              <a:rPr sz="1600" spc="80" dirty="0">
                <a:latin typeface="Arial"/>
                <a:cs typeface="Arial"/>
              </a:rPr>
              <a:t> </a:t>
            </a:r>
            <a:r>
              <a:rPr sz="1600" spc="-60" dirty="0">
                <a:latin typeface="Arial"/>
                <a:cs typeface="Arial"/>
              </a:rPr>
              <a:t>tarihli  </a:t>
            </a:r>
            <a:r>
              <a:rPr sz="1600" spc="-90" dirty="0">
                <a:latin typeface="Arial"/>
                <a:cs typeface="Arial"/>
              </a:rPr>
              <a:t>ve </a:t>
            </a:r>
            <a:r>
              <a:rPr sz="1600" spc="-95" dirty="0">
                <a:latin typeface="Arial"/>
                <a:cs typeface="Arial"/>
              </a:rPr>
              <a:t>2521 </a:t>
            </a:r>
            <a:r>
              <a:rPr sz="1600" spc="-65" dirty="0">
                <a:latin typeface="Arial"/>
                <a:cs typeface="Arial"/>
              </a:rPr>
              <a:t>sayılı </a:t>
            </a:r>
            <a:r>
              <a:rPr sz="1600" spc="-100" dirty="0">
                <a:latin typeface="Arial"/>
                <a:cs typeface="Arial"/>
              </a:rPr>
              <a:t>Kanun </a:t>
            </a:r>
            <a:r>
              <a:rPr sz="1600" spc="-90" dirty="0">
                <a:latin typeface="Arial"/>
                <a:cs typeface="Arial"/>
              </a:rPr>
              <a:t>kapsamına </a:t>
            </a:r>
            <a:r>
              <a:rPr sz="1600" spc="-75" dirty="0">
                <a:latin typeface="Arial"/>
                <a:cs typeface="Arial"/>
              </a:rPr>
              <a:t>giren </a:t>
            </a:r>
            <a:r>
              <a:rPr sz="1600" spc="-90" dirty="0">
                <a:latin typeface="Arial"/>
                <a:cs typeface="Arial"/>
              </a:rPr>
              <a:t>av </a:t>
            </a:r>
            <a:r>
              <a:rPr sz="1600" spc="-70" dirty="0">
                <a:latin typeface="Arial"/>
                <a:cs typeface="Arial"/>
              </a:rPr>
              <a:t>silahlarının  </a:t>
            </a:r>
            <a:r>
              <a:rPr sz="1600" spc="-85" dirty="0">
                <a:latin typeface="Arial"/>
                <a:cs typeface="Arial"/>
              </a:rPr>
              <a:t>bulundurulmasına</a:t>
            </a:r>
            <a:r>
              <a:rPr sz="1600" spc="80" dirty="0">
                <a:latin typeface="Arial"/>
                <a:cs typeface="Arial"/>
              </a:rPr>
              <a:t> </a:t>
            </a:r>
            <a:r>
              <a:rPr sz="1600" spc="-90" dirty="0">
                <a:latin typeface="Arial"/>
                <a:cs typeface="Arial"/>
              </a:rPr>
              <a:t>ve </a:t>
            </a:r>
            <a:r>
              <a:rPr sz="1600" spc="-85" dirty="0">
                <a:latin typeface="Arial"/>
                <a:cs typeface="Arial"/>
              </a:rPr>
              <a:t>taşınmasına  </a:t>
            </a:r>
            <a:r>
              <a:rPr sz="1600" b="1" u="sng" spc="-90" dirty="0">
                <a:solidFill>
                  <a:srgbClr val="FF0000"/>
                </a:solidFill>
                <a:uFill>
                  <a:solidFill>
                    <a:srgbClr val="000000"/>
                  </a:solidFill>
                </a:uFill>
                <a:latin typeface="Arial"/>
                <a:cs typeface="Arial"/>
              </a:rPr>
              <a:t>Komisyonca</a:t>
            </a:r>
            <a:r>
              <a:rPr sz="1600" spc="-90" dirty="0">
                <a:latin typeface="Arial"/>
                <a:cs typeface="Arial"/>
              </a:rPr>
              <a:t> </a:t>
            </a:r>
            <a:r>
              <a:rPr sz="1600" spc="-80" dirty="0">
                <a:latin typeface="Arial"/>
                <a:cs typeface="Arial"/>
              </a:rPr>
              <a:t>karar </a:t>
            </a:r>
            <a:r>
              <a:rPr sz="1600" spc="-60" dirty="0">
                <a:latin typeface="Arial"/>
                <a:cs typeface="Arial"/>
              </a:rPr>
              <a:t>verilir. </a:t>
            </a:r>
            <a:r>
              <a:rPr sz="1600" spc="-100" dirty="0">
                <a:latin typeface="Arial"/>
                <a:cs typeface="Arial"/>
              </a:rPr>
              <a:t>Bu </a:t>
            </a:r>
            <a:r>
              <a:rPr sz="1600" spc="-70" dirty="0">
                <a:latin typeface="Arial"/>
                <a:cs typeface="Arial"/>
              </a:rPr>
              <a:t>silahların </a:t>
            </a:r>
            <a:r>
              <a:rPr sz="1600" spc="-75" dirty="0">
                <a:latin typeface="Arial"/>
                <a:cs typeface="Arial"/>
              </a:rPr>
              <a:t>sayısı </a:t>
            </a:r>
            <a:r>
              <a:rPr sz="1600" spc="-90" dirty="0">
                <a:latin typeface="Arial"/>
                <a:cs typeface="Arial"/>
              </a:rPr>
              <a:t>ve </a:t>
            </a:r>
            <a:r>
              <a:rPr sz="1600" spc="-60" dirty="0">
                <a:latin typeface="Arial"/>
                <a:cs typeface="Arial"/>
              </a:rPr>
              <a:t>niteliği  </a:t>
            </a:r>
            <a:r>
              <a:rPr sz="1600" spc="-95" dirty="0">
                <a:latin typeface="Arial"/>
                <a:cs typeface="Arial"/>
              </a:rPr>
              <a:t>Komisyon </a:t>
            </a:r>
            <a:r>
              <a:rPr sz="1600" spc="-80" dirty="0">
                <a:latin typeface="Arial"/>
                <a:cs typeface="Arial"/>
              </a:rPr>
              <a:t>kararında</a:t>
            </a:r>
            <a:r>
              <a:rPr sz="1600" spc="-10" dirty="0">
                <a:latin typeface="Arial"/>
                <a:cs typeface="Arial"/>
              </a:rPr>
              <a:t> </a:t>
            </a:r>
            <a:r>
              <a:rPr sz="1600" spc="-55" dirty="0" err="1">
                <a:latin typeface="Arial"/>
                <a:cs typeface="Arial"/>
              </a:rPr>
              <a:t>belirtilir</a:t>
            </a:r>
            <a:r>
              <a:rPr sz="1600" spc="-55" dirty="0" smtClean="0">
                <a:latin typeface="Arial"/>
                <a:cs typeface="Arial"/>
              </a:rPr>
              <a:t>.</a:t>
            </a:r>
            <a:r>
              <a:rPr lang="tr-TR" sz="1600" spc="-55" dirty="0" smtClean="0">
                <a:latin typeface="Arial"/>
                <a:cs typeface="Arial"/>
              </a:rPr>
              <a:t> </a:t>
            </a:r>
            <a:r>
              <a:rPr sz="1600" spc="-95" dirty="0" err="1" smtClean="0">
                <a:latin typeface="Arial"/>
                <a:cs typeface="Arial"/>
              </a:rPr>
              <a:t>Görev</a:t>
            </a:r>
            <a:r>
              <a:rPr sz="1600" spc="-95" dirty="0" smtClean="0">
                <a:latin typeface="Arial"/>
                <a:cs typeface="Arial"/>
              </a:rPr>
              <a:t> </a:t>
            </a:r>
            <a:r>
              <a:rPr sz="1600" spc="-80" dirty="0">
                <a:latin typeface="Arial"/>
                <a:cs typeface="Arial"/>
              </a:rPr>
              <a:t>alanında </a:t>
            </a:r>
            <a:r>
              <a:rPr sz="1600" spc="-65" dirty="0">
                <a:latin typeface="Arial"/>
                <a:cs typeface="Arial"/>
              </a:rPr>
              <a:t>ateşli </a:t>
            </a:r>
            <a:r>
              <a:rPr sz="1600" spc="-70" dirty="0">
                <a:latin typeface="Arial"/>
                <a:cs typeface="Arial"/>
              </a:rPr>
              <a:t>silah </a:t>
            </a:r>
            <a:r>
              <a:rPr sz="1600" spc="-80" dirty="0">
                <a:latin typeface="Arial"/>
                <a:cs typeface="Arial"/>
              </a:rPr>
              <a:t>taşıyacak özel güvenlik </a:t>
            </a:r>
            <a:r>
              <a:rPr sz="1600" spc="-70" dirty="0">
                <a:latin typeface="Arial"/>
                <a:cs typeface="Arial"/>
              </a:rPr>
              <a:t>görevlilerinde, </a:t>
            </a:r>
            <a:r>
              <a:rPr sz="1600" spc="-95" dirty="0">
                <a:latin typeface="Arial"/>
                <a:cs typeface="Arial"/>
              </a:rPr>
              <a:t>6136 </a:t>
            </a:r>
            <a:r>
              <a:rPr sz="1600" spc="-65" dirty="0">
                <a:latin typeface="Arial"/>
                <a:cs typeface="Arial"/>
              </a:rPr>
              <a:t>sayılı </a:t>
            </a:r>
            <a:r>
              <a:rPr sz="1600" spc="-100" dirty="0">
                <a:latin typeface="Arial"/>
                <a:cs typeface="Arial"/>
              </a:rPr>
              <a:t>Kanun  </a:t>
            </a:r>
            <a:r>
              <a:rPr sz="1600" spc="-90" dirty="0">
                <a:latin typeface="Arial"/>
                <a:cs typeface="Arial"/>
              </a:rPr>
              <a:t>ve </a:t>
            </a:r>
            <a:r>
              <a:rPr sz="1600" spc="-95" dirty="0">
                <a:latin typeface="Arial"/>
                <a:cs typeface="Arial"/>
              </a:rPr>
              <a:t>bu Kanunun </a:t>
            </a:r>
            <a:r>
              <a:rPr sz="1600" spc="-90" dirty="0">
                <a:latin typeface="Arial"/>
                <a:cs typeface="Arial"/>
              </a:rPr>
              <a:t>uygulanmasına </a:t>
            </a:r>
            <a:r>
              <a:rPr sz="1600" spc="-60" dirty="0">
                <a:latin typeface="Arial"/>
                <a:cs typeface="Arial"/>
              </a:rPr>
              <a:t>ilişkin </a:t>
            </a:r>
            <a:r>
              <a:rPr sz="1600" spc="-80" dirty="0">
                <a:latin typeface="Arial"/>
                <a:cs typeface="Arial"/>
              </a:rPr>
              <a:t>yönetmelikte </a:t>
            </a:r>
            <a:r>
              <a:rPr sz="1600" spc="-65" dirty="0">
                <a:latin typeface="Arial"/>
                <a:cs typeface="Arial"/>
              </a:rPr>
              <a:t>belirtilen </a:t>
            </a:r>
            <a:r>
              <a:rPr sz="1600" spc="-70" dirty="0">
                <a:latin typeface="Arial"/>
                <a:cs typeface="Arial"/>
              </a:rPr>
              <a:t>şartlar</a:t>
            </a:r>
            <a:r>
              <a:rPr sz="1600" spc="-120" dirty="0">
                <a:latin typeface="Arial"/>
                <a:cs typeface="Arial"/>
              </a:rPr>
              <a:t> </a:t>
            </a:r>
            <a:r>
              <a:rPr sz="1600" spc="-70" dirty="0">
                <a:latin typeface="Arial"/>
                <a:cs typeface="Arial"/>
              </a:rPr>
              <a:t>aranır.</a:t>
            </a:r>
            <a:endParaRPr sz="1600" dirty="0">
              <a:latin typeface="Arial"/>
              <a:cs typeface="Arial"/>
            </a:endParaRPr>
          </a:p>
          <a:p>
            <a:pPr marL="12700">
              <a:lnSpc>
                <a:spcPct val="100000"/>
              </a:lnSpc>
              <a:spcBef>
                <a:spcPts val="5"/>
              </a:spcBef>
            </a:pPr>
            <a:endParaRPr sz="1200" spc="-65" dirty="0">
              <a:latin typeface="Arial"/>
              <a:cs typeface="Aria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57138" y="306372"/>
            <a:ext cx="6858048" cy="4204997"/>
          </a:xfrm>
          <a:prstGeom prst="rect">
            <a:avLst/>
          </a:prstGeom>
        </p:spPr>
        <p:txBody>
          <a:bodyPr wrap="square">
            <a:spAutoFit/>
          </a:bodyPr>
          <a:lstStyle/>
          <a:p>
            <a:pPr marL="12700">
              <a:lnSpc>
                <a:spcPct val="100000"/>
              </a:lnSpc>
              <a:spcBef>
                <a:spcPts val="5"/>
              </a:spcBef>
            </a:pPr>
            <a:r>
              <a:rPr lang="tr-TR" b="1" spc="-105" dirty="0" smtClean="0">
                <a:solidFill>
                  <a:srgbClr val="FF0000"/>
                </a:solidFill>
                <a:latin typeface="Arial"/>
                <a:cs typeface="Arial"/>
              </a:rPr>
              <a:t>Madde </a:t>
            </a:r>
            <a:r>
              <a:rPr lang="tr-TR" b="1" spc="-80" dirty="0" smtClean="0">
                <a:solidFill>
                  <a:srgbClr val="FF0000"/>
                </a:solidFill>
                <a:latin typeface="Arial"/>
                <a:cs typeface="Arial"/>
              </a:rPr>
              <a:t>25- </a:t>
            </a:r>
            <a:r>
              <a:rPr lang="tr-TR" b="1" spc="-100" dirty="0" smtClean="0">
                <a:solidFill>
                  <a:srgbClr val="FF0000"/>
                </a:solidFill>
                <a:latin typeface="Arial"/>
                <a:cs typeface="Arial"/>
              </a:rPr>
              <a:t>SİLAHLARIN</a:t>
            </a:r>
            <a:r>
              <a:rPr lang="tr-TR" b="1" spc="-125" dirty="0" smtClean="0">
                <a:solidFill>
                  <a:srgbClr val="FF0000"/>
                </a:solidFill>
                <a:latin typeface="Arial"/>
                <a:cs typeface="Arial"/>
              </a:rPr>
              <a:t> </a:t>
            </a:r>
            <a:r>
              <a:rPr lang="tr-TR" b="1" spc="-95" dirty="0" smtClean="0">
                <a:solidFill>
                  <a:srgbClr val="FF0000"/>
                </a:solidFill>
                <a:latin typeface="Arial"/>
                <a:cs typeface="Arial"/>
              </a:rPr>
              <a:t>TEMİNİ </a:t>
            </a:r>
          </a:p>
          <a:p>
            <a:pPr marL="12700">
              <a:lnSpc>
                <a:spcPct val="100000"/>
              </a:lnSpc>
              <a:spcBef>
                <a:spcPts val="5"/>
              </a:spcBef>
            </a:pPr>
            <a:endParaRPr lang="tr-TR" b="1" spc="-95" dirty="0" smtClean="0">
              <a:solidFill>
                <a:srgbClr val="FF0000"/>
              </a:solidFill>
              <a:latin typeface="Arial"/>
              <a:cs typeface="Arial"/>
            </a:endParaRPr>
          </a:p>
          <a:p>
            <a:pPr marL="12700" marR="6985" algn="just">
              <a:lnSpc>
                <a:spcPct val="95700"/>
              </a:lnSpc>
              <a:spcBef>
                <a:spcPts val="145"/>
              </a:spcBef>
            </a:pPr>
            <a:r>
              <a:rPr lang="tr-TR" sz="2400" spc="-65" dirty="0" smtClean="0">
                <a:latin typeface="Arial"/>
                <a:cs typeface="Arial"/>
              </a:rPr>
              <a:t>Komisyonun kararı üzerine, özel güvenlik izni verilen kişi veya tesise valilikçe ateşli silah  alma yetkisi verilir. Ateşli silahların,  bunların fişek ve tesisatlarının özel oda, kasa veya demir kuşaklı ve takviye kilitli dolaplarda  muhafaza edilmesi zorunludur. Bunun için koruma ve güvenliği sağlanacak kişi, kurum  veya kuruluşun Komisyona müracaat ederek izin alması gerekir. Bu izin Komisyonca verilen  personel ve silah kadrosu içerisinde değerlendirilir. </a:t>
            </a:r>
          </a:p>
        </p:txBody>
      </p:sp>
      <p:sp>
        <p:nvSpPr>
          <p:cNvPr id="3" name="Slayt Numarası Yer Tutucusu 2"/>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81</a:t>
            </a:fld>
            <a:endParaRPr lang="tr-T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82</a:t>
            </a:fld>
            <a:endParaRPr lang="tr-TR" dirty="0"/>
          </a:p>
        </p:txBody>
      </p:sp>
      <p:sp>
        <p:nvSpPr>
          <p:cNvPr id="13" name="object 3"/>
          <p:cNvSpPr txBox="1"/>
          <p:nvPr/>
        </p:nvSpPr>
        <p:spPr>
          <a:xfrm>
            <a:off x="228576" y="234934"/>
            <a:ext cx="6858048" cy="4280787"/>
          </a:xfrm>
          <a:prstGeom prst="rect">
            <a:avLst/>
          </a:prstGeom>
        </p:spPr>
        <p:txBody>
          <a:bodyPr vert="horz" wrap="square" lIns="0" tIns="18415" rIns="0" bIns="0" rtlCol="0">
            <a:spAutoFit/>
          </a:bodyPr>
          <a:lstStyle/>
          <a:p>
            <a:pPr marL="12700">
              <a:lnSpc>
                <a:spcPct val="100000"/>
              </a:lnSpc>
            </a:pPr>
            <a:r>
              <a:rPr sz="1300" b="1" spc="-105" dirty="0" err="1" smtClean="0">
                <a:solidFill>
                  <a:srgbClr val="FF0000"/>
                </a:solidFill>
                <a:latin typeface="Arial"/>
                <a:cs typeface="Arial"/>
              </a:rPr>
              <a:t>Madde</a:t>
            </a:r>
            <a:r>
              <a:rPr sz="1300" b="1" spc="-105" dirty="0" smtClean="0">
                <a:solidFill>
                  <a:srgbClr val="FF0000"/>
                </a:solidFill>
                <a:latin typeface="Arial"/>
                <a:cs typeface="Arial"/>
              </a:rPr>
              <a:t> </a:t>
            </a:r>
            <a:r>
              <a:rPr sz="1300" b="1" spc="-80" dirty="0">
                <a:solidFill>
                  <a:srgbClr val="FF0000"/>
                </a:solidFill>
                <a:latin typeface="Arial"/>
                <a:cs typeface="Arial"/>
              </a:rPr>
              <a:t>26- </a:t>
            </a:r>
            <a:r>
              <a:rPr sz="1300" b="1" spc="-120" dirty="0">
                <a:solidFill>
                  <a:srgbClr val="FF0000"/>
                </a:solidFill>
                <a:latin typeface="Arial"/>
                <a:cs typeface="Arial"/>
              </a:rPr>
              <a:t>TABANCA </a:t>
            </a:r>
            <a:r>
              <a:rPr sz="1300" b="1" spc="-95" dirty="0">
                <a:solidFill>
                  <a:srgbClr val="FF0000"/>
                </a:solidFill>
                <a:latin typeface="Arial"/>
                <a:cs typeface="Arial"/>
              </a:rPr>
              <a:t>DIŞINDAKİ </a:t>
            </a:r>
            <a:r>
              <a:rPr sz="1300" b="1" spc="-105" dirty="0">
                <a:solidFill>
                  <a:srgbClr val="FF0000"/>
                </a:solidFill>
                <a:latin typeface="Arial"/>
                <a:cs typeface="Arial"/>
              </a:rPr>
              <a:t>SİLAHLAR </a:t>
            </a:r>
            <a:endParaRPr sz="1300" dirty="0">
              <a:solidFill>
                <a:srgbClr val="FF0000"/>
              </a:solidFill>
              <a:latin typeface="Arial"/>
              <a:cs typeface="Arial"/>
            </a:endParaRPr>
          </a:p>
          <a:p>
            <a:pPr marL="12700" marR="8255" indent="449580" algn="just">
              <a:lnSpc>
                <a:spcPts val="1200"/>
              </a:lnSpc>
              <a:spcBef>
                <a:spcPts val="60"/>
              </a:spcBef>
            </a:pPr>
            <a:r>
              <a:rPr sz="1300" spc="-85" dirty="0">
                <a:latin typeface="Arial"/>
                <a:cs typeface="Arial"/>
              </a:rPr>
              <a:t>Görevin </a:t>
            </a:r>
            <a:r>
              <a:rPr sz="1300" spc="-60" dirty="0">
                <a:latin typeface="Arial"/>
                <a:cs typeface="Arial"/>
              </a:rPr>
              <a:t>niteliği </a:t>
            </a:r>
            <a:r>
              <a:rPr sz="1300" spc="-90" dirty="0">
                <a:latin typeface="Arial"/>
                <a:cs typeface="Arial"/>
              </a:rPr>
              <a:t>uzun </a:t>
            </a:r>
            <a:r>
              <a:rPr sz="1300" spc="-85" dirty="0">
                <a:latin typeface="Arial"/>
                <a:cs typeface="Arial"/>
              </a:rPr>
              <a:t>namlulu </a:t>
            </a:r>
            <a:r>
              <a:rPr sz="1300" spc="-70" dirty="0">
                <a:latin typeface="Arial"/>
                <a:cs typeface="Arial"/>
              </a:rPr>
              <a:t>silah </a:t>
            </a:r>
            <a:r>
              <a:rPr sz="1300" spc="-85" dirty="0">
                <a:latin typeface="Arial"/>
                <a:cs typeface="Arial"/>
              </a:rPr>
              <a:t>bulundurmayı </a:t>
            </a:r>
            <a:r>
              <a:rPr sz="1300" spc="-90" dirty="0">
                <a:latin typeface="Arial"/>
                <a:cs typeface="Arial"/>
              </a:rPr>
              <a:t>ve </a:t>
            </a:r>
            <a:r>
              <a:rPr sz="1300" spc="-80" dirty="0">
                <a:latin typeface="Arial"/>
                <a:cs typeface="Arial"/>
              </a:rPr>
              <a:t>taşımayı </a:t>
            </a:r>
            <a:r>
              <a:rPr sz="1300" spc="-70" dirty="0">
                <a:latin typeface="Arial"/>
                <a:cs typeface="Arial"/>
              </a:rPr>
              <a:t>gerektiriyorsa</a:t>
            </a:r>
            <a:r>
              <a:rPr sz="1300" spc="-70" dirty="0">
                <a:solidFill>
                  <a:srgbClr val="FF0000"/>
                </a:solidFill>
                <a:latin typeface="Arial"/>
                <a:cs typeface="Arial"/>
              </a:rPr>
              <a:t>, </a:t>
            </a:r>
            <a:r>
              <a:rPr sz="1300" b="1" spc="-95" dirty="0">
                <a:solidFill>
                  <a:srgbClr val="FF0000"/>
                </a:solidFill>
                <a:latin typeface="Arial"/>
                <a:cs typeface="Arial"/>
              </a:rPr>
              <a:t>uzun  </a:t>
            </a:r>
            <a:r>
              <a:rPr sz="1300" b="1" spc="-90" dirty="0">
                <a:solidFill>
                  <a:srgbClr val="FF0000"/>
                </a:solidFill>
                <a:latin typeface="Arial"/>
                <a:cs typeface="Arial"/>
              </a:rPr>
              <a:t>namlulu </a:t>
            </a:r>
            <a:r>
              <a:rPr sz="1300" b="1" spc="-75" dirty="0">
                <a:solidFill>
                  <a:srgbClr val="FF0000"/>
                </a:solidFill>
                <a:latin typeface="Arial"/>
                <a:cs typeface="Arial"/>
              </a:rPr>
              <a:t>silahın </a:t>
            </a:r>
            <a:r>
              <a:rPr sz="1300" spc="-60" dirty="0">
                <a:solidFill>
                  <a:srgbClr val="FF0000"/>
                </a:solidFill>
                <a:latin typeface="Arial"/>
                <a:cs typeface="Arial"/>
              </a:rPr>
              <a:t>niteliği </a:t>
            </a:r>
            <a:r>
              <a:rPr sz="1300" spc="-90" dirty="0">
                <a:solidFill>
                  <a:srgbClr val="FF0000"/>
                </a:solidFill>
                <a:latin typeface="Arial"/>
                <a:cs typeface="Arial"/>
              </a:rPr>
              <a:t>ve </a:t>
            </a:r>
            <a:r>
              <a:rPr sz="1300" spc="-75" dirty="0">
                <a:solidFill>
                  <a:srgbClr val="FF0000"/>
                </a:solidFill>
                <a:latin typeface="Arial"/>
                <a:cs typeface="Arial"/>
              </a:rPr>
              <a:t>sayısı </a:t>
            </a:r>
            <a:r>
              <a:rPr sz="1300" b="1" spc="-100" dirty="0">
                <a:solidFill>
                  <a:srgbClr val="FF0000"/>
                </a:solidFill>
                <a:latin typeface="Arial"/>
                <a:cs typeface="Arial"/>
              </a:rPr>
              <a:t>komisyonun </a:t>
            </a:r>
            <a:r>
              <a:rPr sz="1300" b="1" spc="-80" dirty="0">
                <a:solidFill>
                  <a:srgbClr val="FF0000"/>
                </a:solidFill>
                <a:latin typeface="Arial"/>
                <a:cs typeface="Arial"/>
              </a:rPr>
              <a:t>kararı </a:t>
            </a:r>
            <a:r>
              <a:rPr sz="1300" spc="-90" dirty="0">
                <a:solidFill>
                  <a:srgbClr val="FF0000"/>
                </a:solidFill>
                <a:latin typeface="Arial"/>
                <a:cs typeface="Arial"/>
              </a:rPr>
              <a:t>ve </a:t>
            </a:r>
            <a:r>
              <a:rPr sz="1300" b="1" spc="-75" dirty="0">
                <a:solidFill>
                  <a:srgbClr val="FF0000"/>
                </a:solidFill>
                <a:latin typeface="Arial"/>
                <a:cs typeface="Arial"/>
              </a:rPr>
              <a:t>valinin </a:t>
            </a:r>
            <a:r>
              <a:rPr sz="1300" spc="-85" dirty="0">
                <a:latin typeface="Arial"/>
                <a:cs typeface="Arial"/>
              </a:rPr>
              <a:t>onayı </a:t>
            </a:r>
            <a:r>
              <a:rPr sz="1300" spc="-55" dirty="0">
                <a:latin typeface="Arial"/>
                <a:cs typeface="Arial"/>
              </a:rPr>
              <a:t>ile</a:t>
            </a:r>
            <a:r>
              <a:rPr sz="1300" spc="15" dirty="0">
                <a:latin typeface="Arial"/>
                <a:cs typeface="Arial"/>
              </a:rPr>
              <a:t> </a:t>
            </a:r>
            <a:r>
              <a:rPr sz="1300" spc="-70" dirty="0">
                <a:latin typeface="Arial"/>
                <a:cs typeface="Arial"/>
              </a:rPr>
              <a:t>tayin </a:t>
            </a:r>
            <a:r>
              <a:rPr sz="1300" spc="-60" dirty="0">
                <a:latin typeface="Arial"/>
                <a:cs typeface="Arial"/>
              </a:rPr>
              <a:t>edilir.”</a:t>
            </a:r>
            <a:endParaRPr sz="1300" dirty="0">
              <a:latin typeface="Arial"/>
              <a:cs typeface="Arial"/>
            </a:endParaRPr>
          </a:p>
          <a:p>
            <a:pPr>
              <a:lnSpc>
                <a:spcPct val="100000"/>
              </a:lnSpc>
              <a:spcBef>
                <a:spcPts val="50"/>
              </a:spcBef>
            </a:pPr>
            <a:endParaRPr sz="1300" dirty="0">
              <a:solidFill>
                <a:srgbClr val="FF0000"/>
              </a:solidFill>
              <a:latin typeface="Arial"/>
              <a:cs typeface="Arial"/>
            </a:endParaRPr>
          </a:p>
          <a:p>
            <a:pPr marL="12700">
              <a:lnSpc>
                <a:spcPct val="100000"/>
              </a:lnSpc>
              <a:spcBef>
                <a:spcPts val="5"/>
              </a:spcBef>
            </a:pPr>
            <a:r>
              <a:rPr sz="1300" b="1" spc="-105" dirty="0">
                <a:solidFill>
                  <a:srgbClr val="FF0000"/>
                </a:solidFill>
                <a:latin typeface="Arial"/>
                <a:cs typeface="Arial"/>
              </a:rPr>
              <a:t>Madde </a:t>
            </a:r>
            <a:r>
              <a:rPr sz="1300" b="1" spc="-80" dirty="0">
                <a:solidFill>
                  <a:srgbClr val="FF0000"/>
                </a:solidFill>
                <a:latin typeface="Arial"/>
                <a:cs typeface="Arial"/>
              </a:rPr>
              <a:t>27- </a:t>
            </a:r>
            <a:r>
              <a:rPr sz="1300" b="1" spc="-100" dirty="0">
                <a:solidFill>
                  <a:srgbClr val="FF0000"/>
                </a:solidFill>
                <a:latin typeface="Arial"/>
                <a:cs typeface="Arial"/>
              </a:rPr>
              <a:t>SİLAHLARIN</a:t>
            </a:r>
            <a:r>
              <a:rPr sz="1300" b="1" spc="-114" dirty="0">
                <a:solidFill>
                  <a:srgbClr val="FF0000"/>
                </a:solidFill>
                <a:latin typeface="Arial"/>
                <a:cs typeface="Arial"/>
              </a:rPr>
              <a:t> </a:t>
            </a:r>
            <a:r>
              <a:rPr sz="1300" b="1" spc="-105" dirty="0">
                <a:solidFill>
                  <a:srgbClr val="FF0000"/>
                </a:solidFill>
                <a:latin typeface="Arial"/>
                <a:cs typeface="Arial"/>
              </a:rPr>
              <a:t>KAYDI</a:t>
            </a:r>
            <a:endParaRPr sz="1300" dirty="0">
              <a:solidFill>
                <a:srgbClr val="FF0000"/>
              </a:solidFill>
              <a:latin typeface="Arial"/>
              <a:cs typeface="Arial"/>
            </a:endParaRPr>
          </a:p>
          <a:p>
            <a:pPr marL="12700" marR="6985" indent="449580" algn="just">
              <a:lnSpc>
                <a:spcPct val="111100"/>
              </a:lnSpc>
            </a:pPr>
            <a:r>
              <a:rPr sz="1300" spc="-85" dirty="0">
                <a:latin typeface="Arial"/>
                <a:cs typeface="Arial"/>
              </a:rPr>
              <a:t>Bulundurulmasına </a:t>
            </a:r>
            <a:r>
              <a:rPr sz="1300" spc="-90" dirty="0">
                <a:latin typeface="Arial"/>
                <a:cs typeface="Arial"/>
              </a:rPr>
              <a:t>ve </a:t>
            </a:r>
            <a:r>
              <a:rPr sz="1300" spc="-85" dirty="0">
                <a:latin typeface="Arial"/>
                <a:cs typeface="Arial"/>
              </a:rPr>
              <a:t>taşınmasına </a:t>
            </a:r>
            <a:r>
              <a:rPr sz="1300" spc="-60" dirty="0">
                <a:latin typeface="Arial"/>
                <a:cs typeface="Arial"/>
              </a:rPr>
              <a:t>izin </a:t>
            </a:r>
            <a:r>
              <a:rPr sz="1300" spc="-70" dirty="0">
                <a:latin typeface="Arial"/>
                <a:cs typeface="Arial"/>
              </a:rPr>
              <a:t>verilen </a:t>
            </a:r>
            <a:r>
              <a:rPr sz="1300" spc="-80" dirty="0">
                <a:latin typeface="Arial"/>
                <a:cs typeface="Arial"/>
              </a:rPr>
              <a:t>her </a:t>
            </a:r>
            <a:r>
              <a:rPr sz="1300" spc="-65" dirty="0">
                <a:latin typeface="Arial"/>
                <a:cs typeface="Arial"/>
              </a:rPr>
              <a:t>türlü ateşli silah, </a:t>
            </a:r>
            <a:r>
              <a:rPr sz="1300" spc="-90" dirty="0">
                <a:latin typeface="Arial"/>
                <a:cs typeface="Arial"/>
              </a:rPr>
              <a:t>komisyonca </a:t>
            </a:r>
            <a:r>
              <a:rPr sz="1300" spc="-65" dirty="0">
                <a:latin typeface="Arial"/>
                <a:cs typeface="Arial"/>
              </a:rPr>
              <a:t>bir  </a:t>
            </a:r>
            <a:r>
              <a:rPr sz="1300" spc="-80" dirty="0">
                <a:latin typeface="Arial"/>
                <a:cs typeface="Arial"/>
              </a:rPr>
              <a:t>örneği </a:t>
            </a:r>
            <a:r>
              <a:rPr sz="1300" spc="-85" dirty="0">
                <a:latin typeface="Arial"/>
                <a:cs typeface="Arial"/>
              </a:rPr>
              <a:t>Ek-6</a:t>
            </a:r>
            <a:r>
              <a:rPr sz="1300" spc="80" dirty="0">
                <a:latin typeface="Arial"/>
                <a:cs typeface="Arial"/>
              </a:rPr>
              <a:t> </a:t>
            </a:r>
            <a:r>
              <a:rPr sz="1300" spc="-95" dirty="0">
                <a:latin typeface="Arial"/>
                <a:cs typeface="Arial"/>
              </a:rPr>
              <a:t>da </a:t>
            </a:r>
            <a:r>
              <a:rPr sz="1300" spc="-85" dirty="0">
                <a:solidFill>
                  <a:srgbClr val="FF0000"/>
                </a:solidFill>
                <a:latin typeface="Arial"/>
                <a:cs typeface="Arial"/>
              </a:rPr>
              <a:t>bulunan  </a:t>
            </a:r>
            <a:r>
              <a:rPr sz="1300" i="1" spc="-80" dirty="0">
                <a:solidFill>
                  <a:srgbClr val="FF0000"/>
                </a:solidFill>
                <a:latin typeface="Arial"/>
                <a:cs typeface="Arial"/>
              </a:rPr>
              <a:t>“</a:t>
            </a:r>
            <a:r>
              <a:rPr sz="1300" b="1" i="1" spc="-80" dirty="0">
                <a:solidFill>
                  <a:srgbClr val="FF0000"/>
                </a:solidFill>
                <a:latin typeface="Arial"/>
                <a:cs typeface="Arial"/>
              </a:rPr>
              <a:t>Silah </a:t>
            </a:r>
            <a:r>
              <a:rPr sz="1300" b="1" i="1" spc="-100" dirty="0">
                <a:solidFill>
                  <a:srgbClr val="FF0000"/>
                </a:solidFill>
                <a:latin typeface="Arial"/>
                <a:cs typeface="Arial"/>
              </a:rPr>
              <a:t>Bulundurma </a:t>
            </a:r>
            <a:r>
              <a:rPr sz="1300" b="1" i="1" spc="-85" dirty="0">
                <a:solidFill>
                  <a:srgbClr val="FF0000"/>
                </a:solidFill>
                <a:latin typeface="Arial"/>
                <a:cs typeface="Arial"/>
              </a:rPr>
              <a:t>Kayıt </a:t>
            </a:r>
            <a:r>
              <a:rPr sz="1300" b="1" i="1" spc="-80" dirty="0">
                <a:solidFill>
                  <a:srgbClr val="FF0000"/>
                </a:solidFill>
                <a:latin typeface="Arial"/>
                <a:cs typeface="Arial"/>
              </a:rPr>
              <a:t>Defteri</a:t>
            </a:r>
            <a:r>
              <a:rPr sz="1300" spc="-80" dirty="0">
                <a:solidFill>
                  <a:srgbClr val="FF0000"/>
                </a:solidFill>
                <a:latin typeface="Arial"/>
                <a:cs typeface="Arial"/>
              </a:rPr>
              <a:t>”</a:t>
            </a:r>
            <a:r>
              <a:rPr sz="1300" spc="-80" dirty="0">
                <a:latin typeface="Arial"/>
                <a:cs typeface="Arial"/>
              </a:rPr>
              <a:t>ne </a:t>
            </a:r>
            <a:r>
              <a:rPr sz="1300" spc="-65" dirty="0">
                <a:latin typeface="Arial"/>
                <a:cs typeface="Arial"/>
              </a:rPr>
              <a:t>işlenir. </a:t>
            </a:r>
            <a:r>
              <a:rPr sz="1300" spc="-70" dirty="0">
                <a:latin typeface="Arial"/>
                <a:cs typeface="Arial"/>
              </a:rPr>
              <a:t>Ateşli </a:t>
            </a:r>
            <a:r>
              <a:rPr sz="1300" spc="-65" dirty="0">
                <a:latin typeface="Arial"/>
                <a:cs typeface="Arial"/>
              </a:rPr>
              <a:t>silahlar, </a:t>
            </a:r>
            <a:r>
              <a:rPr sz="1300" spc="-75" dirty="0">
                <a:latin typeface="Arial"/>
                <a:cs typeface="Arial"/>
              </a:rPr>
              <a:t>özel  </a:t>
            </a:r>
            <a:r>
              <a:rPr sz="1300" spc="-80" dirty="0">
                <a:latin typeface="Arial"/>
                <a:cs typeface="Arial"/>
              </a:rPr>
              <a:t>güvenlik </a:t>
            </a:r>
            <a:r>
              <a:rPr sz="1300" spc="-65" dirty="0">
                <a:latin typeface="Arial"/>
                <a:cs typeface="Arial"/>
              </a:rPr>
              <a:t>izni </a:t>
            </a:r>
            <a:r>
              <a:rPr sz="1300" spc="-70" dirty="0">
                <a:latin typeface="Arial"/>
                <a:cs typeface="Arial"/>
              </a:rPr>
              <a:t>verilen </a:t>
            </a:r>
            <a:r>
              <a:rPr sz="1300" spc="-60" dirty="0">
                <a:latin typeface="Arial"/>
                <a:cs typeface="Arial"/>
              </a:rPr>
              <a:t>kişi </a:t>
            </a:r>
            <a:r>
              <a:rPr sz="1300" spc="-90" dirty="0">
                <a:latin typeface="Arial"/>
                <a:cs typeface="Arial"/>
              </a:rPr>
              <a:t>veya </a:t>
            </a:r>
            <a:r>
              <a:rPr sz="1300" spc="-80" dirty="0">
                <a:latin typeface="Arial"/>
                <a:cs typeface="Arial"/>
              </a:rPr>
              <a:t>kuruluş </a:t>
            </a:r>
            <a:r>
              <a:rPr sz="1300" spc="-75" dirty="0">
                <a:latin typeface="Arial"/>
                <a:cs typeface="Arial"/>
              </a:rPr>
              <a:t>tarafından, </a:t>
            </a:r>
            <a:r>
              <a:rPr sz="1300" spc="-65" dirty="0">
                <a:latin typeface="Arial"/>
                <a:cs typeface="Arial"/>
              </a:rPr>
              <a:t>bir </a:t>
            </a:r>
            <a:r>
              <a:rPr sz="1300" spc="-80" dirty="0">
                <a:latin typeface="Arial"/>
                <a:cs typeface="Arial"/>
              </a:rPr>
              <a:t>örneği Ek-7 </a:t>
            </a:r>
            <a:r>
              <a:rPr sz="1300" spc="-95" dirty="0">
                <a:latin typeface="Arial"/>
                <a:cs typeface="Arial"/>
              </a:rPr>
              <a:t>de </a:t>
            </a:r>
            <a:r>
              <a:rPr sz="1300" spc="-85" dirty="0">
                <a:latin typeface="Arial"/>
                <a:cs typeface="Arial"/>
              </a:rPr>
              <a:t>bulunan</a:t>
            </a:r>
            <a:r>
              <a:rPr sz="1300" u="sng" spc="-85" dirty="0">
                <a:uFill>
                  <a:solidFill>
                    <a:srgbClr val="000000"/>
                  </a:solidFill>
                </a:uFill>
                <a:latin typeface="Arial"/>
                <a:cs typeface="Arial"/>
              </a:rPr>
              <a:t> </a:t>
            </a:r>
            <a:r>
              <a:rPr sz="1300" b="1" i="1" u="sng" spc="-80" dirty="0">
                <a:solidFill>
                  <a:srgbClr val="FF0000"/>
                </a:solidFill>
                <a:uFill>
                  <a:solidFill>
                    <a:srgbClr val="000000"/>
                  </a:solidFill>
                </a:uFill>
                <a:latin typeface="Arial"/>
                <a:cs typeface="Arial"/>
              </a:rPr>
              <a:t>“</a:t>
            </a:r>
            <a:r>
              <a:rPr sz="1300" b="1" i="1" u="sng" spc="-80" dirty="0" err="1">
                <a:solidFill>
                  <a:srgbClr val="FF0000"/>
                </a:solidFill>
                <a:uFill>
                  <a:solidFill>
                    <a:srgbClr val="000000"/>
                  </a:solidFill>
                </a:uFill>
                <a:latin typeface="Arial"/>
                <a:cs typeface="Arial"/>
              </a:rPr>
              <a:t>Silah</a:t>
            </a:r>
            <a:r>
              <a:rPr sz="1300" b="1" i="1" u="sng" spc="-130" dirty="0">
                <a:solidFill>
                  <a:srgbClr val="FF0000"/>
                </a:solidFill>
                <a:uFill>
                  <a:solidFill>
                    <a:srgbClr val="000000"/>
                  </a:solidFill>
                </a:uFill>
                <a:latin typeface="Arial"/>
                <a:cs typeface="Arial"/>
              </a:rPr>
              <a:t> </a:t>
            </a:r>
            <a:r>
              <a:rPr sz="1300" b="1" i="1" u="sng" spc="-95" dirty="0" err="1" smtClean="0">
                <a:solidFill>
                  <a:srgbClr val="FF0000"/>
                </a:solidFill>
                <a:uFill>
                  <a:solidFill>
                    <a:srgbClr val="000000"/>
                  </a:solidFill>
                </a:uFill>
                <a:latin typeface="Arial"/>
                <a:cs typeface="Arial"/>
              </a:rPr>
              <a:t>Demirbaş</a:t>
            </a:r>
            <a:r>
              <a:rPr lang="tr-TR" sz="1300" b="1" i="1" u="sng" spc="-95" dirty="0" smtClean="0">
                <a:solidFill>
                  <a:srgbClr val="FF0000"/>
                </a:solidFill>
                <a:uFill>
                  <a:solidFill>
                    <a:srgbClr val="000000"/>
                  </a:solidFill>
                </a:uFill>
                <a:latin typeface="Arial"/>
                <a:cs typeface="Arial"/>
              </a:rPr>
              <a:t> </a:t>
            </a:r>
            <a:r>
              <a:rPr sz="1300" u="sng" spc="-225" dirty="0" smtClean="0">
                <a:solidFill>
                  <a:srgbClr val="FF0000"/>
                </a:solidFill>
                <a:uFill>
                  <a:solidFill>
                    <a:srgbClr val="000000"/>
                  </a:solidFill>
                </a:uFill>
                <a:latin typeface="Times New Roman"/>
                <a:cs typeface="Times New Roman"/>
              </a:rPr>
              <a:t> </a:t>
            </a:r>
            <a:r>
              <a:rPr sz="1300" b="1" i="1" u="sng" spc="-85" dirty="0">
                <a:solidFill>
                  <a:srgbClr val="FF0000"/>
                </a:solidFill>
                <a:uFill>
                  <a:solidFill>
                    <a:srgbClr val="000000"/>
                  </a:solidFill>
                </a:uFill>
                <a:latin typeface="Arial"/>
                <a:cs typeface="Arial"/>
              </a:rPr>
              <a:t>Defteri”ne</a:t>
            </a:r>
            <a:r>
              <a:rPr sz="1300" b="1" i="1" spc="80" dirty="0">
                <a:solidFill>
                  <a:srgbClr val="FF0000"/>
                </a:solidFill>
                <a:latin typeface="Arial"/>
                <a:cs typeface="Arial"/>
              </a:rPr>
              <a:t> </a:t>
            </a:r>
            <a:r>
              <a:rPr sz="1300" spc="-95" dirty="0">
                <a:latin typeface="Arial"/>
                <a:cs typeface="Arial"/>
              </a:rPr>
              <a:t>de </a:t>
            </a:r>
            <a:r>
              <a:rPr sz="1300" spc="-70" dirty="0">
                <a:latin typeface="Arial"/>
                <a:cs typeface="Arial"/>
              </a:rPr>
              <a:t>kaydedilir. </a:t>
            </a:r>
            <a:r>
              <a:rPr sz="1300" spc="-95" dirty="0">
                <a:latin typeface="Arial"/>
                <a:cs typeface="Arial"/>
              </a:rPr>
              <a:t>Görev </a:t>
            </a:r>
            <a:r>
              <a:rPr sz="1300" spc="-80" dirty="0">
                <a:latin typeface="Arial"/>
                <a:cs typeface="Arial"/>
              </a:rPr>
              <a:t>alanında </a:t>
            </a:r>
            <a:r>
              <a:rPr sz="1300" spc="-90" dirty="0">
                <a:latin typeface="Arial"/>
                <a:cs typeface="Arial"/>
              </a:rPr>
              <a:t>muhafaza </a:t>
            </a:r>
            <a:r>
              <a:rPr sz="1300" spc="-75" dirty="0">
                <a:latin typeface="Arial"/>
                <a:cs typeface="Arial"/>
              </a:rPr>
              <a:t>edilen </a:t>
            </a:r>
            <a:r>
              <a:rPr sz="1300" spc="-65" dirty="0">
                <a:latin typeface="Arial"/>
                <a:cs typeface="Arial"/>
              </a:rPr>
              <a:t>ateşli silahlar, </a:t>
            </a:r>
            <a:r>
              <a:rPr sz="1300" spc="-75" dirty="0">
                <a:latin typeface="Arial"/>
                <a:cs typeface="Arial"/>
              </a:rPr>
              <a:t>özel </a:t>
            </a:r>
            <a:r>
              <a:rPr sz="1300" spc="-80" dirty="0">
                <a:latin typeface="Arial"/>
                <a:cs typeface="Arial"/>
              </a:rPr>
              <a:t>güvenlik  </a:t>
            </a:r>
            <a:r>
              <a:rPr sz="1300" spc="-70" dirty="0">
                <a:latin typeface="Arial"/>
                <a:cs typeface="Arial"/>
              </a:rPr>
              <a:t>görevlilerine </a:t>
            </a:r>
            <a:r>
              <a:rPr sz="1300" spc="-65" dirty="0">
                <a:latin typeface="Arial"/>
                <a:cs typeface="Arial"/>
              </a:rPr>
              <a:t>bir </a:t>
            </a:r>
            <a:r>
              <a:rPr sz="1300" spc="-80" dirty="0">
                <a:latin typeface="Arial"/>
                <a:cs typeface="Arial"/>
              </a:rPr>
              <a:t>örneği Ek-8’de </a:t>
            </a:r>
            <a:r>
              <a:rPr sz="1300" spc="-85" dirty="0">
                <a:latin typeface="Arial"/>
                <a:cs typeface="Arial"/>
              </a:rPr>
              <a:t>bulunan  </a:t>
            </a:r>
            <a:r>
              <a:rPr sz="1300" spc="-90" dirty="0">
                <a:latin typeface="Arial"/>
                <a:cs typeface="Arial"/>
              </a:rPr>
              <a:t>ve </a:t>
            </a:r>
            <a:r>
              <a:rPr sz="1300" spc="-80" dirty="0">
                <a:latin typeface="Arial"/>
                <a:cs typeface="Arial"/>
              </a:rPr>
              <a:t>her </a:t>
            </a:r>
            <a:r>
              <a:rPr sz="1300" spc="-75" dirty="0">
                <a:latin typeface="Arial"/>
                <a:cs typeface="Arial"/>
              </a:rPr>
              <a:t>sayfası </a:t>
            </a:r>
            <a:r>
              <a:rPr sz="1300" spc="-70" dirty="0">
                <a:latin typeface="Arial"/>
                <a:cs typeface="Arial"/>
              </a:rPr>
              <a:t>yöneticiler </a:t>
            </a:r>
            <a:r>
              <a:rPr sz="1300" spc="-75" dirty="0">
                <a:latin typeface="Arial"/>
                <a:cs typeface="Arial"/>
              </a:rPr>
              <a:t>tarafından onaylı </a:t>
            </a:r>
            <a:r>
              <a:rPr sz="1300" b="1" i="1" spc="-85" dirty="0">
                <a:solidFill>
                  <a:srgbClr val="FF0000"/>
                </a:solidFill>
                <a:latin typeface="Arial"/>
                <a:cs typeface="Arial"/>
              </a:rPr>
              <a:t>“Devir  </a:t>
            </a:r>
            <a:r>
              <a:rPr sz="1300" b="1" i="1" spc="-90" dirty="0">
                <a:solidFill>
                  <a:srgbClr val="FF0000"/>
                </a:solidFill>
                <a:latin typeface="Arial"/>
                <a:cs typeface="Arial"/>
              </a:rPr>
              <a:t>Teslim </a:t>
            </a:r>
            <a:r>
              <a:rPr sz="1300" b="1" i="1" spc="-95" dirty="0">
                <a:solidFill>
                  <a:srgbClr val="FF0000"/>
                </a:solidFill>
                <a:latin typeface="Arial"/>
                <a:cs typeface="Arial"/>
              </a:rPr>
              <a:t>ve Rapor </a:t>
            </a:r>
            <a:r>
              <a:rPr sz="1300" b="1" i="1" spc="-85" dirty="0">
                <a:solidFill>
                  <a:srgbClr val="FF0000"/>
                </a:solidFill>
                <a:latin typeface="Arial"/>
                <a:cs typeface="Arial"/>
              </a:rPr>
              <a:t>Defteri”ne </a:t>
            </a:r>
            <a:r>
              <a:rPr sz="1300" spc="-90" dirty="0">
                <a:latin typeface="Arial"/>
                <a:cs typeface="Arial"/>
              </a:rPr>
              <a:t>imza </a:t>
            </a:r>
            <a:r>
              <a:rPr sz="1300" spc="-65" dirty="0">
                <a:latin typeface="Arial"/>
                <a:cs typeface="Arial"/>
              </a:rPr>
              <a:t>karşılığı </a:t>
            </a:r>
            <a:r>
              <a:rPr sz="1300" spc="-75" dirty="0">
                <a:latin typeface="Arial"/>
                <a:cs typeface="Arial"/>
              </a:rPr>
              <a:t>devir teslim </a:t>
            </a:r>
            <a:r>
              <a:rPr sz="1300" spc="-60" dirty="0">
                <a:latin typeface="Arial"/>
                <a:cs typeface="Arial"/>
              </a:rPr>
              <a:t>edilir. </a:t>
            </a:r>
            <a:r>
              <a:rPr sz="1300" spc="-90" dirty="0">
                <a:latin typeface="Arial"/>
                <a:cs typeface="Arial"/>
              </a:rPr>
              <a:t>Özel </a:t>
            </a:r>
            <a:r>
              <a:rPr sz="1300" spc="-80" dirty="0">
                <a:latin typeface="Arial"/>
                <a:cs typeface="Arial"/>
              </a:rPr>
              <a:t>güvenlik </a:t>
            </a:r>
            <a:r>
              <a:rPr sz="1300" spc="-65" dirty="0">
                <a:latin typeface="Arial"/>
                <a:cs typeface="Arial"/>
              </a:rPr>
              <a:t>görevlileri, </a:t>
            </a:r>
            <a:r>
              <a:rPr sz="1300" spc="-70" dirty="0">
                <a:latin typeface="Arial"/>
                <a:cs typeface="Arial"/>
              </a:rPr>
              <a:t>ateşli  </a:t>
            </a:r>
            <a:r>
              <a:rPr sz="1300" spc="-65" dirty="0">
                <a:latin typeface="Arial"/>
                <a:cs typeface="Arial"/>
              </a:rPr>
              <a:t>silahları </a:t>
            </a:r>
            <a:r>
              <a:rPr sz="1300" spc="-95" dirty="0">
                <a:latin typeface="Arial"/>
                <a:cs typeface="Arial"/>
              </a:rPr>
              <a:t>Kanunda </a:t>
            </a:r>
            <a:r>
              <a:rPr sz="1300" spc="-65" dirty="0">
                <a:latin typeface="Arial"/>
                <a:cs typeface="Arial"/>
              </a:rPr>
              <a:t>belirtilen istisnalar </a:t>
            </a:r>
            <a:r>
              <a:rPr sz="1300" spc="-80" dirty="0">
                <a:latin typeface="Arial"/>
                <a:cs typeface="Arial"/>
              </a:rPr>
              <a:t>dışında </a:t>
            </a:r>
            <a:r>
              <a:rPr sz="1300" spc="-85" dirty="0">
                <a:latin typeface="Arial"/>
                <a:cs typeface="Arial"/>
              </a:rPr>
              <a:t>görev </a:t>
            </a:r>
            <a:r>
              <a:rPr sz="1300" spc="-75" dirty="0">
                <a:latin typeface="Arial"/>
                <a:cs typeface="Arial"/>
              </a:rPr>
              <a:t>alanı </a:t>
            </a:r>
            <a:r>
              <a:rPr sz="1300" spc="-80" dirty="0">
                <a:latin typeface="Arial"/>
                <a:cs typeface="Arial"/>
              </a:rPr>
              <a:t>dışına</a:t>
            </a:r>
            <a:r>
              <a:rPr sz="1300" spc="5" dirty="0">
                <a:latin typeface="Arial"/>
                <a:cs typeface="Arial"/>
              </a:rPr>
              <a:t> </a:t>
            </a:r>
            <a:r>
              <a:rPr sz="1300" spc="-80" dirty="0">
                <a:latin typeface="Arial"/>
                <a:cs typeface="Arial"/>
              </a:rPr>
              <a:t>çıkaramaz.</a:t>
            </a:r>
            <a:endParaRPr sz="1300" dirty="0">
              <a:latin typeface="Arial"/>
              <a:cs typeface="Arial"/>
            </a:endParaRPr>
          </a:p>
          <a:p>
            <a:pPr>
              <a:lnSpc>
                <a:spcPct val="100000"/>
              </a:lnSpc>
              <a:spcBef>
                <a:spcPts val="50"/>
              </a:spcBef>
            </a:pPr>
            <a:endParaRPr sz="1300" dirty="0">
              <a:solidFill>
                <a:srgbClr val="FF0000"/>
              </a:solidFill>
              <a:latin typeface="Arial"/>
              <a:cs typeface="Arial"/>
            </a:endParaRPr>
          </a:p>
          <a:p>
            <a:pPr marL="12700">
              <a:lnSpc>
                <a:spcPts val="1055"/>
              </a:lnSpc>
            </a:pPr>
            <a:r>
              <a:rPr sz="1300" b="1" spc="-105" dirty="0">
                <a:solidFill>
                  <a:srgbClr val="FF0000"/>
                </a:solidFill>
                <a:latin typeface="Arial"/>
                <a:cs typeface="Arial"/>
              </a:rPr>
              <a:t>Madde </a:t>
            </a:r>
            <a:r>
              <a:rPr sz="1300" b="1" spc="-85" dirty="0">
                <a:solidFill>
                  <a:srgbClr val="FF0000"/>
                </a:solidFill>
                <a:latin typeface="Arial"/>
                <a:cs typeface="Arial"/>
              </a:rPr>
              <a:t>28- </a:t>
            </a:r>
            <a:r>
              <a:rPr sz="1300" b="1" spc="-105" dirty="0">
                <a:solidFill>
                  <a:srgbClr val="FF0000"/>
                </a:solidFill>
                <a:latin typeface="Arial"/>
                <a:cs typeface="Arial"/>
              </a:rPr>
              <a:t>TAŞIMA </a:t>
            </a:r>
            <a:r>
              <a:rPr sz="1300" b="1" spc="-110" dirty="0">
                <a:solidFill>
                  <a:srgbClr val="FF0000"/>
                </a:solidFill>
                <a:latin typeface="Arial"/>
                <a:cs typeface="Arial"/>
              </a:rPr>
              <a:t>VE </a:t>
            </a:r>
            <a:r>
              <a:rPr lang="tr-TR" sz="1300" b="1" spc="-110" dirty="0" smtClean="0">
                <a:solidFill>
                  <a:srgbClr val="FF0000"/>
                </a:solidFill>
                <a:latin typeface="Arial"/>
                <a:cs typeface="Arial"/>
              </a:rPr>
              <a:t> </a:t>
            </a:r>
            <a:r>
              <a:rPr sz="1300" b="1" spc="-120" dirty="0" smtClean="0">
                <a:solidFill>
                  <a:srgbClr val="FF0000"/>
                </a:solidFill>
                <a:latin typeface="Arial"/>
                <a:cs typeface="Arial"/>
              </a:rPr>
              <a:t>BULUNDURMA</a:t>
            </a:r>
            <a:r>
              <a:rPr sz="1300" b="1" spc="-114" dirty="0" smtClean="0">
                <a:solidFill>
                  <a:srgbClr val="FF0000"/>
                </a:solidFill>
                <a:latin typeface="Arial"/>
                <a:cs typeface="Arial"/>
              </a:rPr>
              <a:t> </a:t>
            </a:r>
            <a:r>
              <a:rPr lang="tr-TR" sz="1300" b="1" spc="-114" dirty="0" smtClean="0">
                <a:solidFill>
                  <a:srgbClr val="FF0000"/>
                </a:solidFill>
                <a:latin typeface="Arial"/>
                <a:cs typeface="Arial"/>
              </a:rPr>
              <a:t> </a:t>
            </a:r>
            <a:r>
              <a:rPr sz="1300" b="1" spc="-110" dirty="0" smtClean="0">
                <a:solidFill>
                  <a:srgbClr val="FF0000"/>
                </a:solidFill>
                <a:latin typeface="Arial"/>
                <a:cs typeface="Arial"/>
              </a:rPr>
              <a:t>BELGESİ</a:t>
            </a:r>
            <a:endParaRPr sz="1300" dirty="0">
              <a:solidFill>
                <a:srgbClr val="FF0000"/>
              </a:solidFill>
              <a:latin typeface="Arial"/>
              <a:cs typeface="Arial"/>
            </a:endParaRPr>
          </a:p>
          <a:p>
            <a:pPr marL="12700" marR="170180" indent="449580">
              <a:lnSpc>
                <a:spcPct val="95900"/>
              </a:lnSpc>
              <a:spcBef>
                <a:spcPts val="20"/>
              </a:spcBef>
            </a:pPr>
            <a:r>
              <a:rPr sz="1300" spc="-90" dirty="0" smtClean="0">
                <a:latin typeface="Arial"/>
                <a:cs typeface="Arial"/>
              </a:rPr>
              <a:t>Her </a:t>
            </a:r>
            <a:r>
              <a:rPr sz="1300" spc="-65" dirty="0">
                <a:latin typeface="Arial"/>
                <a:cs typeface="Arial"/>
              </a:rPr>
              <a:t>ateşli </a:t>
            </a:r>
            <a:r>
              <a:rPr sz="1300" spc="-70" dirty="0">
                <a:latin typeface="Arial"/>
                <a:cs typeface="Arial"/>
              </a:rPr>
              <a:t>silah </a:t>
            </a:r>
            <a:r>
              <a:rPr sz="1300" spc="-65" dirty="0">
                <a:latin typeface="Arial"/>
                <a:cs typeface="Arial"/>
              </a:rPr>
              <a:t>için </a:t>
            </a:r>
            <a:r>
              <a:rPr sz="1300" spc="-80" dirty="0">
                <a:latin typeface="Arial"/>
                <a:cs typeface="Arial"/>
              </a:rPr>
              <a:t>Ek-9’da </a:t>
            </a:r>
            <a:r>
              <a:rPr sz="1300" spc="-65" dirty="0">
                <a:latin typeface="Arial"/>
                <a:cs typeface="Arial"/>
              </a:rPr>
              <a:t>belirtilen </a:t>
            </a:r>
            <a:r>
              <a:rPr sz="1300" spc="-90" dirty="0">
                <a:latin typeface="Arial"/>
                <a:cs typeface="Arial"/>
              </a:rPr>
              <a:t>Özel  </a:t>
            </a:r>
            <a:r>
              <a:rPr sz="1300" spc="-85" dirty="0">
                <a:latin typeface="Arial"/>
                <a:cs typeface="Arial"/>
              </a:rPr>
              <a:t>Güvenlik </a:t>
            </a:r>
            <a:r>
              <a:rPr sz="1300" spc="-75" dirty="0">
                <a:latin typeface="Arial"/>
                <a:cs typeface="Arial"/>
              </a:rPr>
              <a:t>Silah </a:t>
            </a:r>
            <a:r>
              <a:rPr sz="1300" spc="-90" dirty="0">
                <a:latin typeface="Arial"/>
                <a:cs typeface="Arial"/>
              </a:rPr>
              <a:t>Taşıma/Bulundurma </a:t>
            </a:r>
            <a:r>
              <a:rPr sz="1300" spc="-80" dirty="0">
                <a:latin typeface="Arial"/>
                <a:cs typeface="Arial"/>
              </a:rPr>
              <a:t>Belgesi </a:t>
            </a:r>
            <a:r>
              <a:rPr sz="1300" spc="-75" dirty="0">
                <a:latin typeface="Arial"/>
                <a:cs typeface="Arial"/>
              </a:rPr>
              <a:t>düzenlenir. Silahla </a:t>
            </a:r>
            <a:r>
              <a:rPr sz="1300" spc="-85" dirty="0">
                <a:latin typeface="Arial"/>
                <a:cs typeface="Arial"/>
              </a:rPr>
              <a:t>görev </a:t>
            </a:r>
            <a:r>
              <a:rPr sz="1300" spc="-90" dirty="0">
                <a:latin typeface="Arial"/>
                <a:cs typeface="Arial"/>
              </a:rPr>
              <a:t>yapacak </a:t>
            </a:r>
            <a:r>
              <a:rPr sz="1300" spc="-80" dirty="0">
                <a:latin typeface="Arial"/>
                <a:cs typeface="Arial"/>
              </a:rPr>
              <a:t>özel güvenlik  </a:t>
            </a:r>
            <a:r>
              <a:rPr sz="1300" spc="-70" dirty="0">
                <a:latin typeface="Arial"/>
                <a:cs typeface="Arial"/>
              </a:rPr>
              <a:t>görevlisi, kimlik </a:t>
            </a:r>
            <a:r>
              <a:rPr sz="1300" spc="-65" dirty="0">
                <a:latin typeface="Arial"/>
                <a:cs typeface="Arial"/>
              </a:rPr>
              <a:t>kartı </a:t>
            </a:r>
            <a:r>
              <a:rPr sz="1300" spc="-55" dirty="0">
                <a:latin typeface="Arial"/>
                <a:cs typeface="Arial"/>
              </a:rPr>
              <a:t>ile </a:t>
            </a:r>
            <a:r>
              <a:rPr sz="1300" spc="-85" dirty="0">
                <a:latin typeface="Arial"/>
                <a:cs typeface="Arial"/>
              </a:rPr>
              <a:t>beraber </a:t>
            </a:r>
            <a:r>
              <a:rPr sz="1300" spc="-90" dirty="0">
                <a:latin typeface="Arial"/>
                <a:cs typeface="Arial"/>
              </a:rPr>
              <a:t>bu </a:t>
            </a:r>
            <a:r>
              <a:rPr sz="1300" spc="-75" dirty="0">
                <a:latin typeface="Arial"/>
                <a:cs typeface="Arial"/>
              </a:rPr>
              <a:t>belgeyi </a:t>
            </a:r>
            <a:r>
              <a:rPr sz="1300" spc="-65" dirty="0">
                <a:latin typeface="Arial"/>
                <a:cs typeface="Arial"/>
              </a:rPr>
              <a:t>taşır. </a:t>
            </a:r>
            <a:r>
              <a:rPr sz="1300" spc="-70" dirty="0">
                <a:latin typeface="Arial"/>
                <a:cs typeface="Arial"/>
              </a:rPr>
              <a:t>Kişi </a:t>
            </a:r>
            <a:r>
              <a:rPr sz="1300" spc="-95" dirty="0">
                <a:latin typeface="Arial"/>
                <a:cs typeface="Arial"/>
              </a:rPr>
              <a:t>koruma </a:t>
            </a:r>
            <a:r>
              <a:rPr sz="1300" spc="-55" dirty="0">
                <a:latin typeface="Arial"/>
                <a:cs typeface="Arial"/>
              </a:rPr>
              <a:t>ile </a:t>
            </a:r>
            <a:r>
              <a:rPr sz="1300" spc="-85" dirty="0">
                <a:latin typeface="Arial"/>
                <a:cs typeface="Arial"/>
              </a:rPr>
              <a:t>para </a:t>
            </a:r>
            <a:r>
              <a:rPr sz="1300" spc="-90" dirty="0">
                <a:latin typeface="Arial"/>
                <a:cs typeface="Arial"/>
              </a:rPr>
              <a:t>ve </a:t>
            </a:r>
            <a:r>
              <a:rPr sz="1300" spc="-75" dirty="0">
                <a:latin typeface="Arial"/>
                <a:cs typeface="Arial"/>
              </a:rPr>
              <a:t>değerli </a:t>
            </a:r>
            <a:r>
              <a:rPr sz="1300" spc="-90" dirty="0">
                <a:latin typeface="Arial"/>
                <a:cs typeface="Arial"/>
              </a:rPr>
              <a:t>eşya </a:t>
            </a:r>
            <a:r>
              <a:rPr sz="1300" spc="-70" dirty="0">
                <a:latin typeface="Arial"/>
                <a:cs typeface="Arial"/>
              </a:rPr>
              <a:t>nakli  </a:t>
            </a:r>
            <a:r>
              <a:rPr sz="1300" spc="-90" dirty="0">
                <a:latin typeface="Arial"/>
                <a:cs typeface="Arial"/>
              </a:rPr>
              <a:t>yapacak</a:t>
            </a:r>
            <a:r>
              <a:rPr sz="1300" spc="-45" dirty="0">
                <a:latin typeface="Arial"/>
                <a:cs typeface="Arial"/>
              </a:rPr>
              <a:t> </a:t>
            </a:r>
            <a:r>
              <a:rPr sz="1300" spc="-80" dirty="0">
                <a:latin typeface="Arial"/>
                <a:cs typeface="Arial"/>
              </a:rPr>
              <a:t>özel</a:t>
            </a:r>
            <a:r>
              <a:rPr sz="1300" spc="-45" dirty="0">
                <a:latin typeface="Arial"/>
                <a:cs typeface="Arial"/>
              </a:rPr>
              <a:t> </a:t>
            </a:r>
            <a:r>
              <a:rPr sz="1300" spc="-80" dirty="0">
                <a:latin typeface="Arial"/>
                <a:cs typeface="Arial"/>
              </a:rPr>
              <a:t>güvenlik</a:t>
            </a:r>
            <a:r>
              <a:rPr sz="1300" spc="-45" dirty="0">
                <a:latin typeface="Arial"/>
                <a:cs typeface="Arial"/>
              </a:rPr>
              <a:t> </a:t>
            </a:r>
            <a:r>
              <a:rPr sz="1300" spc="-70" dirty="0">
                <a:latin typeface="Arial"/>
                <a:cs typeface="Arial"/>
              </a:rPr>
              <a:t>görevlisi</a:t>
            </a:r>
            <a:r>
              <a:rPr sz="1300" spc="-40" dirty="0">
                <a:latin typeface="Arial"/>
                <a:cs typeface="Arial"/>
              </a:rPr>
              <a:t> </a:t>
            </a:r>
            <a:r>
              <a:rPr sz="1300" spc="-70" dirty="0">
                <a:latin typeface="Arial"/>
                <a:cs typeface="Arial"/>
              </a:rPr>
              <a:t>ise</a:t>
            </a:r>
            <a:r>
              <a:rPr sz="1300" spc="-50" dirty="0">
                <a:latin typeface="Arial"/>
                <a:cs typeface="Arial"/>
              </a:rPr>
              <a:t> </a:t>
            </a:r>
            <a:r>
              <a:rPr sz="1300" spc="-85" dirty="0">
                <a:latin typeface="Arial"/>
                <a:cs typeface="Arial"/>
              </a:rPr>
              <a:t>görev</a:t>
            </a:r>
            <a:r>
              <a:rPr sz="1300" spc="-45" dirty="0">
                <a:latin typeface="Arial"/>
                <a:cs typeface="Arial"/>
              </a:rPr>
              <a:t> </a:t>
            </a:r>
            <a:r>
              <a:rPr sz="1300" spc="-75" dirty="0">
                <a:latin typeface="Arial"/>
                <a:cs typeface="Arial"/>
              </a:rPr>
              <a:t>belgesini</a:t>
            </a:r>
            <a:r>
              <a:rPr sz="1300" spc="-45" dirty="0">
                <a:latin typeface="Arial"/>
                <a:cs typeface="Arial"/>
              </a:rPr>
              <a:t> </a:t>
            </a:r>
            <a:r>
              <a:rPr sz="1300" spc="-95" dirty="0">
                <a:latin typeface="Arial"/>
                <a:cs typeface="Arial"/>
              </a:rPr>
              <a:t>de</a:t>
            </a:r>
            <a:r>
              <a:rPr sz="1300" spc="-45" dirty="0">
                <a:latin typeface="Arial"/>
                <a:cs typeface="Arial"/>
              </a:rPr>
              <a:t> </a:t>
            </a:r>
            <a:r>
              <a:rPr sz="1300" spc="-80" dirty="0">
                <a:latin typeface="Arial"/>
                <a:cs typeface="Arial"/>
              </a:rPr>
              <a:t>beraberinde</a:t>
            </a:r>
            <a:r>
              <a:rPr sz="1300" spc="-40" dirty="0">
                <a:latin typeface="Arial"/>
                <a:cs typeface="Arial"/>
              </a:rPr>
              <a:t> </a:t>
            </a:r>
            <a:r>
              <a:rPr sz="1300" spc="-80" dirty="0">
                <a:latin typeface="Arial"/>
                <a:cs typeface="Arial"/>
              </a:rPr>
              <a:t>bulundurur.</a:t>
            </a:r>
            <a:endParaRPr sz="1300" dirty="0">
              <a:latin typeface="Arial"/>
              <a:cs typeface="Arial"/>
            </a:endParaRPr>
          </a:p>
          <a:p>
            <a:pPr>
              <a:lnSpc>
                <a:spcPct val="100000"/>
              </a:lnSpc>
              <a:spcBef>
                <a:spcPts val="15"/>
              </a:spcBef>
            </a:pPr>
            <a:endParaRPr sz="1300" dirty="0">
              <a:latin typeface="Arial"/>
              <a:cs typeface="Arial"/>
            </a:endParaRPr>
          </a:p>
          <a:p>
            <a:pPr marL="12700">
              <a:lnSpc>
                <a:spcPct val="100000"/>
              </a:lnSpc>
            </a:pPr>
            <a:r>
              <a:rPr sz="1300" b="1" spc="-105" dirty="0">
                <a:solidFill>
                  <a:srgbClr val="FF0000"/>
                </a:solidFill>
                <a:latin typeface="Arial"/>
                <a:cs typeface="Arial"/>
              </a:rPr>
              <a:t>Madde </a:t>
            </a:r>
            <a:r>
              <a:rPr sz="1300" b="1" spc="-80" dirty="0">
                <a:solidFill>
                  <a:srgbClr val="FF0000"/>
                </a:solidFill>
                <a:latin typeface="Arial"/>
                <a:cs typeface="Arial"/>
              </a:rPr>
              <a:t>29- </a:t>
            </a:r>
            <a:r>
              <a:rPr sz="1300" b="1" spc="-100" dirty="0">
                <a:solidFill>
                  <a:srgbClr val="FF0000"/>
                </a:solidFill>
                <a:latin typeface="Arial"/>
                <a:cs typeface="Arial"/>
              </a:rPr>
              <a:t>FİŞEK </a:t>
            </a:r>
            <a:r>
              <a:rPr sz="1300" b="1" spc="-95" dirty="0">
                <a:solidFill>
                  <a:srgbClr val="FF0000"/>
                </a:solidFill>
                <a:latin typeface="Arial"/>
                <a:cs typeface="Arial"/>
              </a:rPr>
              <a:t>TEMİNİ </a:t>
            </a:r>
            <a:r>
              <a:rPr sz="1300" b="1" spc="-114" dirty="0">
                <a:solidFill>
                  <a:srgbClr val="FF0000"/>
                </a:solidFill>
                <a:latin typeface="Arial"/>
                <a:cs typeface="Arial"/>
              </a:rPr>
              <a:t>VE</a:t>
            </a:r>
            <a:r>
              <a:rPr sz="1300" b="1" spc="-175" dirty="0">
                <a:solidFill>
                  <a:srgbClr val="FF0000"/>
                </a:solidFill>
                <a:latin typeface="Arial"/>
                <a:cs typeface="Arial"/>
              </a:rPr>
              <a:t> </a:t>
            </a:r>
            <a:r>
              <a:rPr sz="1300" b="1" spc="-100" dirty="0">
                <a:solidFill>
                  <a:srgbClr val="FF0000"/>
                </a:solidFill>
                <a:latin typeface="Arial"/>
                <a:cs typeface="Arial"/>
              </a:rPr>
              <a:t>NAKLİ</a:t>
            </a:r>
            <a:endParaRPr sz="1300" dirty="0">
              <a:solidFill>
                <a:srgbClr val="FF0000"/>
              </a:solidFill>
              <a:latin typeface="Arial"/>
              <a:cs typeface="Arial"/>
            </a:endParaRPr>
          </a:p>
          <a:p>
            <a:pPr marL="12700" marR="11430" indent="449580" algn="just">
              <a:lnSpc>
                <a:spcPct val="111200"/>
              </a:lnSpc>
            </a:pPr>
            <a:r>
              <a:rPr sz="1300" spc="-85" dirty="0">
                <a:latin typeface="Arial"/>
                <a:cs typeface="Arial"/>
              </a:rPr>
              <a:t>Bulundurulmasına </a:t>
            </a:r>
            <a:r>
              <a:rPr sz="1300" spc="-90" dirty="0">
                <a:latin typeface="Arial"/>
                <a:cs typeface="Arial"/>
              </a:rPr>
              <a:t>ve </a:t>
            </a:r>
            <a:r>
              <a:rPr sz="1300" spc="-85" dirty="0">
                <a:latin typeface="Arial"/>
                <a:cs typeface="Arial"/>
              </a:rPr>
              <a:t>taşınmasına </a:t>
            </a:r>
            <a:r>
              <a:rPr sz="1300" spc="-65" dirty="0">
                <a:latin typeface="Arial"/>
                <a:cs typeface="Arial"/>
              </a:rPr>
              <a:t>izin </a:t>
            </a:r>
            <a:r>
              <a:rPr sz="1300" spc="-70" dirty="0">
                <a:latin typeface="Arial"/>
                <a:cs typeface="Arial"/>
              </a:rPr>
              <a:t>verilen </a:t>
            </a:r>
            <a:r>
              <a:rPr sz="1300" spc="-80" dirty="0">
                <a:latin typeface="Arial"/>
                <a:cs typeface="Arial"/>
              </a:rPr>
              <a:t>her </a:t>
            </a:r>
            <a:r>
              <a:rPr sz="1300" spc="-70" dirty="0">
                <a:latin typeface="Arial"/>
                <a:cs typeface="Arial"/>
              </a:rPr>
              <a:t>silah </a:t>
            </a:r>
            <a:r>
              <a:rPr sz="1300" spc="-65" dirty="0">
                <a:latin typeface="Arial"/>
                <a:cs typeface="Arial"/>
              </a:rPr>
              <a:t>için </a:t>
            </a:r>
            <a:r>
              <a:rPr sz="1300" spc="-75" dirty="0">
                <a:latin typeface="Arial"/>
                <a:cs typeface="Arial"/>
              </a:rPr>
              <a:t>yirmi </a:t>
            </a:r>
            <a:r>
              <a:rPr sz="1300" spc="-90" dirty="0">
                <a:latin typeface="Arial"/>
                <a:cs typeface="Arial"/>
              </a:rPr>
              <a:t>beş </a:t>
            </a:r>
            <a:r>
              <a:rPr sz="1300" spc="-80" dirty="0">
                <a:latin typeface="Arial"/>
                <a:cs typeface="Arial"/>
              </a:rPr>
              <a:t>adet </a:t>
            </a:r>
            <a:r>
              <a:rPr sz="1300" spc="-70" dirty="0">
                <a:latin typeface="Arial"/>
                <a:cs typeface="Arial"/>
              </a:rPr>
              <a:t>fişek  </a:t>
            </a:r>
            <a:r>
              <a:rPr sz="1300" spc="-85" dirty="0">
                <a:latin typeface="Arial"/>
                <a:cs typeface="Arial"/>
              </a:rPr>
              <a:t>alınmasına</a:t>
            </a:r>
            <a:r>
              <a:rPr sz="1300" spc="80" dirty="0">
                <a:latin typeface="Arial"/>
                <a:cs typeface="Arial"/>
              </a:rPr>
              <a:t> </a:t>
            </a:r>
            <a:r>
              <a:rPr sz="1300" spc="-65" dirty="0">
                <a:latin typeface="Arial"/>
                <a:cs typeface="Arial"/>
              </a:rPr>
              <a:t>izin </a:t>
            </a:r>
            <a:r>
              <a:rPr sz="1300" spc="-60" dirty="0">
                <a:latin typeface="Arial"/>
                <a:cs typeface="Arial"/>
              </a:rPr>
              <a:t>verilir. </a:t>
            </a:r>
            <a:r>
              <a:rPr sz="1300" spc="-80" dirty="0">
                <a:latin typeface="Arial"/>
                <a:cs typeface="Arial"/>
              </a:rPr>
              <a:t>Fişek </a:t>
            </a:r>
            <a:r>
              <a:rPr sz="1300" spc="-75" dirty="0">
                <a:latin typeface="Arial"/>
                <a:cs typeface="Arial"/>
              </a:rPr>
              <a:t>miktarı </a:t>
            </a:r>
            <a:r>
              <a:rPr sz="1300" spc="-95" dirty="0">
                <a:latin typeface="Arial"/>
                <a:cs typeface="Arial"/>
              </a:rPr>
              <a:t>Komisyonun </a:t>
            </a:r>
            <a:r>
              <a:rPr sz="1300" spc="-75" dirty="0">
                <a:latin typeface="Arial"/>
                <a:cs typeface="Arial"/>
              </a:rPr>
              <a:t>kararı </a:t>
            </a:r>
            <a:r>
              <a:rPr sz="1300" spc="-90" dirty="0">
                <a:latin typeface="Arial"/>
                <a:cs typeface="Arial"/>
              </a:rPr>
              <a:t>ve </a:t>
            </a:r>
            <a:r>
              <a:rPr sz="1300" spc="-70" dirty="0">
                <a:latin typeface="Arial"/>
                <a:cs typeface="Arial"/>
              </a:rPr>
              <a:t>valinin </a:t>
            </a:r>
            <a:r>
              <a:rPr sz="1300" spc="-85" dirty="0">
                <a:latin typeface="Arial"/>
                <a:cs typeface="Arial"/>
              </a:rPr>
              <a:t>onayı  </a:t>
            </a:r>
            <a:r>
              <a:rPr sz="1300" spc="-55" dirty="0">
                <a:latin typeface="Arial"/>
                <a:cs typeface="Arial"/>
              </a:rPr>
              <a:t>ile </a:t>
            </a:r>
            <a:r>
              <a:rPr sz="1300" spc="-85" dirty="0">
                <a:latin typeface="Arial"/>
                <a:cs typeface="Arial"/>
              </a:rPr>
              <a:t>görev  </a:t>
            </a:r>
            <a:r>
              <a:rPr sz="1300" spc="-70" dirty="0">
                <a:latin typeface="Arial"/>
                <a:cs typeface="Arial"/>
              </a:rPr>
              <a:t>yeri </a:t>
            </a:r>
            <a:r>
              <a:rPr sz="1300" spc="-90" dirty="0">
                <a:latin typeface="Arial"/>
                <a:cs typeface="Arial"/>
              </a:rPr>
              <a:t>ve  </a:t>
            </a:r>
            <a:r>
              <a:rPr sz="1300" spc="-65" dirty="0">
                <a:latin typeface="Arial"/>
                <a:cs typeface="Arial"/>
              </a:rPr>
              <a:t>niteliğine </a:t>
            </a:r>
            <a:r>
              <a:rPr sz="1300" spc="-85" dirty="0">
                <a:latin typeface="Arial"/>
                <a:cs typeface="Arial"/>
              </a:rPr>
              <a:t>göre </a:t>
            </a:r>
            <a:r>
              <a:rPr sz="1300" spc="-60" dirty="0">
                <a:latin typeface="Arial"/>
                <a:cs typeface="Arial"/>
              </a:rPr>
              <a:t>arttırılabilir. </a:t>
            </a:r>
            <a:r>
              <a:rPr sz="1300" spc="-95" dirty="0">
                <a:latin typeface="Arial"/>
                <a:cs typeface="Arial"/>
              </a:rPr>
              <a:t>Görev </a:t>
            </a:r>
            <a:r>
              <a:rPr sz="1300" spc="-80" dirty="0">
                <a:latin typeface="Arial"/>
                <a:cs typeface="Arial"/>
              </a:rPr>
              <a:t>nedeniyle </a:t>
            </a:r>
            <a:r>
              <a:rPr sz="1300" spc="-70" dirty="0">
                <a:latin typeface="Arial"/>
                <a:cs typeface="Arial"/>
              </a:rPr>
              <a:t>sarf </a:t>
            </a:r>
            <a:r>
              <a:rPr sz="1300" spc="-75" dirty="0">
                <a:latin typeface="Arial"/>
                <a:cs typeface="Arial"/>
              </a:rPr>
              <a:t>edilen </a:t>
            </a:r>
            <a:r>
              <a:rPr sz="1300" spc="-90" dirty="0">
                <a:latin typeface="Arial"/>
                <a:cs typeface="Arial"/>
              </a:rPr>
              <a:t>ve </a:t>
            </a:r>
            <a:r>
              <a:rPr sz="1300" spc="-75" dirty="0">
                <a:latin typeface="Arial"/>
                <a:cs typeface="Arial"/>
              </a:rPr>
              <a:t>miktarı </a:t>
            </a:r>
            <a:r>
              <a:rPr sz="1300" spc="-65" dirty="0">
                <a:latin typeface="Arial"/>
                <a:cs typeface="Arial"/>
              </a:rPr>
              <a:t>bir </a:t>
            </a:r>
            <a:r>
              <a:rPr sz="1300" spc="-75" dirty="0">
                <a:latin typeface="Arial"/>
                <a:cs typeface="Arial"/>
              </a:rPr>
              <a:t>tutanakla </a:t>
            </a:r>
            <a:r>
              <a:rPr sz="1300" spc="-70" dirty="0">
                <a:latin typeface="Arial"/>
                <a:cs typeface="Arial"/>
              </a:rPr>
              <a:t>tespit </a:t>
            </a:r>
            <a:r>
              <a:rPr sz="1300" spc="-75" dirty="0">
                <a:latin typeface="Arial"/>
                <a:cs typeface="Arial"/>
              </a:rPr>
              <a:t>edilen  eksik </a:t>
            </a:r>
            <a:r>
              <a:rPr sz="1300" spc="-70" dirty="0">
                <a:latin typeface="Arial"/>
                <a:cs typeface="Arial"/>
              </a:rPr>
              <a:t>fişeklerin </a:t>
            </a:r>
            <a:r>
              <a:rPr sz="1300" spc="-95" dirty="0">
                <a:latin typeface="Arial"/>
                <a:cs typeface="Arial"/>
              </a:rPr>
              <a:t>tamamlanmasına </a:t>
            </a:r>
            <a:r>
              <a:rPr sz="1300" spc="-65" dirty="0">
                <a:latin typeface="Arial"/>
                <a:cs typeface="Arial"/>
              </a:rPr>
              <a:t>izin</a:t>
            </a:r>
            <a:r>
              <a:rPr sz="1300" spc="45" dirty="0">
                <a:latin typeface="Arial"/>
                <a:cs typeface="Arial"/>
              </a:rPr>
              <a:t> </a:t>
            </a:r>
            <a:r>
              <a:rPr sz="1300" spc="-60" dirty="0">
                <a:latin typeface="Arial"/>
                <a:cs typeface="Arial"/>
              </a:rPr>
              <a:t>verilir.</a:t>
            </a:r>
            <a:endParaRPr sz="1300" dirty="0">
              <a:latin typeface="Arial"/>
              <a:cs typeface="Aria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83</a:t>
            </a:fld>
            <a:endParaRPr lang="tr-TR" dirty="0"/>
          </a:p>
        </p:txBody>
      </p:sp>
      <p:sp>
        <p:nvSpPr>
          <p:cNvPr id="13" name="object 2"/>
          <p:cNvSpPr txBox="1"/>
          <p:nvPr/>
        </p:nvSpPr>
        <p:spPr>
          <a:xfrm>
            <a:off x="417240" y="576734"/>
            <a:ext cx="6429420" cy="3816109"/>
          </a:xfrm>
          <a:prstGeom prst="rect">
            <a:avLst/>
          </a:prstGeom>
        </p:spPr>
        <p:txBody>
          <a:bodyPr vert="horz" wrap="square" lIns="0" tIns="12700" rIns="0" bIns="0" rtlCol="0">
            <a:spAutoFit/>
          </a:bodyPr>
          <a:lstStyle/>
          <a:p>
            <a:pPr marL="12700">
              <a:lnSpc>
                <a:spcPct val="100000"/>
              </a:lnSpc>
              <a:spcBef>
                <a:spcPts val="5"/>
              </a:spcBef>
            </a:pPr>
            <a:r>
              <a:rPr sz="1200" b="1" spc="-105" dirty="0" err="1" smtClean="0">
                <a:solidFill>
                  <a:srgbClr val="FF0000"/>
                </a:solidFill>
                <a:latin typeface="Arial"/>
                <a:cs typeface="Arial"/>
              </a:rPr>
              <a:t>Madde</a:t>
            </a:r>
            <a:r>
              <a:rPr sz="1200" b="1" spc="-105" dirty="0" smtClean="0">
                <a:solidFill>
                  <a:srgbClr val="FF0000"/>
                </a:solidFill>
                <a:latin typeface="Arial"/>
                <a:cs typeface="Arial"/>
              </a:rPr>
              <a:t> </a:t>
            </a:r>
            <a:r>
              <a:rPr sz="1200" b="1" spc="-80" dirty="0">
                <a:solidFill>
                  <a:srgbClr val="FF0000"/>
                </a:solidFill>
                <a:latin typeface="Arial"/>
                <a:cs typeface="Arial"/>
              </a:rPr>
              <a:t>30- </a:t>
            </a:r>
            <a:r>
              <a:rPr sz="1200" b="1" spc="-100" dirty="0">
                <a:solidFill>
                  <a:srgbClr val="FF0000"/>
                </a:solidFill>
                <a:latin typeface="Arial"/>
                <a:cs typeface="Arial"/>
              </a:rPr>
              <a:t>SİLAH </a:t>
            </a:r>
            <a:r>
              <a:rPr sz="1200" b="1" spc="-105" dirty="0">
                <a:solidFill>
                  <a:srgbClr val="FF0000"/>
                </a:solidFill>
                <a:latin typeface="Arial"/>
                <a:cs typeface="Arial"/>
              </a:rPr>
              <a:t>VE </a:t>
            </a:r>
            <a:r>
              <a:rPr sz="1200" b="1" spc="-100" dirty="0" smtClean="0">
                <a:solidFill>
                  <a:srgbClr val="FF0000"/>
                </a:solidFill>
                <a:latin typeface="Arial"/>
                <a:cs typeface="Arial"/>
              </a:rPr>
              <a:t>Fİ</a:t>
            </a:r>
            <a:r>
              <a:rPr lang="tr-TR" sz="1200" b="1" spc="-100" dirty="0" smtClean="0">
                <a:solidFill>
                  <a:srgbClr val="FF0000"/>
                </a:solidFill>
                <a:latin typeface="Arial"/>
                <a:cs typeface="Arial"/>
              </a:rPr>
              <a:t> </a:t>
            </a:r>
            <a:r>
              <a:rPr sz="1200" b="1" spc="-100" dirty="0" smtClean="0">
                <a:solidFill>
                  <a:srgbClr val="FF0000"/>
                </a:solidFill>
                <a:latin typeface="Arial"/>
                <a:cs typeface="Arial"/>
              </a:rPr>
              <a:t>ŞEKLERİN</a:t>
            </a:r>
            <a:r>
              <a:rPr sz="1200" b="1" spc="-150" dirty="0" smtClean="0">
                <a:solidFill>
                  <a:srgbClr val="FF0000"/>
                </a:solidFill>
                <a:latin typeface="Arial"/>
                <a:cs typeface="Arial"/>
              </a:rPr>
              <a:t> </a:t>
            </a:r>
            <a:r>
              <a:rPr sz="1200" b="1" spc="-105" dirty="0">
                <a:solidFill>
                  <a:srgbClr val="FF0000"/>
                </a:solidFill>
                <a:latin typeface="Arial"/>
                <a:cs typeface="Arial"/>
              </a:rPr>
              <a:t>DEVRİ</a:t>
            </a:r>
            <a:endParaRPr sz="1200" dirty="0">
              <a:solidFill>
                <a:srgbClr val="FF0000"/>
              </a:solidFill>
              <a:latin typeface="Arial"/>
              <a:cs typeface="Arial"/>
            </a:endParaRPr>
          </a:p>
          <a:p>
            <a:pPr marL="12700" marR="6350" indent="449580" algn="just">
              <a:lnSpc>
                <a:spcPct val="111100"/>
              </a:lnSpc>
            </a:pPr>
            <a:r>
              <a:rPr sz="1200" spc="-90" dirty="0">
                <a:latin typeface="Arial"/>
                <a:cs typeface="Arial"/>
              </a:rPr>
              <a:t>Özel </a:t>
            </a:r>
            <a:r>
              <a:rPr sz="1200" spc="-80" dirty="0">
                <a:latin typeface="Arial"/>
                <a:cs typeface="Arial"/>
              </a:rPr>
              <a:t>güvenlik </a:t>
            </a:r>
            <a:r>
              <a:rPr sz="1200" spc="-65" dirty="0">
                <a:latin typeface="Arial"/>
                <a:cs typeface="Arial"/>
              </a:rPr>
              <a:t>izni </a:t>
            </a:r>
            <a:r>
              <a:rPr sz="1200" spc="-90" dirty="0">
                <a:latin typeface="Arial"/>
                <a:cs typeface="Arial"/>
              </a:rPr>
              <a:t>veya </a:t>
            </a:r>
            <a:r>
              <a:rPr sz="1200" spc="-70" dirty="0">
                <a:latin typeface="Arial"/>
                <a:cs typeface="Arial"/>
              </a:rPr>
              <a:t>silah </a:t>
            </a:r>
            <a:r>
              <a:rPr sz="1200" spc="-90" dirty="0">
                <a:latin typeface="Arial"/>
                <a:cs typeface="Arial"/>
              </a:rPr>
              <a:t>bulundurma ve </a:t>
            </a:r>
            <a:r>
              <a:rPr sz="1200" spc="-85" dirty="0">
                <a:latin typeface="Arial"/>
                <a:cs typeface="Arial"/>
              </a:rPr>
              <a:t>taşıma </a:t>
            </a:r>
            <a:r>
              <a:rPr sz="1200" spc="-65" dirty="0">
                <a:latin typeface="Arial"/>
                <a:cs typeface="Arial"/>
              </a:rPr>
              <a:t>izni iptal </a:t>
            </a:r>
            <a:r>
              <a:rPr sz="1200" spc="-75" dirty="0">
                <a:latin typeface="Arial"/>
                <a:cs typeface="Arial"/>
              </a:rPr>
              <a:t>edilen </a:t>
            </a:r>
            <a:r>
              <a:rPr sz="1200" spc="-95" dirty="0">
                <a:latin typeface="Arial"/>
                <a:cs typeface="Arial"/>
              </a:rPr>
              <a:t>veya </a:t>
            </a:r>
            <a:r>
              <a:rPr sz="1200" spc="-70" dirty="0">
                <a:latin typeface="Arial"/>
                <a:cs typeface="Arial"/>
              </a:rPr>
              <a:t>ihtiyaç  fazlası bildiriminde </a:t>
            </a:r>
            <a:r>
              <a:rPr sz="1200" spc="-85" dirty="0">
                <a:latin typeface="Arial"/>
                <a:cs typeface="Arial"/>
              </a:rPr>
              <a:t>bulunan</a:t>
            </a:r>
            <a:r>
              <a:rPr sz="1200" spc="80" dirty="0">
                <a:latin typeface="Arial"/>
                <a:cs typeface="Arial"/>
              </a:rPr>
              <a:t> </a:t>
            </a:r>
            <a:r>
              <a:rPr sz="1200" spc="-60" dirty="0">
                <a:latin typeface="Arial"/>
                <a:cs typeface="Arial"/>
              </a:rPr>
              <a:t>kişi </a:t>
            </a:r>
            <a:r>
              <a:rPr sz="1200" spc="-90" dirty="0">
                <a:latin typeface="Arial"/>
                <a:cs typeface="Arial"/>
              </a:rPr>
              <a:t>ve </a:t>
            </a:r>
            <a:r>
              <a:rPr sz="1200" spc="-75" dirty="0">
                <a:latin typeface="Arial"/>
                <a:cs typeface="Arial"/>
              </a:rPr>
              <a:t>kuruluşlara </a:t>
            </a:r>
            <a:r>
              <a:rPr sz="1200" spc="-65" dirty="0">
                <a:latin typeface="Arial"/>
                <a:cs typeface="Arial"/>
              </a:rPr>
              <a:t>ait </a:t>
            </a:r>
            <a:r>
              <a:rPr sz="1200" spc="-70" dirty="0">
                <a:latin typeface="Arial"/>
                <a:cs typeface="Arial"/>
              </a:rPr>
              <a:t>silah </a:t>
            </a:r>
            <a:r>
              <a:rPr sz="1200" spc="-90" dirty="0">
                <a:latin typeface="Arial"/>
                <a:cs typeface="Arial"/>
              </a:rPr>
              <a:t>ve </a:t>
            </a:r>
            <a:r>
              <a:rPr sz="1200" spc="-65" dirty="0">
                <a:latin typeface="Arial"/>
                <a:cs typeface="Arial"/>
              </a:rPr>
              <a:t>fişekler </a:t>
            </a:r>
            <a:r>
              <a:rPr sz="1200" spc="-85" dirty="0">
                <a:latin typeface="Arial"/>
                <a:cs typeface="Arial"/>
              </a:rPr>
              <a:t>genel  </a:t>
            </a:r>
            <a:r>
              <a:rPr sz="1200" spc="-90" dirty="0">
                <a:latin typeface="Arial"/>
                <a:cs typeface="Arial"/>
              </a:rPr>
              <a:t>hükümlere </a:t>
            </a:r>
            <a:r>
              <a:rPr sz="1200" spc="-85" dirty="0">
                <a:latin typeface="Arial"/>
                <a:cs typeface="Arial"/>
              </a:rPr>
              <a:t>göre  </a:t>
            </a:r>
            <a:r>
              <a:rPr sz="1200" spc="-70" dirty="0">
                <a:latin typeface="Arial"/>
                <a:cs typeface="Arial"/>
              </a:rPr>
              <a:t>devredilir. </a:t>
            </a:r>
            <a:r>
              <a:rPr sz="1200" b="1" spc="-70" dirty="0">
                <a:solidFill>
                  <a:srgbClr val="FF0000"/>
                </a:solidFill>
                <a:latin typeface="Arial"/>
                <a:cs typeface="Arial"/>
              </a:rPr>
              <a:t>Altı </a:t>
            </a:r>
            <a:r>
              <a:rPr sz="1200" b="1" spc="-95" dirty="0">
                <a:solidFill>
                  <a:srgbClr val="FF0000"/>
                </a:solidFill>
                <a:latin typeface="Arial"/>
                <a:cs typeface="Arial"/>
              </a:rPr>
              <a:t>ay </a:t>
            </a:r>
            <a:r>
              <a:rPr sz="1200" spc="-75" dirty="0">
                <a:latin typeface="Arial"/>
                <a:cs typeface="Arial"/>
              </a:rPr>
              <a:t>içinde </a:t>
            </a:r>
            <a:r>
              <a:rPr sz="1200" spc="-70" dirty="0">
                <a:latin typeface="Arial"/>
                <a:cs typeface="Arial"/>
              </a:rPr>
              <a:t>devir </a:t>
            </a:r>
            <a:r>
              <a:rPr sz="1200" spc="-75" dirty="0">
                <a:latin typeface="Arial"/>
                <a:cs typeface="Arial"/>
              </a:rPr>
              <a:t>gerçekleştirilmez </a:t>
            </a:r>
            <a:r>
              <a:rPr sz="1200" spc="-65" dirty="0">
                <a:latin typeface="Arial"/>
                <a:cs typeface="Arial"/>
              </a:rPr>
              <a:t>ise, </a:t>
            </a:r>
            <a:r>
              <a:rPr sz="1200" spc="-70" dirty="0">
                <a:latin typeface="Arial"/>
                <a:cs typeface="Arial"/>
              </a:rPr>
              <a:t>takip </a:t>
            </a:r>
            <a:r>
              <a:rPr sz="1200" spc="-95" dirty="0">
                <a:latin typeface="Arial"/>
                <a:cs typeface="Arial"/>
              </a:rPr>
              <a:t>eden </a:t>
            </a:r>
            <a:r>
              <a:rPr sz="1200" spc="-55" dirty="0">
                <a:latin typeface="Arial"/>
                <a:cs typeface="Arial"/>
              </a:rPr>
              <a:t>iki </a:t>
            </a:r>
            <a:r>
              <a:rPr sz="1200" spc="-90" dirty="0">
                <a:latin typeface="Arial"/>
                <a:cs typeface="Arial"/>
              </a:rPr>
              <a:t>ay </a:t>
            </a:r>
            <a:r>
              <a:rPr sz="1200" spc="-70" dirty="0">
                <a:latin typeface="Arial"/>
                <a:cs typeface="Arial"/>
              </a:rPr>
              <a:t>içerisinde silahın </a:t>
            </a:r>
            <a:r>
              <a:rPr sz="1200" spc="-60" dirty="0">
                <a:latin typeface="Arial"/>
                <a:cs typeface="Arial"/>
              </a:rPr>
              <a:t>ait </a:t>
            </a:r>
            <a:r>
              <a:rPr sz="1200" spc="-85" dirty="0">
                <a:latin typeface="Arial"/>
                <a:cs typeface="Arial"/>
              </a:rPr>
              <a:t>olduğu  </a:t>
            </a:r>
            <a:r>
              <a:rPr sz="1200" spc="-60" dirty="0">
                <a:latin typeface="Arial"/>
                <a:cs typeface="Arial"/>
              </a:rPr>
              <a:t>kişi </a:t>
            </a:r>
            <a:r>
              <a:rPr sz="1200" spc="-90" dirty="0">
                <a:latin typeface="Arial"/>
                <a:cs typeface="Arial"/>
              </a:rPr>
              <a:t>veya </a:t>
            </a:r>
            <a:r>
              <a:rPr sz="1200" spc="-95" dirty="0">
                <a:latin typeface="Arial"/>
                <a:cs typeface="Arial"/>
              </a:rPr>
              <a:t>kurum 6136 </a:t>
            </a:r>
            <a:r>
              <a:rPr sz="1200" spc="-65" dirty="0">
                <a:latin typeface="Arial"/>
                <a:cs typeface="Arial"/>
              </a:rPr>
              <a:t>sayılı </a:t>
            </a:r>
            <a:r>
              <a:rPr sz="1200" spc="-95" dirty="0">
                <a:latin typeface="Arial"/>
                <a:cs typeface="Arial"/>
              </a:rPr>
              <a:t>Kanuna </a:t>
            </a:r>
            <a:r>
              <a:rPr sz="1200" spc="-85" dirty="0">
                <a:latin typeface="Arial"/>
                <a:cs typeface="Arial"/>
              </a:rPr>
              <a:t>göre </a:t>
            </a:r>
            <a:r>
              <a:rPr sz="1200" spc="-80" dirty="0">
                <a:latin typeface="Arial"/>
                <a:cs typeface="Arial"/>
              </a:rPr>
              <a:t>ruhsat </a:t>
            </a:r>
            <a:r>
              <a:rPr sz="1200" spc="-90" dirty="0">
                <a:latin typeface="Arial"/>
                <a:cs typeface="Arial"/>
              </a:rPr>
              <a:t>başvurusunda bulunmak </a:t>
            </a:r>
            <a:r>
              <a:rPr sz="1200" spc="-80" dirty="0">
                <a:latin typeface="Arial"/>
                <a:cs typeface="Arial"/>
              </a:rPr>
              <a:t>zorundadır. </a:t>
            </a:r>
            <a:endParaRPr lang="tr-TR" sz="1200" spc="-80" dirty="0" smtClean="0">
              <a:latin typeface="Arial"/>
              <a:cs typeface="Arial"/>
            </a:endParaRPr>
          </a:p>
          <a:p>
            <a:pPr marL="12700" marR="6350" indent="449580" algn="just">
              <a:lnSpc>
                <a:spcPct val="111100"/>
              </a:lnSpc>
            </a:pPr>
            <a:r>
              <a:rPr sz="1200" b="1" spc="-100" dirty="0" smtClean="0">
                <a:solidFill>
                  <a:srgbClr val="FF0000"/>
                </a:solidFill>
                <a:latin typeface="Arial"/>
                <a:cs typeface="Arial"/>
              </a:rPr>
              <a:t>BEŞİNCİ </a:t>
            </a:r>
            <a:r>
              <a:rPr sz="1200" b="1" spc="-125" dirty="0">
                <a:solidFill>
                  <a:srgbClr val="FF0000"/>
                </a:solidFill>
                <a:latin typeface="Arial"/>
                <a:cs typeface="Arial"/>
              </a:rPr>
              <a:t>BÖLÜM </a:t>
            </a:r>
            <a:endParaRPr lang="tr-TR" sz="1200" b="1" spc="-125" dirty="0" smtClean="0">
              <a:solidFill>
                <a:srgbClr val="FF0000"/>
              </a:solidFill>
              <a:latin typeface="Arial"/>
              <a:cs typeface="Arial"/>
            </a:endParaRPr>
          </a:p>
          <a:p>
            <a:pPr marL="12700">
              <a:lnSpc>
                <a:spcPct val="100000"/>
              </a:lnSpc>
              <a:spcBef>
                <a:spcPts val="120"/>
              </a:spcBef>
            </a:pPr>
            <a:r>
              <a:rPr sz="1200" b="1" spc="-105" dirty="0" err="1" smtClean="0">
                <a:solidFill>
                  <a:srgbClr val="FF0000"/>
                </a:solidFill>
                <a:latin typeface="Arial"/>
                <a:cs typeface="Arial"/>
              </a:rPr>
              <a:t>Madde</a:t>
            </a:r>
            <a:r>
              <a:rPr sz="1200" b="1" spc="-105" dirty="0" smtClean="0">
                <a:solidFill>
                  <a:srgbClr val="FF0000"/>
                </a:solidFill>
                <a:latin typeface="Arial"/>
                <a:cs typeface="Arial"/>
              </a:rPr>
              <a:t> </a:t>
            </a:r>
            <a:r>
              <a:rPr sz="1200" b="1" spc="-80" dirty="0">
                <a:solidFill>
                  <a:srgbClr val="FF0000"/>
                </a:solidFill>
                <a:latin typeface="Arial"/>
                <a:cs typeface="Arial"/>
              </a:rPr>
              <a:t>31- </a:t>
            </a:r>
            <a:r>
              <a:rPr sz="1200" b="1" spc="-110" dirty="0">
                <a:solidFill>
                  <a:srgbClr val="FF0000"/>
                </a:solidFill>
                <a:latin typeface="Arial"/>
                <a:cs typeface="Arial"/>
              </a:rPr>
              <a:t>ÖZEL GÜVENLİK </a:t>
            </a:r>
            <a:r>
              <a:rPr sz="1200" b="1" spc="-90" dirty="0">
                <a:solidFill>
                  <a:srgbClr val="FF0000"/>
                </a:solidFill>
                <a:latin typeface="Arial"/>
                <a:cs typeface="Arial"/>
              </a:rPr>
              <a:t>EĞİTİMİ </a:t>
            </a:r>
            <a:r>
              <a:rPr sz="1200" b="1" spc="-110" dirty="0">
                <a:solidFill>
                  <a:srgbClr val="FF0000"/>
                </a:solidFill>
                <a:latin typeface="Arial"/>
                <a:cs typeface="Arial"/>
              </a:rPr>
              <a:t>ÖZEL GÜVENLİK </a:t>
            </a:r>
            <a:r>
              <a:rPr sz="1200" b="1" spc="-90" dirty="0">
                <a:solidFill>
                  <a:srgbClr val="FF0000"/>
                </a:solidFill>
                <a:latin typeface="Arial"/>
                <a:cs typeface="Arial"/>
              </a:rPr>
              <a:t>EĞİTİMİ </a:t>
            </a:r>
            <a:r>
              <a:rPr sz="1200" b="1" spc="-114" dirty="0">
                <a:solidFill>
                  <a:srgbClr val="FF0000"/>
                </a:solidFill>
                <a:latin typeface="Arial"/>
                <a:cs typeface="Arial"/>
              </a:rPr>
              <a:t>VE</a:t>
            </a:r>
            <a:r>
              <a:rPr sz="1200" b="1" spc="15" dirty="0">
                <a:solidFill>
                  <a:srgbClr val="FF0000"/>
                </a:solidFill>
                <a:latin typeface="Arial"/>
                <a:cs typeface="Arial"/>
              </a:rPr>
              <a:t> </a:t>
            </a:r>
            <a:r>
              <a:rPr sz="1200" b="1" spc="-80" dirty="0">
                <a:solidFill>
                  <a:srgbClr val="FF0000"/>
                </a:solidFill>
                <a:latin typeface="Arial"/>
                <a:cs typeface="Arial"/>
              </a:rPr>
              <a:t>İZNİ</a:t>
            </a:r>
            <a:endParaRPr sz="1200" dirty="0">
              <a:solidFill>
                <a:srgbClr val="FF0000"/>
              </a:solidFill>
              <a:latin typeface="Arial"/>
              <a:cs typeface="Arial"/>
            </a:endParaRPr>
          </a:p>
          <a:p>
            <a:pPr marL="12700" marR="5715" indent="359410" algn="just">
              <a:lnSpc>
                <a:spcPct val="111200"/>
              </a:lnSpc>
              <a:spcBef>
                <a:spcPts val="50"/>
              </a:spcBef>
            </a:pPr>
            <a:r>
              <a:rPr sz="1200" spc="-85" dirty="0" smtClean="0">
                <a:latin typeface="Arial"/>
                <a:cs typeface="Arial"/>
              </a:rPr>
              <a:t>“</a:t>
            </a:r>
            <a:r>
              <a:rPr sz="1200" spc="-85" dirty="0">
                <a:latin typeface="Arial"/>
                <a:cs typeface="Arial"/>
              </a:rPr>
              <a:t>Özel  </a:t>
            </a:r>
            <a:r>
              <a:rPr sz="1200" spc="-80" dirty="0">
                <a:latin typeface="Arial"/>
                <a:cs typeface="Arial"/>
              </a:rPr>
              <a:t>güvenlik </a:t>
            </a:r>
            <a:r>
              <a:rPr sz="1200" spc="-85" dirty="0">
                <a:latin typeface="Arial"/>
                <a:cs typeface="Arial"/>
              </a:rPr>
              <a:t>temel  </a:t>
            </a:r>
            <a:r>
              <a:rPr sz="1200" spc="-70" dirty="0">
                <a:latin typeface="Arial"/>
                <a:cs typeface="Arial"/>
              </a:rPr>
              <a:t>eğitimi </a:t>
            </a:r>
            <a:r>
              <a:rPr sz="1200" spc="-90" dirty="0">
                <a:latin typeface="Arial"/>
                <a:cs typeface="Arial"/>
              </a:rPr>
              <a:t>ve </a:t>
            </a:r>
            <a:r>
              <a:rPr sz="1200" spc="-85" dirty="0">
                <a:latin typeface="Arial"/>
                <a:cs typeface="Arial"/>
              </a:rPr>
              <a:t>yenileme  </a:t>
            </a:r>
            <a:r>
              <a:rPr sz="1200" spc="-70" dirty="0">
                <a:latin typeface="Arial"/>
                <a:cs typeface="Arial"/>
              </a:rPr>
              <a:t>eğitimi  </a:t>
            </a:r>
            <a:r>
              <a:rPr sz="1200" spc="-80" dirty="0">
                <a:latin typeface="Arial"/>
                <a:cs typeface="Arial"/>
              </a:rPr>
              <a:t>Bakanlıktan </a:t>
            </a:r>
            <a:r>
              <a:rPr sz="1200" spc="-65" dirty="0">
                <a:latin typeface="Arial"/>
                <a:cs typeface="Arial"/>
              </a:rPr>
              <a:t>faaliyet izni </a:t>
            </a:r>
            <a:r>
              <a:rPr sz="1200" spc="-80" dirty="0">
                <a:latin typeface="Arial"/>
                <a:cs typeface="Arial"/>
              </a:rPr>
              <a:t>alan özel eğitim </a:t>
            </a:r>
            <a:r>
              <a:rPr sz="1200" spc="-85" dirty="0">
                <a:latin typeface="Arial"/>
                <a:cs typeface="Arial"/>
              </a:rPr>
              <a:t>kurumlarında </a:t>
            </a:r>
            <a:r>
              <a:rPr sz="1200" spc="-65" dirty="0">
                <a:latin typeface="Arial"/>
                <a:cs typeface="Arial"/>
              </a:rPr>
              <a:t>yapılır. </a:t>
            </a:r>
            <a:r>
              <a:rPr sz="1200" spc="-80" dirty="0">
                <a:latin typeface="Arial"/>
                <a:cs typeface="Arial"/>
              </a:rPr>
              <a:t>Eğitim yapılacak </a:t>
            </a:r>
            <a:r>
              <a:rPr sz="1200" spc="-65" dirty="0">
                <a:latin typeface="Arial"/>
                <a:cs typeface="Arial"/>
              </a:rPr>
              <a:t>tesisin; </a:t>
            </a:r>
            <a:r>
              <a:rPr sz="1200" spc="-80" dirty="0">
                <a:latin typeface="Arial"/>
                <a:cs typeface="Arial"/>
              </a:rPr>
              <a:t>zorunlu  </a:t>
            </a:r>
            <a:r>
              <a:rPr sz="1200" spc="-95" dirty="0">
                <a:latin typeface="Arial"/>
                <a:cs typeface="Arial"/>
              </a:rPr>
              <a:t>deprem </a:t>
            </a:r>
            <a:r>
              <a:rPr sz="1200" spc="-75" dirty="0">
                <a:latin typeface="Arial"/>
                <a:cs typeface="Arial"/>
              </a:rPr>
              <a:t>sigortası </a:t>
            </a:r>
            <a:r>
              <a:rPr sz="1200" spc="-90" dirty="0">
                <a:latin typeface="Arial"/>
                <a:cs typeface="Arial"/>
              </a:rPr>
              <a:t>ve </a:t>
            </a:r>
            <a:r>
              <a:rPr sz="1200" spc="-85" dirty="0">
                <a:latin typeface="Arial"/>
                <a:cs typeface="Arial"/>
              </a:rPr>
              <a:t>tapusunun  bulunması  </a:t>
            </a:r>
            <a:r>
              <a:rPr sz="1200" spc="-80" dirty="0">
                <a:latin typeface="Arial"/>
                <a:cs typeface="Arial"/>
              </a:rPr>
              <a:t>gerekmektedir. </a:t>
            </a:r>
            <a:r>
              <a:rPr sz="1200" spc="-90" dirty="0">
                <a:latin typeface="Arial"/>
                <a:cs typeface="Arial"/>
              </a:rPr>
              <a:t>Özel </a:t>
            </a:r>
            <a:r>
              <a:rPr sz="1200" spc="-75" dirty="0">
                <a:latin typeface="Arial"/>
                <a:cs typeface="Arial"/>
              </a:rPr>
              <a:t>güvenlik eğitim </a:t>
            </a:r>
            <a:r>
              <a:rPr sz="1200" spc="-65" dirty="0">
                <a:latin typeface="Arial"/>
                <a:cs typeface="Arial"/>
              </a:rPr>
              <a:t>izni için  </a:t>
            </a:r>
            <a:r>
              <a:rPr sz="1200" spc="-85" dirty="0">
                <a:latin typeface="Arial"/>
                <a:cs typeface="Arial"/>
              </a:rPr>
              <a:t>Bakanlığa</a:t>
            </a:r>
            <a:r>
              <a:rPr sz="1200" spc="-50" dirty="0">
                <a:latin typeface="Arial"/>
                <a:cs typeface="Arial"/>
              </a:rPr>
              <a:t> </a:t>
            </a:r>
            <a:r>
              <a:rPr sz="1200" spc="-80" dirty="0">
                <a:latin typeface="Arial"/>
                <a:cs typeface="Arial"/>
              </a:rPr>
              <a:t>yapılacak</a:t>
            </a:r>
            <a:r>
              <a:rPr sz="1200" spc="-45" dirty="0">
                <a:latin typeface="Arial"/>
                <a:cs typeface="Arial"/>
              </a:rPr>
              <a:t> </a:t>
            </a:r>
            <a:r>
              <a:rPr sz="1200" spc="-85" dirty="0">
                <a:latin typeface="Arial"/>
                <a:cs typeface="Arial"/>
              </a:rPr>
              <a:t>başvuruya</a:t>
            </a:r>
            <a:r>
              <a:rPr sz="1200" spc="-40" dirty="0">
                <a:latin typeface="Arial"/>
                <a:cs typeface="Arial"/>
              </a:rPr>
              <a:t> </a:t>
            </a:r>
            <a:r>
              <a:rPr sz="1200" spc="-80" dirty="0">
                <a:latin typeface="Arial"/>
                <a:cs typeface="Arial"/>
              </a:rPr>
              <a:t>aşağıdaki</a:t>
            </a:r>
            <a:r>
              <a:rPr sz="1200" spc="-45" dirty="0">
                <a:latin typeface="Arial"/>
                <a:cs typeface="Arial"/>
              </a:rPr>
              <a:t> </a:t>
            </a:r>
            <a:r>
              <a:rPr sz="1200" spc="-60" dirty="0">
                <a:latin typeface="Arial"/>
                <a:cs typeface="Arial"/>
              </a:rPr>
              <a:t>bilgi</a:t>
            </a:r>
            <a:r>
              <a:rPr sz="1200" spc="-45" dirty="0">
                <a:latin typeface="Arial"/>
                <a:cs typeface="Arial"/>
              </a:rPr>
              <a:t> </a:t>
            </a:r>
            <a:r>
              <a:rPr sz="1200" spc="-90" dirty="0">
                <a:latin typeface="Arial"/>
                <a:cs typeface="Arial"/>
              </a:rPr>
              <a:t>ve</a:t>
            </a:r>
            <a:r>
              <a:rPr sz="1200" spc="-45" dirty="0">
                <a:latin typeface="Arial"/>
                <a:cs typeface="Arial"/>
              </a:rPr>
              <a:t> </a:t>
            </a:r>
            <a:r>
              <a:rPr sz="1200" spc="-80" dirty="0">
                <a:latin typeface="Arial"/>
                <a:cs typeface="Arial"/>
              </a:rPr>
              <a:t>belgelerden</a:t>
            </a:r>
            <a:r>
              <a:rPr sz="1200" spc="-50" dirty="0">
                <a:latin typeface="Arial"/>
                <a:cs typeface="Arial"/>
              </a:rPr>
              <a:t> </a:t>
            </a:r>
            <a:r>
              <a:rPr sz="1200" spc="-65" dirty="0">
                <a:latin typeface="Arial"/>
                <a:cs typeface="Arial"/>
              </a:rPr>
              <a:t>birer</a:t>
            </a:r>
            <a:r>
              <a:rPr sz="1200" spc="-55" dirty="0">
                <a:latin typeface="Arial"/>
                <a:cs typeface="Arial"/>
              </a:rPr>
              <a:t> </a:t>
            </a:r>
            <a:r>
              <a:rPr sz="1200" spc="-75" dirty="0">
                <a:latin typeface="Arial"/>
                <a:cs typeface="Arial"/>
              </a:rPr>
              <a:t>suret</a:t>
            </a:r>
            <a:r>
              <a:rPr sz="1200" spc="-50" dirty="0">
                <a:latin typeface="Arial"/>
                <a:cs typeface="Arial"/>
              </a:rPr>
              <a:t> </a:t>
            </a:r>
            <a:r>
              <a:rPr sz="1200" spc="-70" dirty="0">
                <a:latin typeface="Arial"/>
                <a:cs typeface="Arial"/>
              </a:rPr>
              <a:t>eklenir:</a:t>
            </a:r>
            <a:endParaRPr sz="1200" dirty="0">
              <a:latin typeface="Arial"/>
              <a:cs typeface="Arial"/>
            </a:endParaRPr>
          </a:p>
          <a:p>
            <a:pPr marL="12700" marR="5080" indent="359410" algn="just">
              <a:lnSpc>
                <a:spcPct val="111100"/>
              </a:lnSpc>
              <a:buAutoNum type="alphaLcParenR"/>
              <a:tabLst>
                <a:tab pos="494665" algn="l"/>
              </a:tabLst>
            </a:pPr>
            <a:r>
              <a:rPr sz="1200" spc="-85" dirty="0">
                <a:latin typeface="Arial"/>
                <a:cs typeface="Arial"/>
              </a:rPr>
              <a:t>Kurucu, </a:t>
            </a:r>
            <a:r>
              <a:rPr sz="1200" spc="-70" dirty="0">
                <a:latin typeface="Arial"/>
                <a:cs typeface="Arial"/>
              </a:rPr>
              <a:t>yönetici, </a:t>
            </a:r>
            <a:r>
              <a:rPr sz="1200" spc="-100" dirty="0">
                <a:latin typeface="Arial"/>
                <a:cs typeface="Arial"/>
              </a:rPr>
              <a:t>uzman </a:t>
            </a:r>
            <a:r>
              <a:rPr sz="1200" spc="-60" dirty="0">
                <a:latin typeface="Arial"/>
                <a:cs typeface="Arial"/>
              </a:rPr>
              <a:t>eğitici </a:t>
            </a:r>
            <a:r>
              <a:rPr sz="1200" spc="-95" dirty="0">
                <a:latin typeface="Arial"/>
                <a:cs typeface="Arial"/>
              </a:rPr>
              <a:t>ve </a:t>
            </a:r>
            <a:r>
              <a:rPr sz="1200" spc="-85" dirty="0">
                <a:latin typeface="Arial"/>
                <a:cs typeface="Arial"/>
              </a:rPr>
              <a:t>varsa </a:t>
            </a:r>
            <a:r>
              <a:rPr sz="1200" spc="-75" dirty="0">
                <a:latin typeface="Arial"/>
                <a:cs typeface="Arial"/>
              </a:rPr>
              <a:t>tüzel </a:t>
            </a:r>
            <a:r>
              <a:rPr sz="1200" spc="-65" dirty="0">
                <a:latin typeface="Arial"/>
                <a:cs typeface="Arial"/>
              </a:rPr>
              <a:t>kişi </a:t>
            </a:r>
            <a:r>
              <a:rPr sz="1200" spc="-75" dirty="0">
                <a:latin typeface="Arial"/>
                <a:cs typeface="Arial"/>
              </a:rPr>
              <a:t>ortak </a:t>
            </a:r>
            <a:r>
              <a:rPr sz="1200" spc="-70" dirty="0">
                <a:latin typeface="Arial"/>
                <a:cs typeface="Arial"/>
              </a:rPr>
              <a:t>temsilcilerinin T.C. </a:t>
            </a:r>
            <a:r>
              <a:rPr sz="1200" spc="-75" dirty="0">
                <a:latin typeface="Arial"/>
                <a:cs typeface="Arial"/>
              </a:rPr>
              <a:t>Kimlik  </a:t>
            </a:r>
            <a:r>
              <a:rPr sz="1200" spc="-95" dirty="0">
                <a:latin typeface="Arial"/>
                <a:cs typeface="Arial"/>
              </a:rPr>
              <a:t>Numarası </a:t>
            </a:r>
            <a:r>
              <a:rPr sz="1200" spc="-55" dirty="0">
                <a:latin typeface="Arial"/>
                <a:cs typeface="Arial"/>
              </a:rPr>
              <a:t>ile </a:t>
            </a:r>
            <a:r>
              <a:rPr sz="1200" spc="-75" dirty="0">
                <a:latin typeface="Arial"/>
                <a:cs typeface="Arial"/>
              </a:rPr>
              <a:t>eğitim </a:t>
            </a:r>
            <a:r>
              <a:rPr sz="1200" spc="-80" dirty="0">
                <a:latin typeface="Arial"/>
                <a:cs typeface="Arial"/>
              </a:rPr>
              <a:t>yapılacak </a:t>
            </a:r>
            <a:r>
              <a:rPr sz="1200" spc="-70" dirty="0">
                <a:latin typeface="Arial"/>
                <a:cs typeface="Arial"/>
              </a:rPr>
              <a:t>tesisin </a:t>
            </a:r>
            <a:r>
              <a:rPr sz="1200" spc="-75" dirty="0">
                <a:latin typeface="Arial"/>
                <a:cs typeface="Arial"/>
              </a:rPr>
              <a:t>adresini </a:t>
            </a:r>
            <a:r>
              <a:rPr sz="1200" spc="-60" dirty="0">
                <a:latin typeface="Arial"/>
                <a:cs typeface="Arial"/>
              </a:rPr>
              <a:t>belirtir </a:t>
            </a:r>
            <a:r>
              <a:rPr sz="1200" spc="-85" dirty="0">
                <a:latin typeface="Arial"/>
                <a:cs typeface="Arial"/>
              </a:rPr>
              <a:t>başvuru </a:t>
            </a:r>
            <a:r>
              <a:rPr sz="1200" spc="-70" dirty="0">
                <a:latin typeface="Arial"/>
                <a:cs typeface="Arial"/>
              </a:rPr>
              <a:t>dilekçesi </a:t>
            </a:r>
            <a:r>
              <a:rPr sz="1200" spc="-90" dirty="0">
                <a:latin typeface="Arial"/>
                <a:cs typeface="Arial"/>
              </a:rPr>
              <a:t>ve </a:t>
            </a:r>
            <a:r>
              <a:rPr sz="1200" spc="-70" dirty="0">
                <a:latin typeface="Arial"/>
                <a:cs typeface="Arial"/>
              </a:rPr>
              <a:t>tesis </a:t>
            </a:r>
            <a:r>
              <a:rPr sz="1200" spc="-75" dirty="0">
                <a:latin typeface="Arial"/>
                <a:cs typeface="Arial"/>
              </a:rPr>
              <a:t>kendilerine </a:t>
            </a:r>
            <a:r>
              <a:rPr sz="1200" spc="-60" dirty="0">
                <a:latin typeface="Arial"/>
                <a:cs typeface="Arial"/>
              </a:rPr>
              <a:t>ait  </a:t>
            </a:r>
            <a:r>
              <a:rPr sz="1200" spc="-70" dirty="0">
                <a:latin typeface="Arial"/>
                <a:cs typeface="Arial"/>
              </a:rPr>
              <a:t>ise </a:t>
            </a:r>
            <a:r>
              <a:rPr sz="1200" spc="-85" dirty="0">
                <a:latin typeface="Arial"/>
                <a:cs typeface="Arial"/>
              </a:rPr>
              <a:t>tapunun, </a:t>
            </a:r>
            <a:r>
              <a:rPr sz="1200" spc="-70" dirty="0">
                <a:latin typeface="Arial"/>
                <a:cs typeface="Arial"/>
              </a:rPr>
              <a:t>kira ise kira </a:t>
            </a:r>
            <a:r>
              <a:rPr sz="1200" spc="-80" dirty="0">
                <a:latin typeface="Arial"/>
                <a:cs typeface="Arial"/>
              </a:rPr>
              <a:t>sözleşmesinin </a:t>
            </a:r>
            <a:r>
              <a:rPr sz="1200" spc="-65" dirty="0">
                <a:latin typeface="Arial"/>
                <a:cs typeface="Arial"/>
              </a:rPr>
              <a:t>bir</a:t>
            </a:r>
            <a:r>
              <a:rPr sz="1200" spc="95" dirty="0">
                <a:latin typeface="Arial"/>
                <a:cs typeface="Arial"/>
              </a:rPr>
              <a:t> </a:t>
            </a:r>
            <a:r>
              <a:rPr sz="1200" spc="-75" dirty="0">
                <a:latin typeface="Arial"/>
                <a:cs typeface="Arial"/>
              </a:rPr>
              <a:t>örneği,</a:t>
            </a:r>
            <a:endParaRPr sz="1200" dirty="0">
              <a:latin typeface="Arial"/>
              <a:cs typeface="Arial"/>
            </a:endParaRPr>
          </a:p>
          <a:p>
            <a:pPr marL="12700" marR="8255" indent="359410" algn="just">
              <a:lnSpc>
                <a:spcPct val="111100"/>
              </a:lnSpc>
              <a:buAutoNum type="alphaLcParenR"/>
              <a:tabLst>
                <a:tab pos="502284" algn="l"/>
              </a:tabLst>
            </a:pPr>
            <a:r>
              <a:rPr sz="1200" spc="-85" dirty="0">
                <a:latin typeface="Arial"/>
                <a:cs typeface="Arial"/>
              </a:rPr>
              <a:t>Binaya </a:t>
            </a:r>
            <a:r>
              <a:rPr sz="1200" spc="-60" dirty="0">
                <a:latin typeface="Arial"/>
                <a:cs typeface="Arial"/>
              </a:rPr>
              <a:t>ilişkin </a:t>
            </a:r>
            <a:r>
              <a:rPr sz="1200" spc="-80" dirty="0">
                <a:latin typeface="Arial"/>
                <a:cs typeface="Arial"/>
              </a:rPr>
              <a:t>yapı </a:t>
            </a:r>
            <a:r>
              <a:rPr sz="1200" spc="-85" dirty="0">
                <a:latin typeface="Arial"/>
                <a:cs typeface="Arial"/>
              </a:rPr>
              <a:t>kullanma </a:t>
            </a:r>
            <a:r>
              <a:rPr sz="1200" spc="-65" dirty="0">
                <a:latin typeface="Arial"/>
                <a:cs typeface="Arial"/>
              </a:rPr>
              <a:t>izni </a:t>
            </a:r>
            <a:r>
              <a:rPr sz="1200" spc="-90" dirty="0">
                <a:latin typeface="Arial"/>
                <a:cs typeface="Arial"/>
              </a:rPr>
              <a:t>veya </a:t>
            </a:r>
            <a:r>
              <a:rPr sz="1200" spc="-75" dirty="0">
                <a:latin typeface="Arial"/>
                <a:cs typeface="Arial"/>
              </a:rPr>
              <a:t>eğitim </a:t>
            </a:r>
            <a:r>
              <a:rPr sz="1200" spc="-95" dirty="0">
                <a:latin typeface="Arial"/>
                <a:cs typeface="Arial"/>
              </a:rPr>
              <a:t>kurumu </a:t>
            </a:r>
            <a:r>
              <a:rPr sz="1200" spc="-85" dirty="0">
                <a:latin typeface="Arial"/>
                <a:cs typeface="Arial"/>
              </a:rPr>
              <a:t>açılmasında </a:t>
            </a:r>
            <a:r>
              <a:rPr sz="1200" spc="-75" dirty="0">
                <a:latin typeface="Arial"/>
                <a:cs typeface="Arial"/>
              </a:rPr>
              <a:t>fenni </a:t>
            </a:r>
            <a:r>
              <a:rPr sz="1200" spc="-85" dirty="0">
                <a:latin typeface="Arial"/>
                <a:cs typeface="Arial"/>
              </a:rPr>
              <a:t>sakınca  olmadığına </a:t>
            </a:r>
            <a:r>
              <a:rPr sz="1200" spc="-60" dirty="0">
                <a:latin typeface="Arial"/>
                <a:cs typeface="Arial"/>
              </a:rPr>
              <a:t>ilişkin </a:t>
            </a:r>
            <a:r>
              <a:rPr sz="1200" spc="-85" dirty="0">
                <a:latin typeface="Arial"/>
                <a:cs typeface="Arial"/>
              </a:rPr>
              <a:t>belediyeden </a:t>
            </a:r>
            <a:r>
              <a:rPr sz="1200" spc="-80" dirty="0" err="1">
                <a:latin typeface="Arial"/>
                <a:cs typeface="Arial"/>
              </a:rPr>
              <a:t>alınan</a:t>
            </a:r>
            <a:r>
              <a:rPr sz="1200" spc="40" dirty="0">
                <a:latin typeface="Arial"/>
                <a:cs typeface="Arial"/>
              </a:rPr>
              <a:t> </a:t>
            </a:r>
            <a:r>
              <a:rPr sz="1200" spc="-70" dirty="0" err="1" smtClean="0">
                <a:latin typeface="Arial"/>
                <a:cs typeface="Arial"/>
              </a:rPr>
              <a:t>yazı</a:t>
            </a:r>
            <a:r>
              <a:rPr sz="1200" spc="-70" dirty="0" smtClean="0">
                <a:latin typeface="Arial"/>
                <a:cs typeface="Arial"/>
              </a:rPr>
              <a:t>,</a:t>
            </a:r>
            <a:endParaRPr lang="tr-TR" sz="1200" spc="-70" dirty="0" smtClean="0">
              <a:latin typeface="Arial"/>
              <a:cs typeface="Arial"/>
            </a:endParaRPr>
          </a:p>
          <a:p>
            <a:pPr marL="12700" marR="8255" indent="359410" algn="just">
              <a:lnSpc>
                <a:spcPct val="111100"/>
              </a:lnSpc>
              <a:buAutoNum type="alphaLcParenR"/>
              <a:tabLst>
                <a:tab pos="502284" algn="l"/>
              </a:tabLst>
            </a:pPr>
            <a:r>
              <a:rPr sz="1200" spc="-80" dirty="0" err="1" smtClean="0">
                <a:latin typeface="Arial"/>
                <a:cs typeface="Arial"/>
              </a:rPr>
              <a:t>Eğitim</a:t>
            </a:r>
            <a:r>
              <a:rPr sz="1200" spc="-80" dirty="0" smtClean="0">
                <a:latin typeface="Arial"/>
                <a:cs typeface="Arial"/>
              </a:rPr>
              <a:t> </a:t>
            </a:r>
            <a:r>
              <a:rPr sz="1200" spc="-95" dirty="0">
                <a:latin typeface="Arial"/>
                <a:cs typeface="Arial"/>
              </a:rPr>
              <a:t>kurumunu </a:t>
            </a:r>
            <a:r>
              <a:rPr sz="1200" spc="-75" dirty="0">
                <a:latin typeface="Arial"/>
                <a:cs typeface="Arial"/>
              </a:rPr>
              <a:t>temsil </a:t>
            </a:r>
            <a:r>
              <a:rPr sz="1200" spc="-90" dirty="0">
                <a:latin typeface="Arial"/>
                <a:cs typeface="Arial"/>
              </a:rPr>
              <a:t>edecek </a:t>
            </a:r>
            <a:r>
              <a:rPr sz="1200" spc="-70" dirty="0">
                <a:latin typeface="Arial"/>
                <a:cs typeface="Arial"/>
              </a:rPr>
              <a:t>yöneticiler </a:t>
            </a:r>
            <a:r>
              <a:rPr sz="1200" spc="-65" dirty="0">
                <a:latin typeface="Arial"/>
                <a:cs typeface="Arial"/>
              </a:rPr>
              <a:t>için </a:t>
            </a:r>
            <a:r>
              <a:rPr sz="1200" spc="-70" dirty="0" err="1">
                <a:latin typeface="Arial"/>
                <a:cs typeface="Arial"/>
              </a:rPr>
              <a:t>yetki</a:t>
            </a:r>
            <a:r>
              <a:rPr sz="1200" spc="-40" dirty="0">
                <a:latin typeface="Arial"/>
                <a:cs typeface="Arial"/>
              </a:rPr>
              <a:t> </a:t>
            </a:r>
            <a:r>
              <a:rPr sz="1200" spc="-75" dirty="0" err="1" smtClean="0">
                <a:latin typeface="Arial"/>
                <a:cs typeface="Arial"/>
              </a:rPr>
              <a:t>belgesi</a:t>
            </a:r>
            <a:r>
              <a:rPr sz="1200" spc="-75" dirty="0" smtClean="0">
                <a:latin typeface="Arial"/>
                <a:cs typeface="Arial"/>
              </a:rPr>
              <a:t>,</a:t>
            </a:r>
            <a:endParaRPr lang="tr-TR" sz="1200" spc="-75" dirty="0" smtClean="0">
              <a:latin typeface="Arial"/>
              <a:cs typeface="Arial"/>
            </a:endParaRPr>
          </a:p>
          <a:p>
            <a:pPr marL="12700" marR="8255" indent="359410" algn="just">
              <a:lnSpc>
                <a:spcPct val="111100"/>
              </a:lnSpc>
              <a:buAutoNum type="alphaLcParenR"/>
              <a:tabLst>
                <a:tab pos="502284" algn="l"/>
              </a:tabLst>
            </a:pPr>
            <a:r>
              <a:rPr sz="1200" spc="-80" dirty="0" err="1" smtClean="0">
                <a:latin typeface="Arial"/>
                <a:cs typeface="Arial"/>
              </a:rPr>
              <a:t>Eğitim</a:t>
            </a:r>
            <a:r>
              <a:rPr sz="1200" spc="-80" dirty="0" smtClean="0">
                <a:latin typeface="Arial"/>
                <a:cs typeface="Arial"/>
              </a:rPr>
              <a:t> </a:t>
            </a:r>
            <a:r>
              <a:rPr sz="1200" spc="-80" dirty="0">
                <a:latin typeface="Arial"/>
                <a:cs typeface="Arial"/>
              </a:rPr>
              <a:t>yapılacak </a:t>
            </a:r>
            <a:r>
              <a:rPr sz="1200" spc="-70" dirty="0">
                <a:latin typeface="Arial"/>
                <a:cs typeface="Arial"/>
              </a:rPr>
              <a:t>tesisin </a:t>
            </a:r>
            <a:r>
              <a:rPr sz="1200" spc="-85" dirty="0">
                <a:latin typeface="Arial"/>
                <a:cs typeface="Arial"/>
              </a:rPr>
              <a:t>yangın </a:t>
            </a:r>
            <a:r>
              <a:rPr sz="1200" spc="-70" dirty="0">
                <a:latin typeface="Arial"/>
                <a:cs typeface="Arial"/>
              </a:rPr>
              <a:t>sigortası poliçesinin </a:t>
            </a:r>
            <a:r>
              <a:rPr sz="1200" spc="-65" dirty="0">
                <a:latin typeface="Arial"/>
                <a:cs typeface="Arial"/>
              </a:rPr>
              <a:t>bir</a:t>
            </a:r>
            <a:r>
              <a:rPr sz="1200" spc="114" dirty="0">
                <a:latin typeface="Arial"/>
                <a:cs typeface="Arial"/>
              </a:rPr>
              <a:t> </a:t>
            </a:r>
            <a:r>
              <a:rPr sz="1200" spc="-70" dirty="0">
                <a:latin typeface="Arial"/>
                <a:cs typeface="Arial"/>
              </a:rPr>
              <a:t>sureti,</a:t>
            </a:r>
            <a:endParaRPr sz="1200" dirty="0">
              <a:latin typeface="Arial"/>
              <a:cs typeface="Arial"/>
            </a:endParaRPr>
          </a:p>
          <a:p>
            <a:pPr marL="12700" marR="8890" indent="359410" algn="just">
              <a:lnSpc>
                <a:spcPts val="1200"/>
              </a:lnSpc>
              <a:spcBef>
                <a:spcPts val="60"/>
              </a:spcBef>
              <a:buAutoNum type="alphaLcParenR"/>
              <a:tabLst>
                <a:tab pos="527685" algn="l"/>
              </a:tabLst>
            </a:pPr>
            <a:r>
              <a:rPr sz="1200" spc="-85" dirty="0">
                <a:latin typeface="Arial"/>
                <a:cs typeface="Arial"/>
              </a:rPr>
              <a:t>Kurucu,</a:t>
            </a:r>
            <a:r>
              <a:rPr sz="1200" spc="80" dirty="0">
                <a:latin typeface="Arial"/>
                <a:cs typeface="Arial"/>
              </a:rPr>
              <a:t> </a:t>
            </a:r>
            <a:r>
              <a:rPr sz="1200" spc="-70" dirty="0">
                <a:latin typeface="Arial"/>
                <a:cs typeface="Arial"/>
              </a:rPr>
              <a:t>yönetici </a:t>
            </a:r>
            <a:r>
              <a:rPr sz="1200" spc="-90" dirty="0">
                <a:latin typeface="Arial"/>
                <a:cs typeface="Arial"/>
              </a:rPr>
              <a:t>ve </a:t>
            </a:r>
            <a:r>
              <a:rPr sz="1200" spc="-85" dirty="0">
                <a:latin typeface="Arial"/>
                <a:cs typeface="Arial"/>
              </a:rPr>
              <a:t>varsa  </a:t>
            </a:r>
            <a:r>
              <a:rPr sz="1200" spc="-70" dirty="0">
                <a:latin typeface="Arial"/>
                <a:cs typeface="Arial"/>
              </a:rPr>
              <a:t>temsilcilerine </a:t>
            </a:r>
            <a:r>
              <a:rPr sz="1200" spc="-65" dirty="0">
                <a:latin typeface="Arial"/>
                <a:cs typeface="Arial"/>
              </a:rPr>
              <a:t>ait </a:t>
            </a:r>
            <a:r>
              <a:rPr sz="1200" spc="-80" dirty="0">
                <a:latin typeface="Arial"/>
                <a:cs typeface="Arial"/>
              </a:rPr>
              <a:t>güvenlik </a:t>
            </a:r>
            <a:r>
              <a:rPr sz="1200" spc="-85" dirty="0">
                <a:latin typeface="Arial"/>
                <a:cs typeface="Arial"/>
              </a:rPr>
              <a:t>soruşturması  </a:t>
            </a:r>
            <a:r>
              <a:rPr sz="1200" spc="-90" dirty="0">
                <a:latin typeface="Arial"/>
                <a:cs typeface="Arial"/>
              </a:rPr>
              <a:t>ve </a:t>
            </a:r>
            <a:r>
              <a:rPr sz="1200" spc="-75" dirty="0">
                <a:latin typeface="Arial"/>
                <a:cs typeface="Arial"/>
              </a:rPr>
              <a:t>arşiv  </a:t>
            </a:r>
            <a:r>
              <a:rPr sz="1200" spc="-75" dirty="0" err="1">
                <a:latin typeface="Arial"/>
                <a:cs typeface="Arial"/>
              </a:rPr>
              <a:t>araştırması</a:t>
            </a:r>
            <a:r>
              <a:rPr sz="1200" spc="-55" dirty="0">
                <a:latin typeface="Arial"/>
                <a:cs typeface="Arial"/>
              </a:rPr>
              <a:t> </a:t>
            </a:r>
            <a:r>
              <a:rPr sz="1200" spc="-80" dirty="0" err="1" smtClean="0">
                <a:latin typeface="Arial"/>
                <a:cs typeface="Arial"/>
              </a:rPr>
              <a:t>formu</a:t>
            </a:r>
            <a:r>
              <a:rPr sz="1200" spc="-80" dirty="0" smtClean="0">
                <a:latin typeface="Arial"/>
                <a:cs typeface="Arial"/>
              </a:rPr>
              <a:t>,</a:t>
            </a:r>
            <a:endParaRPr lang="tr-TR" sz="1200" spc="-80" dirty="0" smtClean="0">
              <a:latin typeface="Arial"/>
              <a:cs typeface="Arial"/>
            </a:endParaRPr>
          </a:p>
          <a:p>
            <a:pPr marL="12700" marR="8890" indent="359410" algn="just">
              <a:lnSpc>
                <a:spcPts val="1200"/>
              </a:lnSpc>
              <a:spcBef>
                <a:spcPts val="60"/>
              </a:spcBef>
              <a:buAutoNum type="alphaLcParenR"/>
              <a:tabLst>
                <a:tab pos="527685" algn="l"/>
              </a:tabLst>
            </a:pPr>
            <a:r>
              <a:rPr sz="1200" spc="-80" dirty="0" err="1" smtClean="0">
                <a:latin typeface="Arial"/>
                <a:cs typeface="Arial"/>
              </a:rPr>
              <a:t>Kurucu</a:t>
            </a:r>
            <a:r>
              <a:rPr sz="1200" spc="-80" dirty="0">
                <a:latin typeface="Arial"/>
                <a:cs typeface="Arial"/>
              </a:rPr>
              <a:t>, </a:t>
            </a:r>
            <a:r>
              <a:rPr sz="1200" spc="-75" dirty="0">
                <a:latin typeface="Arial"/>
                <a:cs typeface="Arial"/>
              </a:rPr>
              <a:t>yönetici </a:t>
            </a:r>
            <a:r>
              <a:rPr sz="1200" spc="-90" dirty="0">
                <a:latin typeface="Arial"/>
                <a:cs typeface="Arial"/>
              </a:rPr>
              <a:t>ve </a:t>
            </a:r>
            <a:r>
              <a:rPr sz="1200" spc="-85" dirty="0">
                <a:latin typeface="Arial"/>
                <a:cs typeface="Arial"/>
              </a:rPr>
              <a:t>varsa </a:t>
            </a:r>
            <a:r>
              <a:rPr sz="1200" spc="-70" dirty="0">
                <a:latin typeface="Arial"/>
                <a:cs typeface="Arial"/>
              </a:rPr>
              <a:t>temsilcilerine </a:t>
            </a:r>
            <a:r>
              <a:rPr sz="1200" spc="-60" dirty="0">
                <a:latin typeface="Arial"/>
                <a:cs typeface="Arial"/>
              </a:rPr>
              <a:t>ait </a:t>
            </a:r>
            <a:r>
              <a:rPr sz="1200" spc="-90" dirty="0">
                <a:latin typeface="Arial"/>
                <a:cs typeface="Arial"/>
              </a:rPr>
              <a:t>imza</a:t>
            </a:r>
            <a:r>
              <a:rPr sz="1200" spc="-40" dirty="0">
                <a:latin typeface="Arial"/>
                <a:cs typeface="Arial"/>
              </a:rPr>
              <a:t> </a:t>
            </a:r>
            <a:r>
              <a:rPr sz="1200" spc="-65" dirty="0" err="1">
                <a:latin typeface="Arial"/>
                <a:cs typeface="Arial"/>
              </a:rPr>
              <a:t>sirküleri</a:t>
            </a:r>
            <a:r>
              <a:rPr sz="1200" spc="-65" dirty="0" smtClean="0">
                <a:latin typeface="Arial"/>
                <a:cs typeface="Arial"/>
              </a:rPr>
              <a:t>.”</a:t>
            </a:r>
            <a:endParaRPr sz="1200" dirty="0">
              <a:latin typeface="Arial"/>
              <a:cs typeface="Aria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84</a:t>
            </a:fld>
            <a:endParaRPr lang="tr-TR" dirty="0"/>
          </a:p>
        </p:txBody>
      </p:sp>
      <p:sp>
        <p:nvSpPr>
          <p:cNvPr id="13" name="object 25"/>
          <p:cNvSpPr txBox="1"/>
          <p:nvPr/>
        </p:nvSpPr>
        <p:spPr>
          <a:xfrm>
            <a:off x="417240" y="163496"/>
            <a:ext cx="6532200" cy="3808991"/>
          </a:xfrm>
          <a:prstGeom prst="rect">
            <a:avLst/>
          </a:prstGeom>
        </p:spPr>
        <p:txBody>
          <a:bodyPr vert="horz" wrap="square" lIns="0" tIns="12700" rIns="0" bIns="0" rtlCol="0">
            <a:spAutoFit/>
          </a:bodyPr>
          <a:lstStyle/>
          <a:p>
            <a:pPr marL="12700" marR="5080" algn="just">
              <a:lnSpc>
                <a:spcPct val="111100"/>
              </a:lnSpc>
              <a:spcBef>
                <a:spcPts val="50"/>
              </a:spcBef>
            </a:pPr>
            <a:endParaRPr lang="tr-TR" sz="1400" b="1" spc="-105" dirty="0" smtClean="0">
              <a:solidFill>
                <a:srgbClr val="FF0000"/>
              </a:solidFill>
              <a:latin typeface="Arial"/>
              <a:cs typeface="Arial"/>
            </a:endParaRPr>
          </a:p>
          <a:p>
            <a:pPr marL="12700" marR="5080" algn="just">
              <a:lnSpc>
                <a:spcPct val="111100"/>
              </a:lnSpc>
              <a:spcBef>
                <a:spcPts val="50"/>
              </a:spcBef>
            </a:pPr>
            <a:endParaRPr lang="tr-TR" sz="1400" b="1" spc="-105" dirty="0">
              <a:solidFill>
                <a:srgbClr val="FF0000"/>
              </a:solidFill>
              <a:latin typeface="Arial"/>
              <a:cs typeface="Arial"/>
            </a:endParaRPr>
          </a:p>
          <a:p>
            <a:pPr marL="12700" marR="5080" algn="just">
              <a:lnSpc>
                <a:spcPct val="111100"/>
              </a:lnSpc>
              <a:spcBef>
                <a:spcPts val="50"/>
              </a:spcBef>
            </a:pPr>
            <a:r>
              <a:rPr sz="1400" b="1" spc="-105" dirty="0" err="1" smtClean="0">
                <a:solidFill>
                  <a:srgbClr val="FF0000"/>
                </a:solidFill>
                <a:latin typeface="Arial"/>
                <a:cs typeface="Arial"/>
              </a:rPr>
              <a:t>Madde</a:t>
            </a:r>
            <a:r>
              <a:rPr sz="1400" b="1" spc="-105" dirty="0" smtClean="0">
                <a:solidFill>
                  <a:srgbClr val="FF0000"/>
                </a:solidFill>
                <a:latin typeface="Arial"/>
                <a:cs typeface="Arial"/>
              </a:rPr>
              <a:t> </a:t>
            </a:r>
            <a:r>
              <a:rPr sz="1400" b="1" spc="-80" dirty="0">
                <a:solidFill>
                  <a:srgbClr val="FF0000"/>
                </a:solidFill>
                <a:latin typeface="Arial"/>
                <a:cs typeface="Arial"/>
              </a:rPr>
              <a:t>33- </a:t>
            </a:r>
            <a:r>
              <a:rPr sz="1400" b="1" spc="-95" dirty="0">
                <a:solidFill>
                  <a:srgbClr val="FF0000"/>
                </a:solidFill>
                <a:latin typeface="Arial"/>
                <a:cs typeface="Arial"/>
              </a:rPr>
              <a:t>EĞİTİM </a:t>
            </a:r>
            <a:r>
              <a:rPr sz="1400" b="1" spc="-114" dirty="0">
                <a:solidFill>
                  <a:srgbClr val="FF0000"/>
                </a:solidFill>
                <a:latin typeface="Arial"/>
                <a:cs typeface="Arial"/>
              </a:rPr>
              <a:t>PROGRAMI </a:t>
            </a:r>
            <a:r>
              <a:rPr sz="1400" b="1" spc="-55" dirty="0">
                <a:solidFill>
                  <a:srgbClr val="FF0000"/>
                </a:solidFill>
                <a:latin typeface="Arial"/>
                <a:cs typeface="Arial"/>
              </a:rPr>
              <a:t>: </a:t>
            </a:r>
            <a:r>
              <a:rPr sz="1600" spc="-90" dirty="0" err="1" smtClean="0">
                <a:latin typeface="Arial"/>
                <a:cs typeface="Arial"/>
              </a:rPr>
              <a:t>Özel</a:t>
            </a:r>
            <a:r>
              <a:rPr sz="1600" spc="-90" dirty="0" smtClean="0">
                <a:latin typeface="Arial"/>
                <a:cs typeface="Arial"/>
              </a:rPr>
              <a:t> </a:t>
            </a:r>
            <a:r>
              <a:rPr sz="1600" spc="-80" dirty="0">
                <a:latin typeface="Arial"/>
                <a:cs typeface="Arial"/>
              </a:rPr>
              <a:t>güvenlik  </a:t>
            </a:r>
            <a:r>
              <a:rPr sz="1600" spc="-75" dirty="0">
                <a:latin typeface="Arial"/>
                <a:cs typeface="Arial"/>
              </a:rPr>
              <a:t>eğitimine alınan </a:t>
            </a:r>
            <a:r>
              <a:rPr sz="1600" spc="-80" dirty="0">
                <a:latin typeface="Arial"/>
                <a:cs typeface="Arial"/>
              </a:rPr>
              <a:t>adaylar </a:t>
            </a:r>
            <a:r>
              <a:rPr sz="1600" spc="-75" dirty="0">
                <a:latin typeface="Arial"/>
                <a:cs typeface="Arial"/>
              </a:rPr>
              <a:t>asgari </a:t>
            </a:r>
            <a:r>
              <a:rPr sz="1600" b="1" spc="-90" dirty="0">
                <a:solidFill>
                  <a:srgbClr val="FF0000"/>
                </a:solidFill>
                <a:latin typeface="Arial"/>
                <a:cs typeface="Arial"/>
              </a:rPr>
              <a:t>yüz </a:t>
            </a:r>
            <a:r>
              <a:rPr sz="1600" b="1" spc="-75" dirty="0">
                <a:solidFill>
                  <a:srgbClr val="FF0000"/>
                </a:solidFill>
                <a:latin typeface="Arial"/>
                <a:cs typeface="Arial"/>
              </a:rPr>
              <a:t>yirmi </a:t>
            </a:r>
            <a:r>
              <a:rPr sz="1600" spc="-70" dirty="0">
                <a:latin typeface="Arial"/>
                <a:cs typeface="Arial"/>
              </a:rPr>
              <a:t>saatlik </a:t>
            </a:r>
            <a:r>
              <a:rPr sz="1600" spc="-80" dirty="0">
                <a:latin typeface="Arial"/>
                <a:cs typeface="Arial"/>
              </a:rPr>
              <a:t>eğitime </a:t>
            </a:r>
            <a:r>
              <a:rPr sz="1600" spc="-70" dirty="0">
                <a:latin typeface="Arial"/>
                <a:cs typeface="Arial"/>
              </a:rPr>
              <a:t>tabi </a:t>
            </a:r>
            <a:r>
              <a:rPr sz="1600" spc="-65" dirty="0">
                <a:latin typeface="Arial"/>
                <a:cs typeface="Arial"/>
              </a:rPr>
              <a:t>tutulur. </a:t>
            </a:r>
            <a:r>
              <a:rPr sz="1600" spc="-90" dirty="0">
                <a:latin typeface="Arial"/>
                <a:cs typeface="Arial"/>
              </a:rPr>
              <a:t>Programın </a:t>
            </a:r>
            <a:r>
              <a:rPr sz="1600" spc="-75" dirty="0">
                <a:solidFill>
                  <a:srgbClr val="FF0000"/>
                </a:solidFill>
                <a:latin typeface="Arial"/>
                <a:cs typeface="Arial"/>
              </a:rPr>
              <a:t>yirmi </a:t>
            </a:r>
            <a:r>
              <a:rPr sz="1600" spc="-70" dirty="0">
                <a:latin typeface="Arial"/>
                <a:cs typeface="Arial"/>
              </a:rPr>
              <a:t>saati silah  </a:t>
            </a:r>
            <a:r>
              <a:rPr sz="1600" spc="-90" dirty="0">
                <a:latin typeface="Arial"/>
                <a:cs typeface="Arial"/>
              </a:rPr>
              <a:t>ve </a:t>
            </a:r>
            <a:r>
              <a:rPr sz="1600" spc="-70" dirty="0">
                <a:latin typeface="Arial"/>
                <a:cs typeface="Arial"/>
              </a:rPr>
              <a:t>atış </a:t>
            </a:r>
            <a:r>
              <a:rPr sz="1600" spc="-75" dirty="0">
                <a:latin typeface="Arial"/>
                <a:cs typeface="Arial"/>
              </a:rPr>
              <a:t>eğitimine </a:t>
            </a:r>
            <a:r>
              <a:rPr sz="1600" spc="-60" dirty="0">
                <a:latin typeface="Arial"/>
                <a:cs typeface="Arial"/>
              </a:rPr>
              <a:t>ayrılır. </a:t>
            </a:r>
            <a:r>
              <a:rPr sz="1600" spc="-70" dirty="0">
                <a:latin typeface="Arial"/>
                <a:cs typeface="Arial"/>
              </a:rPr>
              <a:t>Ateşli silah </a:t>
            </a:r>
            <a:r>
              <a:rPr sz="1600" spc="-90" dirty="0">
                <a:latin typeface="Arial"/>
                <a:cs typeface="Arial"/>
              </a:rPr>
              <a:t>taşımayacak </a:t>
            </a:r>
            <a:r>
              <a:rPr sz="1600" spc="-80" dirty="0">
                <a:latin typeface="Arial"/>
                <a:cs typeface="Arial"/>
              </a:rPr>
              <a:t>özel güvenlik </a:t>
            </a:r>
            <a:r>
              <a:rPr sz="1600" spc="-70" dirty="0">
                <a:latin typeface="Arial"/>
                <a:cs typeface="Arial"/>
              </a:rPr>
              <a:t>görevlilerinin silah </a:t>
            </a:r>
            <a:r>
              <a:rPr sz="1600" spc="-90" dirty="0">
                <a:latin typeface="Arial"/>
                <a:cs typeface="Arial"/>
              </a:rPr>
              <a:t>ve </a:t>
            </a:r>
            <a:r>
              <a:rPr sz="1600" spc="-70" dirty="0">
                <a:latin typeface="Arial"/>
                <a:cs typeface="Arial"/>
              </a:rPr>
              <a:t>atış  eğitimini </a:t>
            </a:r>
            <a:r>
              <a:rPr sz="1600" spc="-85" dirty="0">
                <a:latin typeface="Arial"/>
                <a:cs typeface="Arial"/>
              </a:rPr>
              <a:t>alması </a:t>
            </a:r>
            <a:r>
              <a:rPr sz="1600" spc="-80" dirty="0">
                <a:latin typeface="Arial"/>
                <a:cs typeface="Arial"/>
              </a:rPr>
              <a:t>zorunlu </a:t>
            </a:r>
            <a:r>
              <a:rPr sz="1600" spc="-65" dirty="0">
                <a:latin typeface="Arial"/>
                <a:cs typeface="Arial"/>
              </a:rPr>
              <a:t>değildir. </a:t>
            </a:r>
            <a:r>
              <a:rPr sz="1600" spc="-100" dirty="0">
                <a:latin typeface="Arial"/>
                <a:cs typeface="Arial"/>
              </a:rPr>
              <a:t>Bu </a:t>
            </a:r>
            <a:r>
              <a:rPr sz="1600" spc="-70" dirty="0">
                <a:latin typeface="Arial"/>
                <a:cs typeface="Arial"/>
              </a:rPr>
              <a:t>görevlilerin </a:t>
            </a:r>
            <a:r>
              <a:rPr sz="1600" spc="-85" dirty="0">
                <a:latin typeface="Arial"/>
                <a:cs typeface="Arial"/>
              </a:rPr>
              <a:t>temel</a:t>
            </a:r>
            <a:r>
              <a:rPr sz="1600" spc="80" dirty="0">
                <a:latin typeface="Arial"/>
                <a:cs typeface="Arial"/>
              </a:rPr>
              <a:t> </a:t>
            </a:r>
            <a:r>
              <a:rPr sz="1600" spc="-70" dirty="0">
                <a:latin typeface="Arial"/>
                <a:cs typeface="Arial"/>
              </a:rPr>
              <a:t>eğitimi </a:t>
            </a:r>
            <a:r>
              <a:rPr sz="1600" spc="-90" dirty="0">
                <a:solidFill>
                  <a:srgbClr val="FF0000"/>
                </a:solidFill>
                <a:latin typeface="Arial"/>
                <a:cs typeface="Arial"/>
              </a:rPr>
              <a:t>yüz </a:t>
            </a:r>
            <a:r>
              <a:rPr sz="1600" spc="-80" dirty="0">
                <a:solidFill>
                  <a:srgbClr val="FF0000"/>
                </a:solidFill>
                <a:latin typeface="Arial"/>
                <a:cs typeface="Arial"/>
              </a:rPr>
              <a:t>saatten </a:t>
            </a:r>
            <a:r>
              <a:rPr sz="1600" spc="-85" dirty="0">
                <a:latin typeface="Arial"/>
                <a:cs typeface="Arial"/>
              </a:rPr>
              <a:t>aşağı </a:t>
            </a:r>
            <a:r>
              <a:rPr sz="1600" spc="-90" dirty="0">
                <a:latin typeface="Arial"/>
                <a:cs typeface="Arial"/>
              </a:rPr>
              <a:t>olmayacak  </a:t>
            </a:r>
            <a:r>
              <a:rPr sz="1600" spc="-75" dirty="0">
                <a:latin typeface="Arial"/>
                <a:cs typeface="Arial"/>
              </a:rPr>
              <a:t>şekilde düzenlenir. </a:t>
            </a:r>
            <a:r>
              <a:rPr sz="1600" spc="-95" dirty="0">
                <a:latin typeface="Arial"/>
                <a:cs typeface="Arial"/>
              </a:rPr>
              <a:t>18 </a:t>
            </a:r>
            <a:r>
              <a:rPr sz="1600" spc="-65" dirty="0">
                <a:latin typeface="Arial"/>
                <a:cs typeface="Arial"/>
              </a:rPr>
              <a:t>inci </a:t>
            </a:r>
            <a:r>
              <a:rPr sz="1600" spc="-105" dirty="0">
                <a:latin typeface="Arial"/>
                <a:cs typeface="Arial"/>
              </a:rPr>
              <a:t>madde </a:t>
            </a:r>
            <a:r>
              <a:rPr sz="1600" spc="-85" dirty="0">
                <a:latin typeface="Arial"/>
                <a:cs typeface="Arial"/>
              </a:rPr>
              <a:t>gereğince </a:t>
            </a:r>
            <a:r>
              <a:rPr sz="1600" spc="-80" dirty="0">
                <a:latin typeface="Arial"/>
                <a:cs typeface="Arial"/>
              </a:rPr>
              <a:t>alınması </a:t>
            </a:r>
            <a:r>
              <a:rPr sz="1600" spc="-85" dirty="0">
                <a:latin typeface="Arial"/>
                <a:cs typeface="Arial"/>
              </a:rPr>
              <a:t>gereken </a:t>
            </a:r>
            <a:r>
              <a:rPr sz="1600" spc="-80" dirty="0">
                <a:latin typeface="Arial"/>
                <a:cs typeface="Arial"/>
              </a:rPr>
              <a:t>“özel </a:t>
            </a:r>
            <a:r>
              <a:rPr sz="1600" spc="-75" dirty="0">
                <a:latin typeface="Arial"/>
                <a:cs typeface="Arial"/>
              </a:rPr>
              <a:t>güvenlik </a:t>
            </a:r>
            <a:r>
              <a:rPr sz="1600" spc="-70" dirty="0">
                <a:latin typeface="Arial"/>
                <a:cs typeface="Arial"/>
              </a:rPr>
              <a:t>görevlisi </a:t>
            </a:r>
            <a:r>
              <a:rPr sz="1600" spc="-65" dirty="0">
                <a:latin typeface="Arial"/>
                <a:cs typeface="Arial"/>
              </a:rPr>
              <a:t>olur”  ibareli </a:t>
            </a:r>
            <a:r>
              <a:rPr sz="1600" spc="-75" dirty="0">
                <a:latin typeface="Arial"/>
                <a:cs typeface="Arial"/>
              </a:rPr>
              <a:t>sağlık </a:t>
            </a:r>
            <a:r>
              <a:rPr sz="1600" spc="-85" dirty="0">
                <a:latin typeface="Arial"/>
                <a:cs typeface="Arial"/>
              </a:rPr>
              <a:t>raporu </a:t>
            </a:r>
            <a:r>
              <a:rPr sz="1600" spc="-90" dirty="0">
                <a:latin typeface="Arial"/>
                <a:cs typeface="Arial"/>
              </a:rPr>
              <a:t>ve </a:t>
            </a:r>
            <a:r>
              <a:rPr sz="1600" spc="-85" dirty="0">
                <a:latin typeface="Arial"/>
                <a:cs typeface="Arial"/>
              </a:rPr>
              <a:t>öğrenim </a:t>
            </a:r>
            <a:r>
              <a:rPr sz="1600" spc="-95" dirty="0">
                <a:latin typeface="Arial"/>
                <a:cs typeface="Arial"/>
              </a:rPr>
              <a:t>durumunu </a:t>
            </a:r>
            <a:r>
              <a:rPr sz="1600" spc="-70" dirty="0">
                <a:latin typeface="Arial"/>
                <a:cs typeface="Arial"/>
              </a:rPr>
              <a:t>gösterir </a:t>
            </a:r>
            <a:r>
              <a:rPr sz="1600" spc="-80" dirty="0">
                <a:latin typeface="Arial"/>
                <a:cs typeface="Arial"/>
              </a:rPr>
              <a:t>belge </a:t>
            </a:r>
            <a:r>
              <a:rPr sz="1600" spc="-85" dirty="0">
                <a:latin typeface="Arial"/>
                <a:cs typeface="Arial"/>
              </a:rPr>
              <a:t>temel </a:t>
            </a:r>
            <a:r>
              <a:rPr sz="1600" spc="-80" dirty="0">
                <a:latin typeface="Arial"/>
                <a:cs typeface="Arial"/>
              </a:rPr>
              <a:t>eğitimden </a:t>
            </a:r>
            <a:r>
              <a:rPr sz="1600" spc="-90" dirty="0">
                <a:latin typeface="Arial"/>
                <a:cs typeface="Arial"/>
              </a:rPr>
              <a:t>önce</a:t>
            </a:r>
            <a:r>
              <a:rPr sz="1600" spc="-10" dirty="0">
                <a:latin typeface="Arial"/>
                <a:cs typeface="Arial"/>
              </a:rPr>
              <a:t> </a:t>
            </a:r>
            <a:r>
              <a:rPr sz="1600" spc="-65" dirty="0" err="1">
                <a:latin typeface="Arial"/>
                <a:cs typeface="Arial"/>
              </a:rPr>
              <a:t>istenir</a:t>
            </a:r>
            <a:r>
              <a:rPr sz="1600" spc="-65" dirty="0" smtClean="0">
                <a:latin typeface="Arial"/>
                <a:cs typeface="Arial"/>
              </a:rPr>
              <a:t>.</a:t>
            </a:r>
            <a:endParaRPr lang="tr-TR" sz="1600" spc="-90" dirty="0" smtClean="0">
              <a:latin typeface="Arial"/>
              <a:cs typeface="Arial"/>
            </a:endParaRPr>
          </a:p>
          <a:p>
            <a:pPr marL="12700" marR="5080" algn="just">
              <a:lnSpc>
                <a:spcPct val="111100"/>
              </a:lnSpc>
              <a:spcBef>
                <a:spcPts val="50"/>
              </a:spcBef>
            </a:pPr>
            <a:r>
              <a:rPr sz="1600" spc="-90" dirty="0" err="1" smtClean="0">
                <a:latin typeface="Arial"/>
                <a:cs typeface="Arial"/>
              </a:rPr>
              <a:t>Temel</a:t>
            </a:r>
            <a:r>
              <a:rPr sz="1600" spc="-90" dirty="0" smtClean="0">
                <a:latin typeface="Arial"/>
                <a:cs typeface="Arial"/>
              </a:rPr>
              <a:t> </a:t>
            </a:r>
            <a:r>
              <a:rPr sz="1600" spc="-90" dirty="0">
                <a:latin typeface="Arial"/>
                <a:cs typeface="Arial"/>
              </a:rPr>
              <a:t>ve </a:t>
            </a:r>
            <a:r>
              <a:rPr sz="1600" spc="-85" dirty="0">
                <a:latin typeface="Arial"/>
                <a:cs typeface="Arial"/>
              </a:rPr>
              <a:t>yenileme </a:t>
            </a:r>
            <a:r>
              <a:rPr sz="1600" spc="-80" dirty="0">
                <a:latin typeface="Arial"/>
                <a:cs typeface="Arial"/>
              </a:rPr>
              <a:t>eğitiminde </a:t>
            </a:r>
            <a:r>
              <a:rPr sz="1600" spc="-75" dirty="0">
                <a:latin typeface="Arial"/>
                <a:cs typeface="Arial"/>
              </a:rPr>
              <a:t>kursiyerlere </a:t>
            </a:r>
            <a:r>
              <a:rPr sz="1600" spc="-70" dirty="0">
                <a:latin typeface="Arial"/>
                <a:cs typeface="Arial"/>
              </a:rPr>
              <a:t>silah </a:t>
            </a:r>
            <a:r>
              <a:rPr sz="1600" spc="-65" dirty="0">
                <a:latin typeface="Arial"/>
                <a:cs typeface="Arial"/>
              </a:rPr>
              <a:t>bilgisi  </a:t>
            </a:r>
            <a:r>
              <a:rPr sz="1600" spc="-90" dirty="0">
                <a:latin typeface="Arial"/>
                <a:cs typeface="Arial"/>
              </a:rPr>
              <a:t>ve </a:t>
            </a:r>
            <a:r>
              <a:rPr sz="1600" spc="-70" dirty="0">
                <a:latin typeface="Arial"/>
                <a:cs typeface="Arial"/>
              </a:rPr>
              <a:t>atış </a:t>
            </a:r>
            <a:r>
              <a:rPr sz="1600" spc="-75" dirty="0">
                <a:latin typeface="Arial"/>
                <a:cs typeface="Arial"/>
              </a:rPr>
              <a:t>dersi </a:t>
            </a:r>
            <a:r>
              <a:rPr sz="1600" spc="-95" dirty="0">
                <a:latin typeface="Arial"/>
                <a:cs typeface="Arial"/>
              </a:rPr>
              <a:t>kapsamında 15 </a:t>
            </a:r>
            <a:r>
              <a:rPr sz="1600" spc="-85" dirty="0">
                <a:latin typeface="Arial"/>
                <a:cs typeface="Arial"/>
              </a:rPr>
              <a:t>metre </a:t>
            </a:r>
            <a:r>
              <a:rPr sz="1600" spc="-90" dirty="0">
                <a:latin typeface="Arial"/>
                <a:cs typeface="Arial"/>
              </a:rPr>
              <a:t>mesafeden ve </a:t>
            </a:r>
            <a:r>
              <a:rPr sz="1600" spc="-95" dirty="0">
                <a:latin typeface="Arial"/>
                <a:cs typeface="Arial"/>
              </a:rPr>
              <a:t>25 </a:t>
            </a:r>
            <a:r>
              <a:rPr sz="1600" spc="-70" dirty="0">
                <a:latin typeface="Arial"/>
                <a:cs typeface="Arial"/>
              </a:rPr>
              <a:t>fişek </a:t>
            </a:r>
            <a:r>
              <a:rPr sz="1600" spc="-85" dirty="0">
                <a:latin typeface="Arial"/>
                <a:cs typeface="Arial"/>
              </a:rPr>
              <a:t>üzerinden </a:t>
            </a:r>
            <a:r>
              <a:rPr sz="1600" spc="-70" dirty="0">
                <a:latin typeface="Arial"/>
                <a:cs typeface="Arial"/>
              </a:rPr>
              <a:t>atış </a:t>
            </a:r>
            <a:r>
              <a:rPr sz="1600" spc="-60" dirty="0">
                <a:latin typeface="Arial"/>
                <a:cs typeface="Arial"/>
              </a:rPr>
              <a:t>yaptırılır. </a:t>
            </a:r>
            <a:r>
              <a:rPr sz="1600" spc="-75" dirty="0">
                <a:latin typeface="Arial"/>
                <a:cs typeface="Arial"/>
              </a:rPr>
              <a:t>Kursiyerlerin  </a:t>
            </a:r>
            <a:r>
              <a:rPr sz="1600" spc="-70" dirty="0">
                <a:latin typeface="Arial"/>
                <a:cs typeface="Arial"/>
              </a:rPr>
              <a:t>atış </a:t>
            </a:r>
            <a:r>
              <a:rPr sz="1600" spc="-80" dirty="0">
                <a:latin typeface="Arial"/>
                <a:cs typeface="Arial"/>
              </a:rPr>
              <a:t>eğitiminde </a:t>
            </a:r>
            <a:r>
              <a:rPr sz="1600" spc="-70" dirty="0">
                <a:latin typeface="Arial"/>
                <a:cs typeface="Arial"/>
              </a:rPr>
              <a:t>başarılı </a:t>
            </a:r>
            <a:r>
              <a:rPr sz="1600" spc="-80" dirty="0">
                <a:latin typeface="Arial"/>
                <a:cs typeface="Arial"/>
              </a:rPr>
              <a:t>kabul edilmesi </a:t>
            </a:r>
            <a:r>
              <a:rPr sz="1600" spc="-65" dirty="0">
                <a:latin typeface="Arial"/>
                <a:cs typeface="Arial"/>
              </a:rPr>
              <a:t>için </a:t>
            </a:r>
            <a:r>
              <a:rPr sz="1600" spc="-95" dirty="0">
                <a:latin typeface="Arial"/>
                <a:cs typeface="Arial"/>
              </a:rPr>
              <a:t>25 </a:t>
            </a:r>
            <a:r>
              <a:rPr sz="1600" spc="-80" dirty="0">
                <a:latin typeface="Arial"/>
                <a:cs typeface="Arial"/>
              </a:rPr>
              <a:t>adet </a:t>
            </a:r>
            <a:r>
              <a:rPr sz="1600" spc="-70" dirty="0">
                <a:latin typeface="Arial"/>
                <a:cs typeface="Arial"/>
              </a:rPr>
              <a:t>fişeğin </a:t>
            </a:r>
            <a:r>
              <a:rPr sz="1600" spc="-95" dirty="0">
                <a:latin typeface="Arial"/>
                <a:cs typeface="Arial"/>
              </a:rPr>
              <a:t>en </a:t>
            </a:r>
            <a:r>
              <a:rPr sz="1600" spc="-90" dirty="0">
                <a:latin typeface="Arial"/>
                <a:cs typeface="Arial"/>
              </a:rPr>
              <a:t>az </a:t>
            </a:r>
            <a:r>
              <a:rPr sz="1600" spc="-95" dirty="0">
                <a:latin typeface="Arial"/>
                <a:cs typeface="Arial"/>
              </a:rPr>
              <a:t>15 </a:t>
            </a:r>
            <a:r>
              <a:rPr sz="1600" spc="-80" dirty="0">
                <a:latin typeface="Arial"/>
                <a:cs typeface="Arial"/>
              </a:rPr>
              <a:t>adedinin </a:t>
            </a:r>
            <a:r>
              <a:rPr sz="1600" spc="-85" dirty="0">
                <a:latin typeface="Arial"/>
                <a:cs typeface="Arial"/>
              </a:rPr>
              <a:t>hedefe </a:t>
            </a:r>
            <a:r>
              <a:rPr sz="1600" spc="-75" dirty="0">
                <a:latin typeface="Arial"/>
                <a:cs typeface="Arial"/>
              </a:rPr>
              <a:t>isabet  </a:t>
            </a:r>
            <a:r>
              <a:rPr sz="1600" spc="-85" dirty="0">
                <a:latin typeface="Arial"/>
                <a:cs typeface="Arial"/>
              </a:rPr>
              <a:t>etmesi </a:t>
            </a:r>
            <a:r>
              <a:rPr sz="1600" spc="-70" dirty="0">
                <a:latin typeface="Arial"/>
                <a:cs typeface="Arial"/>
              </a:rPr>
              <a:t>gerekir. Yeterli </a:t>
            </a:r>
            <a:r>
              <a:rPr sz="1600" spc="-75" dirty="0">
                <a:latin typeface="Arial"/>
                <a:cs typeface="Arial"/>
              </a:rPr>
              <a:t>başarıyı </a:t>
            </a:r>
            <a:r>
              <a:rPr sz="1600" spc="-90" dirty="0">
                <a:latin typeface="Arial"/>
                <a:cs typeface="Arial"/>
              </a:rPr>
              <a:t>gösteremeyen </a:t>
            </a:r>
            <a:r>
              <a:rPr sz="1600" spc="-75" dirty="0">
                <a:latin typeface="Arial"/>
                <a:cs typeface="Arial"/>
              </a:rPr>
              <a:t>kursiyerlere </a:t>
            </a:r>
            <a:r>
              <a:rPr sz="1600" spc="-90" dirty="0">
                <a:latin typeface="Arial"/>
                <a:cs typeface="Arial"/>
              </a:rPr>
              <a:t>ek </a:t>
            </a:r>
            <a:r>
              <a:rPr sz="1600" spc="-70" dirty="0">
                <a:latin typeface="Arial"/>
                <a:cs typeface="Arial"/>
              </a:rPr>
              <a:t>fişek istihkakı </a:t>
            </a:r>
            <a:r>
              <a:rPr sz="1600" spc="-85" dirty="0" err="1">
                <a:latin typeface="Arial"/>
                <a:cs typeface="Arial"/>
              </a:rPr>
              <a:t>alınmak</a:t>
            </a:r>
            <a:r>
              <a:rPr sz="1600" spc="-50" dirty="0">
                <a:latin typeface="Arial"/>
                <a:cs typeface="Arial"/>
              </a:rPr>
              <a:t> </a:t>
            </a:r>
            <a:r>
              <a:rPr sz="1600" spc="-70" dirty="0" err="1" smtClean="0">
                <a:latin typeface="Arial"/>
                <a:cs typeface="Arial"/>
              </a:rPr>
              <a:t>suretiyle</a:t>
            </a:r>
            <a:r>
              <a:rPr lang="tr-TR" sz="1600" spc="-70" dirty="0" smtClean="0">
                <a:latin typeface="Arial"/>
                <a:cs typeface="Arial"/>
              </a:rPr>
              <a:t> başarılı </a:t>
            </a:r>
            <a:r>
              <a:rPr lang="tr-TR" sz="1600" spc="-85" dirty="0" smtClean="0">
                <a:latin typeface="Arial"/>
                <a:cs typeface="Arial"/>
              </a:rPr>
              <a:t>oluncaya kadar </a:t>
            </a:r>
            <a:r>
              <a:rPr lang="tr-TR" sz="1600" spc="-70" dirty="0" smtClean="0">
                <a:latin typeface="Arial"/>
                <a:cs typeface="Arial"/>
              </a:rPr>
              <a:t>atış </a:t>
            </a:r>
            <a:r>
              <a:rPr lang="tr-TR" sz="1600" spc="-60" dirty="0" smtClean="0">
                <a:latin typeface="Arial"/>
                <a:cs typeface="Arial"/>
              </a:rPr>
              <a:t>yaptırılır. </a:t>
            </a:r>
            <a:endParaRPr sz="1600" dirty="0">
              <a:latin typeface="Arial"/>
              <a:cs typeface="Aria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85</a:t>
            </a:fld>
            <a:endParaRPr lang="tr-TR" dirty="0"/>
          </a:p>
        </p:txBody>
      </p:sp>
      <p:pic>
        <p:nvPicPr>
          <p:cNvPr id="14" name="10 Resim" descr="Adsız11.jpg"/>
          <p:cNvPicPr>
            <a:picLocks noChangeAspect="1"/>
          </p:cNvPicPr>
          <p:nvPr/>
        </p:nvPicPr>
        <p:blipFill>
          <a:blip r:embed="rId2"/>
          <a:stretch>
            <a:fillRect/>
          </a:stretch>
        </p:blipFill>
        <p:spPr>
          <a:xfrm>
            <a:off x="157138" y="1735132"/>
            <a:ext cx="7000924" cy="3286148"/>
          </a:xfrm>
          <a:prstGeom prst="rect">
            <a:avLst/>
          </a:prstGeom>
        </p:spPr>
      </p:pic>
      <p:sp>
        <p:nvSpPr>
          <p:cNvPr id="15" name="object 16"/>
          <p:cNvSpPr txBox="1"/>
          <p:nvPr/>
        </p:nvSpPr>
        <p:spPr>
          <a:xfrm>
            <a:off x="228576" y="107852"/>
            <a:ext cx="7086624" cy="1630896"/>
          </a:xfrm>
          <a:prstGeom prst="rect">
            <a:avLst/>
          </a:prstGeom>
        </p:spPr>
        <p:txBody>
          <a:bodyPr vert="horz" wrap="square" lIns="0" tIns="12700" rIns="0" bIns="0" rtlCol="0">
            <a:spAutoFit/>
          </a:bodyPr>
          <a:lstStyle/>
          <a:p>
            <a:pPr marL="12700" marR="7620">
              <a:lnSpc>
                <a:spcPct val="111100"/>
              </a:lnSpc>
              <a:spcBef>
                <a:spcPts val="100"/>
              </a:spcBef>
            </a:pPr>
            <a:r>
              <a:rPr sz="1600" spc="-75" dirty="0" err="1" smtClean="0">
                <a:latin typeface="Arial"/>
                <a:cs typeface="Arial"/>
              </a:rPr>
              <a:t>Silah</a:t>
            </a:r>
            <a:r>
              <a:rPr sz="1600" spc="-75" dirty="0" smtClean="0">
                <a:latin typeface="Arial"/>
                <a:cs typeface="Arial"/>
              </a:rPr>
              <a:t> </a:t>
            </a:r>
            <a:r>
              <a:rPr sz="1600" spc="-65" dirty="0">
                <a:latin typeface="Arial"/>
                <a:cs typeface="Arial"/>
              </a:rPr>
              <a:t>Bilgisi </a:t>
            </a:r>
            <a:r>
              <a:rPr sz="1600" spc="-90" dirty="0">
                <a:latin typeface="Arial"/>
                <a:cs typeface="Arial"/>
              </a:rPr>
              <a:t>ve </a:t>
            </a:r>
            <a:r>
              <a:rPr sz="1600" spc="-75" dirty="0">
                <a:latin typeface="Arial"/>
                <a:cs typeface="Arial"/>
              </a:rPr>
              <a:t>Atış dersinin </a:t>
            </a:r>
            <a:r>
              <a:rPr sz="1600" spc="-95" dirty="0">
                <a:latin typeface="Arial"/>
                <a:cs typeface="Arial"/>
              </a:rPr>
              <a:t>tüm </a:t>
            </a:r>
            <a:r>
              <a:rPr sz="1600" spc="-80" dirty="0">
                <a:latin typeface="Arial"/>
                <a:cs typeface="Arial"/>
              </a:rPr>
              <a:t>uygulamaları </a:t>
            </a:r>
            <a:r>
              <a:rPr sz="1600" spc="-90" dirty="0">
                <a:latin typeface="Arial"/>
                <a:cs typeface="Arial"/>
              </a:rPr>
              <a:t>ve </a:t>
            </a:r>
            <a:r>
              <a:rPr sz="1600" spc="-70" dirty="0">
                <a:latin typeface="Arial"/>
                <a:cs typeface="Arial"/>
              </a:rPr>
              <a:t>silah atış eğitimleri </a:t>
            </a:r>
            <a:r>
              <a:rPr sz="1600" spc="-80" dirty="0">
                <a:latin typeface="Arial"/>
                <a:cs typeface="Arial"/>
              </a:rPr>
              <a:t>poligon </a:t>
            </a:r>
            <a:r>
              <a:rPr sz="1600" spc="-85" dirty="0">
                <a:latin typeface="Arial"/>
                <a:cs typeface="Arial"/>
              </a:rPr>
              <a:t>ortamında  </a:t>
            </a:r>
            <a:r>
              <a:rPr sz="1600" spc="-65" dirty="0">
                <a:latin typeface="Arial"/>
                <a:cs typeface="Arial"/>
              </a:rPr>
              <a:t>yapılır. </a:t>
            </a:r>
            <a:r>
              <a:rPr sz="1600" spc="-90" dirty="0">
                <a:latin typeface="Arial"/>
                <a:cs typeface="Arial"/>
              </a:rPr>
              <a:t>Özel </a:t>
            </a:r>
            <a:r>
              <a:rPr sz="1600" spc="-75" dirty="0">
                <a:latin typeface="Arial"/>
                <a:cs typeface="Arial"/>
              </a:rPr>
              <a:t>eğitim kurumları, kendilerine </a:t>
            </a:r>
            <a:r>
              <a:rPr sz="1600" spc="-65" dirty="0">
                <a:latin typeface="Arial"/>
                <a:cs typeface="Arial"/>
              </a:rPr>
              <a:t>ait atış </a:t>
            </a:r>
            <a:r>
              <a:rPr sz="1600" spc="-80" dirty="0">
                <a:latin typeface="Arial"/>
                <a:cs typeface="Arial"/>
              </a:rPr>
              <a:t>poligonu </a:t>
            </a:r>
            <a:r>
              <a:rPr sz="1600" spc="-90" dirty="0">
                <a:latin typeface="Arial"/>
                <a:cs typeface="Arial"/>
              </a:rPr>
              <a:t>bulunmaması </a:t>
            </a:r>
            <a:r>
              <a:rPr sz="1600" spc="-75" dirty="0">
                <a:latin typeface="Arial"/>
                <a:cs typeface="Arial"/>
              </a:rPr>
              <a:t>halinde, </a:t>
            </a:r>
            <a:r>
              <a:rPr sz="1600" spc="-80" dirty="0">
                <a:latin typeface="Arial"/>
                <a:cs typeface="Arial"/>
              </a:rPr>
              <a:t>özel </a:t>
            </a:r>
            <a:r>
              <a:rPr sz="1600" spc="-65" dirty="0">
                <a:latin typeface="Arial"/>
                <a:cs typeface="Arial"/>
              </a:rPr>
              <a:t>kişilere  </a:t>
            </a:r>
            <a:r>
              <a:rPr sz="1600" spc="-90" dirty="0">
                <a:latin typeface="Arial"/>
                <a:cs typeface="Arial"/>
              </a:rPr>
              <a:t>veya </a:t>
            </a:r>
            <a:r>
              <a:rPr sz="1600" spc="-85" dirty="0">
                <a:latin typeface="Arial"/>
                <a:cs typeface="Arial"/>
              </a:rPr>
              <a:t>genel </a:t>
            </a:r>
            <a:r>
              <a:rPr sz="1600" spc="-75" dirty="0">
                <a:latin typeface="Arial"/>
                <a:cs typeface="Arial"/>
              </a:rPr>
              <a:t>kolluğa </a:t>
            </a:r>
            <a:r>
              <a:rPr sz="1600" spc="-65" dirty="0">
                <a:latin typeface="Arial"/>
                <a:cs typeface="Arial"/>
              </a:rPr>
              <a:t>ait </a:t>
            </a:r>
            <a:r>
              <a:rPr sz="1600" spc="-70" dirty="0">
                <a:latin typeface="Arial"/>
                <a:cs typeface="Arial"/>
              </a:rPr>
              <a:t>atış </a:t>
            </a:r>
            <a:r>
              <a:rPr sz="1600" spc="-80" dirty="0">
                <a:latin typeface="Arial"/>
                <a:cs typeface="Arial"/>
              </a:rPr>
              <a:t>poligonlarından </a:t>
            </a:r>
            <a:r>
              <a:rPr sz="1600" spc="-70" dirty="0">
                <a:latin typeface="Arial"/>
                <a:cs typeface="Arial"/>
              </a:rPr>
              <a:t>yararlanabilir. </a:t>
            </a:r>
            <a:r>
              <a:rPr sz="1600" spc="-100" dirty="0">
                <a:latin typeface="Arial"/>
                <a:cs typeface="Arial"/>
              </a:rPr>
              <a:t>Bu </a:t>
            </a:r>
            <a:r>
              <a:rPr sz="1600" spc="-80" dirty="0">
                <a:latin typeface="Arial"/>
                <a:cs typeface="Arial"/>
              </a:rPr>
              <a:t>kurumlar, </a:t>
            </a:r>
            <a:r>
              <a:rPr sz="1600" spc="-70" dirty="0">
                <a:latin typeface="Arial"/>
                <a:cs typeface="Arial"/>
              </a:rPr>
              <a:t>atış eğitimini </a:t>
            </a:r>
            <a:r>
              <a:rPr sz="1600" spc="-75" dirty="0">
                <a:latin typeface="Arial"/>
                <a:cs typeface="Arial"/>
              </a:rPr>
              <a:t>yaptıracağı  </a:t>
            </a:r>
            <a:r>
              <a:rPr sz="1600" spc="-70" dirty="0">
                <a:latin typeface="Arial"/>
                <a:cs typeface="Arial"/>
              </a:rPr>
              <a:t>atış </a:t>
            </a:r>
            <a:r>
              <a:rPr sz="1600" spc="-80" dirty="0">
                <a:latin typeface="Arial"/>
                <a:cs typeface="Arial"/>
              </a:rPr>
              <a:t>poligonunu, </a:t>
            </a:r>
            <a:r>
              <a:rPr sz="1600" spc="-75" dirty="0">
                <a:latin typeface="Arial"/>
                <a:cs typeface="Arial"/>
              </a:rPr>
              <a:t>eğitim </a:t>
            </a:r>
            <a:r>
              <a:rPr sz="1600" spc="-70" dirty="0">
                <a:latin typeface="Arial"/>
                <a:cs typeface="Arial"/>
              </a:rPr>
              <a:t>faaliyetine </a:t>
            </a:r>
            <a:r>
              <a:rPr sz="1600" spc="-75" dirty="0">
                <a:latin typeface="Arial"/>
                <a:cs typeface="Arial"/>
              </a:rPr>
              <a:t>başladığı </a:t>
            </a:r>
            <a:r>
              <a:rPr sz="1600" spc="-70" dirty="0">
                <a:latin typeface="Arial"/>
                <a:cs typeface="Arial"/>
              </a:rPr>
              <a:t>tarihten </a:t>
            </a:r>
            <a:r>
              <a:rPr sz="1600" spc="-65" dirty="0">
                <a:latin typeface="Arial"/>
                <a:cs typeface="Arial"/>
              </a:rPr>
              <a:t>itibaren </a:t>
            </a:r>
            <a:r>
              <a:rPr sz="1600" spc="-95" dirty="0">
                <a:latin typeface="Arial"/>
                <a:cs typeface="Arial"/>
              </a:rPr>
              <a:t>on </a:t>
            </a:r>
            <a:r>
              <a:rPr sz="1600" spc="-90" dirty="0">
                <a:latin typeface="Arial"/>
                <a:cs typeface="Arial"/>
              </a:rPr>
              <a:t>beş </a:t>
            </a:r>
            <a:r>
              <a:rPr sz="1600" spc="-95" dirty="0">
                <a:latin typeface="Arial"/>
                <a:cs typeface="Arial"/>
              </a:rPr>
              <a:t>gün </a:t>
            </a:r>
            <a:r>
              <a:rPr sz="1600" spc="-75" dirty="0" err="1">
                <a:latin typeface="Arial"/>
                <a:cs typeface="Arial"/>
              </a:rPr>
              <a:t>içinde</a:t>
            </a:r>
            <a:r>
              <a:rPr sz="1600" spc="-75" dirty="0">
                <a:latin typeface="Arial"/>
                <a:cs typeface="Arial"/>
              </a:rPr>
              <a:t> </a:t>
            </a:r>
            <a:r>
              <a:rPr sz="1600" u="sng" spc="-80" dirty="0" err="1" smtClean="0">
                <a:uFill>
                  <a:solidFill>
                    <a:srgbClr val="FF0000"/>
                  </a:solidFill>
                </a:uFill>
                <a:latin typeface="Arial"/>
                <a:cs typeface="Arial"/>
              </a:rPr>
              <a:t>Valiliğe</a:t>
            </a:r>
            <a:r>
              <a:rPr sz="1600" spc="-80" dirty="0" smtClean="0">
                <a:latin typeface="Arial"/>
                <a:cs typeface="Arial"/>
              </a:rPr>
              <a:t> </a:t>
            </a:r>
            <a:r>
              <a:rPr sz="1600" spc="-55" dirty="0">
                <a:latin typeface="Arial"/>
                <a:cs typeface="Arial"/>
              </a:rPr>
              <a:t>bildirir. </a:t>
            </a:r>
            <a:r>
              <a:rPr sz="1600" spc="-85" dirty="0">
                <a:latin typeface="Arial"/>
                <a:cs typeface="Arial"/>
              </a:rPr>
              <a:t>Güvenlik </a:t>
            </a:r>
            <a:r>
              <a:rPr sz="1600" spc="-75" dirty="0">
                <a:latin typeface="Arial"/>
                <a:cs typeface="Arial"/>
              </a:rPr>
              <a:t>Sistemleri </a:t>
            </a:r>
            <a:r>
              <a:rPr sz="1600" spc="-70" dirty="0">
                <a:latin typeface="Arial"/>
                <a:cs typeface="Arial"/>
              </a:rPr>
              <a:t>dersi, </a:t>
            </a:r>
            <a:r>
              <a:rPr sz="1600" spc="-80" dirty="0">
                <a:latin typeface="Arial"/>
                <a:cs typeface="Arial"/>
              </a:rPr>
              <a:t>güvenlik </a:t>
            </a:r>
            <a:r>
              <a:rPr sz="1600" spc="-75" dirty="0">
                <a:latin typeface="Arial"/>
                <a:cs typeface="Arial"/>
              </a:rPr>
              <a:t>cihazlarının  </a:t>
            </a:r>
            <a:r>
              <a:rPr sz="1600" spc="-80" dirty="0">
                <a:latin typeface="Arial"/>
                <a:cs typeface="Arial"/>
              </a:rPr>
              <a:t>kurulu </a:t>
            </a:r>
            <a:r>
              <a:rPr sz="1600" spc="-90" dirty="0">
                <a:latin typeface="Arial"/>
                <a:cs typeface="Arial"/>
              </a:rPr>
              <a:t>bulunduğu </a:t>
            </a:r>
            <a:r>
              <a:rPr sz="1600" spc="-80" dirty="0">
                <a:latin typeface="Arial"/>
                <a:cs typeface="Arial"/>
              </a:rPr>
              <a:t>alanlarda </a:t>
            </a:r>
            <a:r>
              <a:rPr sz="1600" spc="-90" dirty="0">
                <a:latin typeface="Arial"/>
                <a:cs typeface="Arial"/>
              </a:rPr>
              <a:t>da</a:t>
            </a:r>
            <a:r>
              <a:rPr sz="1600" spc="55" dirty="0">
                <a:latin typeface="Arial"/>
                <a:cs typeface="Arial"/>
              </a:rPr>
              <a:t> </a:t>
            </a:r>
            <a:r>
              <a:rPr sz="1600" spc="-65" dirty="0">
                <a:latin typeface="Arial"/>
                <a:cs typeface="Arial"/>
              </a:rPr>
              <a:t>yapılabilir</a:t>
            </a:r>
            <a:endParaRPr sz="1600" dirty="0">
              <a:latin typeface="Arial"/>
              <a:cs typeface="Aria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86</a:t>
            </a:fld>
            <a:endParaRPr lang="tr-TR" dirty="0"/>
          </a:p>
        </p:txBody>
      </p:sp>
      <p:sp>
        <p:nvSpPr>
          <p:cNvPr id="13" name="object 77"/>
          <p:cNvSpPr txBox="1"/>
          <p:nvPr/>
        </p:nvSpPr>
        <p:spPr>
          <a:xfrm>
            <a:off x="371452" y="306372"/>
            <a:ext cx="6572296" cy="3917739"/>
          </a:xfrm>
          <a:prstGeom prst="rect">
            <a:avLst/>
          </a:prstGeom>
        </p:spPr>
        <p:txBody>
          <a:bodyPr vert="horz" wrap="square" lIns="0" tIns="12700" rIns="0" bIns="0" rtlCol="0">
            <a:spAutoFit/>
          </a:bodyPr>
          <a:lstStyle/>
          <a:p>
            <a:pPr marL="38100">
              <a:lnSpc>
                <a:spcPct val="100000"/>
              </a:lnSpc>
              <a:spcBef>
                <a:spcPts val="219"/>
              </a:spcBef>
            </a:pPr>
            <a:r>
              <a:rPr lang="tr-TR" sz="1400" b="1" spc="-105" dirty="0" smtClean="0">
                <a:solidFill>
                  <a:srgbClr val="FF0000"/>
                </a:solidFill>
                <a:latin typeface="Arial"/>
                <a:cs typeface="Arial"/>
              </a:rPr>
              <a:t>Madde </a:t>
            </a:r>
            <a:r>
              <a:rPr lang="tr-TR" sz="1400" b="1" spc="-80" dirty="0" smtClean="0">
                <a:solidFill>
                  <a:srgbClr val="FF0000"/>
                </a:solidFill>
                <a:latin typeface="Arial"/>
                <a:cs typeface="Arial"/>
              </a:rPr>
              <a:t>35- </a:t>
            </a:r>
            <a:r>
              <a:rPr lang="tr-TR" sz="1400" b="1" spc="-95" dirty="0" smtClean="0">
                <a:solidFill>
                  <a:srgbClr val="FF0000"/>
                </a:solidFill>
                <a:latin typeface="Arial"/>
                <a:cs typeface="Arial"/>
              </a:rPr>
              <a:t>EĞİTİM </a:t>
            </a:r>
            <a:r>
              <a:rPr lang="tr-TR" sz="1400" b="1" spc="-110" dirty="0" smtClean="0">
                <a:solidFill>
                  <a:srgbClr val="FF0000"/>
                </a:solidFill>
                <a:latin typeface="Arial"/>
                <a:cs typeface="Arial"/>
              </a:rPr>
              <a:t>KURSLARINA </a:t>
            </a:r>
            <a:r>
              <a:rPr lang="tr-TR" sz="1400" b="1" spc="-125" dirty="0" smtClean="0">
                <a:solidFill>
                  <a:srgbClr val="FF0000"/>
                </a:solidFill>
                <a:latin typeface="Arial"/>
                <a:cs typeface="Arial"/>
              </a:rPr>
              <a:t>DEVAM</a:t>
            </a:r>
            <a:r>
              <a:rPr lang="tr-TR" sz="1400" b="1" spc="-135" dirty="0" smtClean="0">
                <a:solidFill>
                  <a:srgbClr val="FF0000"/>
                </a:solidFill>
                <a:latin typeface="Arial"/>
                <a:cs typeface="Arial"/>
              </a:rPr>
              <a:t> </a:t>
            </a:r>
            <a:r>
              <a:rPr lang="tr-TR" sz="1400" b="1" spc="-120" dirty="0" smtClean="0">
                <a:solidFill>
                  <a:srgbClr val="FF0000"/>
                </a:solidFill>
                <a:latin typeface="Arial"/>
                <a:cs typeface="Arial"/>
              </a:rPr>
              <a:t>ZORUNLULUĞU</a:t>
            </a:r>
            <a:endParaRPr lang="tr-TR" sz="1400" dirty="0" smtClean="0">
              <a:solidFill>
                <a:srgbClr val="FF0000"/>
              </a:solidFill>
              <a:latin typeface="Arial"/>
              <a:cs typeface="Arial"/>
            </a:endParaRPr>
          </a:p>
          <a:p>
            <a:pPr marL="12700" marR="5715" indent="449580" algn="just">
              <a:lnSpc>
                <a:spcPct val="111100"/>
              </a:lnSpc>
            </a:pPr>
            <a:r>
              <a:rPr lang="tr-TR" spc="-75" dirty="0" smtClean="0">
                <a:latin typeface="Arial"/>
                <a:cs typeface="Arial"/>
              </a:rPr>
              <a:t>Adayların, </a:t>
            </a:r>
            <a:r>
              <a:rPr lang="tr-TR" spc="-80" dirty="0" smtClean="0">
                <a:latin typeface="Arial"/>
                <a:cs typeface="Arial"/>
              </a:rPr>
              <a:t>özel güvenlik </a:t>
            </a:r>
            <a:r>
              <a:rPr lang="tr-TR" spc="-70" dirty="0" smtClean="0">
                <a:latin typeface="Arial"/>
                <a:cs typeface="Arial"/>
              </a:rPr>
              <a:t>eğitimi </a:t>
            </a:r>
            <a:r>
              <a:rPr lang="tr-TR" spc="-80" dirty="0" smtClean="0">
                <a:latin typeface="Arial"/>
                <a:cs typeface="Arial"/>
              </a:rPr>
              <a:t>süresince </a:t>
            </a:r>
            <a:r>
              <a:rPr lang="tr-TR" spc="-70" dirty="0" smtClean="0">
                <a:latin typeface="Arial"/>
                <a:cs typeface="Arial"/>
              </a:rPr>
              <a:t>verilen </a:t>
            </a:r>
            <a:r>
              <a:rPr lang="tr-TR" spc="-75" dirty="0" smtClean="0">
                <a:latin typeface="Arial"/>
                <a:cs typeface="Arial"/>
              </a:rPr>
              <a:t>derslerin </a:t>
            </a:r>
            <a:r>
              <a:rPr lang="tr-TR" b="1" spc="-100" dirty="0" smtClean="0">
                <a:solidFill>
                  <a:srgbClr val="FF0000"/>
                </a:solidFill>
                <a:latin typeface="Arial"/>
                <a:cs typeface="Arial"/>
              </a:rPr>
              <a:t>en </a:t>
            </a:r>
            <a:r>
              <a:rPr lang="tr-TR" b="1" spc="-90" dirty="0" smtClean="0">
                <a:solidFill>
                  <a:srgbClr val="FF0000"/>
                </a:solidFill>
                <a:latin typeface="Arial"/>
                <a:cs typeface="Arial"/>
              </a:rPr>
              <a:t>az üçte </a:t>
            </a:r>
            <a:r>
              <a:rPr lang="tr-TR" b="1" spc="-75" dirty="0" smtClean="0">
                <a:solidFill>
                  <a:srgbClr val="FF0000"/>
                </a:solidFill>
                <a:latin typeface="Arial"/>
                <a:cs typeface="Arial"/>
              </a:rPr>
              <a:t>ikisine  </a:t>
            </a:r>
            <a:r>
              <a:rPr lang="tr-TR" spc="-95" dirty="0" smtClean="0">
                <a:latin typeface="Arial"/>
                <a:cs typeface="Arial"/>
              </a:rPr>
              <a:t>devamı </a:t>
            </a:r>
            <a:r>
              <a:rPr lang="tr-TR" spc="-80" dirty="0" smtClean="0">
                <a:latin typeface="Arial"/>
                <a:cs typeface="Arial"/>
              </a:rPr>
              <a:t>zorunludur. </a:t>
            </a:r>
            <a:r>
              <a:rPr lang="tr-TR" spc="-90" dirty="0" smtClean="0">
                <a:latin typeface="Arial"/>
                <a:cs typeface="Arial"/>
              </a:rPr>
              <a:t>Özel </a:t>
            </a:r>
            <a:r>
              <a:rPr lang="tr-TR" spc="-75" dirty="0" smtClean="0">
                <a:latin typeface="Arial"/>
                <a:cs typeface="Arial"/>
              </a:rPr>
              <a:t>eğitim </a:t>
            </a:r>
            <a:r>
              <a:rPr lang="tr-TR" spc="-80" dirty="0" smtClean="0">
                <a:latin typeface="Arial"/>
                <a:cs typeface="Arial"/>
              </a:rPr>
              <a:t>kurumlarınca, </a:t>
            </a:r>
            <a:r>
              <a:rPr lang="tr-TR" spc="-85" dirty="0" smtClean="0">
                <a:latin typeface="Arial"/>
                <a:cs typeface="Arial"/>
              </a:rPr>
              <a:t>kursun  </a:t>
            </a:r>
            <a:r>
              <a:rPr lang="tr-TR" spc="-90" dirty="0" smtClean="0">
                <a:latin typeface="Arial"/>
                <a:cs typeface="Arial"/>
              </a:rPr>
              <a:t>sonunda </a:t>
            </a:r>
            <a:r>
              <a:rPr lang="tr-TR" spc="-80" dirty="0" smtClean="0">
                <a:latin typeface="Arial"/>
                <a:cs typeface="Arial"/>
              </a:rPr>
              <a:t>adayların derslere </a:t>
            </a:r>
            <a:r>
              <a:rPr lang="tr-TR" spc="-95" dirty="0" smtClean="0">
                <a:latin typeface="Arial"/>
                <a:cs typeface="Arial"/>
              </a:rPr>
              <a:t>devam  durumunu </a:t>
            </a:r>
            <a:r>
              <a:rPr lang="tr-TR" spc="-80" dirty="0" smtClean="0">
                <a:latin typeface="Arial"/>
                <a:cs typeface="Arial"/>
              </a:rPr>
              <a:t>gösteren </a:t>
            </a:r>
            <a:r>
              <a:rPr lang="tr-TR" spc="-100" dirty="0" smtClean="0">
                <a:latin typeface="Arial"/>
                <a:cs typeface="Arial"/>
              </a:rPr>
              <a:t>devam </a:t>
            </a:r>
            <a:r>
              <a:rPr lang="tr-TR" spc="-70" dirty="0" smtClean="0">
                <a:latin typeface="Arial"/>
                <a:cs typeface="Arial"/>
              </a:rPr>
              <a:t>çizelgesi </a:t>
            </a:r>
            <a:r>
              <a:rPr lang="tr-TR" spc="-75" dirty="0" smtClean="0">
                <a:latin typeface="Arial"/>
                <a:cs typeface="Arial"/>
              </a:rPr>
              <a:t>düzenlenir. </a:t>
            </a:r>
            <a:r>
              <a:rPr lang="tr-TR" spc="-85" dirty="0" smtClean="0">
                <a:latin typeface="Arial"/>
                <a:cs typeface="Arial"/>
              </a:rPr>
              <a:t>Kabul  </a:t>
            </a:r>
            <a:r>
              <a:rPr lang="tr-TR" spc="-65" dirty="0" smtClean="0">
                <a:latin typeface="Arial"/>
                <a:cs typeface="Arial"/>
              </a:rPr>
              <a:t>edilebilir bir </a:t>
            </a:r>
            <a:r>
              <a:rPr lang="tr-TR" spc="-85" dirty="0" smtClean="0">
                <a:latin typeface="Arial"/>
                <a:cs typeface="Arial"/>
              </a:rPr>
              <a:t>özrü  bulunmaksızın  </a:t>
            </a:r>
            <a:r>
              <a:rPr lang="tr-TR" b="1" spc="-80" dirty="0" smtClean="0">
                <a:solidFill>
                  <a:srgbClr val="FF0000"/>
                </a:solidFill>
                <a:latin typeface="Arial"/>
                <a:cs typeface="Arial"/>
              </a:rPr>
              <a:t>derslerin </a:t>
            </a:r>
            <a:r>
              <a:rPr lang="tr-TR" b="1" spc="-110" dirty="0" smtClean="0">
                <a:solidFill>
                  <a:srgbClr val="FF0000"/>
                </a:solidFill>
                <a:latin typeface="Arial"/>
                <a:cs typeface="Arial"/>
              </a:rPr>
              <a:t>%10 </a:t>
            </a:r>
            <a:r>
              <a:rPr lang="tr-TR" b="1" spc="-100" dirty="0" smtClean="0">
                <a:solidFill>
                  <a:srgbClr val="FF0000"/>
                </a:solidFill>
                <a:latin typeface="Arial"/>
                <a:cs typeface="Arial"/>
              </a:rPr>
              <a:t>undan </a:t>
            </a:r>
            <a:r>
              <a:rPr lang="tr-TR" b="1" spc="-80" dirty="0" smtClean="0">
                <a:solidFill>
                  <a:srgbClr val="FF0000"/>
                </a:solidFill>
                <a:latin typeface="Arial"/>
                <a:cs typeface="Arial"/>
              </a:rPr>
              <a:t>fazlasına  </a:t>
            </a:r>
            <a:r>
              <a:rPr lang="tr-TR" spc="-100" dirty="0" smtClean="0">
                <a:latin typeface="Arial"/>
                <a:cs typeface="Arial"/>
              </a:rPr>
              <a:t>devam </a:t>
            </a:r>
            <a:r>
              <a:rPr lang="tr-TR" spc="-80" dirty="0" smtClean="0">
                <a:latin typeface="Arial"/>
                <a:cs typeface="Arial"/>
              </a:rPr>
              <a:t>etmeyenlerin </a:t>
            </a:r>
            <a:r>
              <a:rPr lang="tr-TR" spc="-75" dirty="0" smtClean="0">
                <a:latin typeface="Arial"/>
                <a:cs typeface="Arial"/>
              </a:rPr>
              <a:t>kursla </a:t>
            </a:r>
            <a:r>
              <a:rPr lang="tr-TR" spc="-55" dirty="0" smtClean="0">
                <a:latin typeface="Arial"/>
                <a:cs typeface="Arial"/>
              </a:rPr>
              <a:t>ilişiği</a:t>
            </a:r>
            <a:r>
              <a:rPr lang="tr-TR" spc="100" dirty="0" smtClean="0">
                <a:latin typeface="Arial"/>
                <a:cs typeface="Arial"/>
              </a:rPr>
              <a:t> </a:t>
            </a:r>
            <a:r>
              <a:rPr lang="tr-TR" spc="-60" dirty="0" smtClean="0">
                <a:latin typeface="Arial"/>
                <a:cs typeface="Arial"/>
              </a:rPr>
              <a:t>kesilir.</a:t>
            </a:r>
          </a:p>
          <a:p>
            <a:pPr marL="12700" marR="5715" indent="449580" algn="just">
              <a:lnSpc>
                <a:spcPct val="111100"/>
              </a:lnSpc>
            </a:pPr>
            <a:endParaRPr lang="tr-TR" dirty="0" smtClean="0">
              <a:latin typeface="Arial"/>
              <a:cs typeface="Arial"/>
            </a:endParaRPr>
          </a:p>
          <a:p>
            <a:pPr marL="12700" marR="152400">
              <a:lnSpc>
                <a:spcPct val="111200"/>
              </a:lnSpc>
            </a:pPr>
            <a:r>
              <a:rPr lang="tr-TR" b="1" spc="-105" dirty="0" smtClean="0">
                <a:solidFill>
                  <a:srgbClr val="FF0000"/>
                </a:solidFill>
                <a:latin typeface="Arial"/>
                <a:cs typeface="Arial"/>
              </a:rPr>
              <a:t>Madde </a:t>
            </a:r>
            <a:r>
              <a:rPr lang="tr-TR" b="1" spc="-80" dirty="0" smtClean="0">
                <a:solidFill>
                  <a:srgbClr val="FF0000"/>
                </a:solidFill>
                <a:latin typeface="Arial"/>
                <a:cs typeface="Arial"/>
              </a:rPr>
              <a:t>36- </a:t>
            </a:r>
            <a:r>
              <a:rPr lang="tr-TR" b="1" spc="-105" dirty="0" smtClean="0">
                <a:solidFill>
                  <a:srgbClr val="FF0000"/>
                </a:solidFill>
                <a:latin typeface="Arial"/>
                <a:cs typeface="Arial"/>
              </a:rPr>
              <a:t>SINAV </a:t>
            </a:r>
            <a:r>
              <a:rPr lang="tr-TR" spc="-90" dirty="0" smtClean="0">
                <a:latin typeface="Arial"/>
                <a:cs typeface="Arial"/>
              </a:rPr>
              <a:t>Özel </a:t>
            </a:r>
            <a:r>
              <a:rPr lang="tr-TR" spc="-80" dirty="0" smtClean="0">
                <a:latin typeface="Arial"/>
                <a:cs typeface="Arial"/>
              </a:rPr>
              <a:t>güvenlik </a:t>
            </a:r>
            <a:r>
              <a:rPr lang="tr-TR" spc="-85" dirty="0" smtClean="0">
                <a:latin typeface="Arial"/>
                <a:cs typeface="Arial"/>
              </a:rPr>
              <a:t>temel </a:t>
            </a:r>
            <a:r>
              <a:rPr lang="tr-TR" spc="-90" dirty="0" smtClean="0">
                <a:latin typeface="Arial"/>
                <a:cs typeface="Arial"/>
              </a:rPr>
              <a:t>ve </a:t>
            </a:r>
            <a:r>
              <a:rPr lang="tr-TR" spc="-85" dirty="0" smtClean="0">
                <a:latin typeface="Arial"/>
                <a:cs typeface="Arial"/>
              </a:rPr>
              <a:t>yenileme  </a:t>
            </a:r>
            <a:r>
              <a:rPr lang="tr-TR" spc="-70" dirty="0" smtClean="0">
                <a:latin typeface="Arial"/>
                <a:cs typeface="Arial"/>
              </a:rPr>
              <a:t>eğitimini </a:t>
            </a:r>
            <a:r>
              <a:rPr lang="tr-TR" spc="-85" dirty="0" smtClean="0">
                <a:latin typeface="Arial"/>
                <a:cs typeface="Arial"/>
              </a:rPr>
              <a:t>tamamlayanlar </a:t>
            </a:r>
            <a:r>
              <a:rPr lang="tr-TR" spc="-70" dirty="0" smtClean="0">
                <a:latin typeface="Arial"/>
                <a:cs typeface="Arial"/>
              </a:rPr>
              <a:t>yazılı </a:t>
            </a:r>
            <a:r>
              <a:rPr lang="tr-TR" spc="-90" dirty="0" smtClean="0">
                <a:latin typeface="Arial"/>
                <a:cs typeface="Arial"/>
              </a:rPr>
              <a:t>ve </a:t>
            </a:r>
            <a:r>
              <a:rPr lang="tr-TR" spc="-80" dirty="0" smtClean="0">
                <a:latin typeface="Arial"/>
                <a:cs typeface="Arial"/>
              </a:rPr>
              <a:t>uygulamalı </a:t>
            </a:r>
            <a:r>
              <a:rPr lang="tr-TR" spc="-85" dirty="0" smtClean="0">
                <a:latin typeface="Arial"/>
                <a:cs typeface="Arial"/>
              </a:rPr>
              <a:t>sınava </a:t>
            </a:r>
            <a:r>
              <a:rPr lang="tr-TR" spc="-70" dirty="0" smtClean="0">
                <a:latin typeface="Arial"/>
                <a:cs typeface="Arial"/>
              </a:rPr>
              <a:t>tabi </a:t>
            </a:r>
            <a:r>
              <a:rPr lang="tr-TR" spc="-65" dirty="0" smtClean="0">
                <a:latin typeface="Arial"/>
                <a:cs typeface="Arial"/>
              </a:rPr>
              <a:t>tutulur. </a:t>
            </a:r>
            <a:r>
              <a:rPr lang="tr-TR" spc="-70" dirty="0" smtClean="0">
                <a:latin typeface="Arial"/>
                <a:cs typeface="Arial"/>
              </a:rPr>
              <a:t>Yazılı </a:t>
            </a:r>
            <a:r>
              <a:rPr lang="tr-TR" spc="-75" dirty="0" smtClean="0">
                <a:latin typeface="Arial"/>
                <a:cs typeface="Arial"/>
              </a:rPr>
              <a:t>sınav, </a:t>
            </a:r>
            <a:r>
              <a:rPr lang="tr-TR" spc="-85" dirty="0" smtClean="0">
                <a:latin typeface="Arial"/>
                <a:cs typeface="Arial"/>
              </a:rPr>
              <a:t>merkezi sınav   </a:t>
            </a:r>
            <a:r>
              <a:rPr lang="tr-TR" spc="-90" dirty="0" smtClean="0">
                <a:latin typeface="Arial"/>
                <a:cs typeface="Arial"/>
              </a:rPr>
              <a:t>komisyonunca </a:t>
            </a:r>
            <a:r>
              <a:rPr lang="tr-TR" spc="-80" dirty="0" smtClean="0">
                <a:latin typeface="Arial"/>
                <a:cs typeface="Arial"/>
              </a:rPr>
              <a:t>hazırlanan </a:t>
            </a:r>
            <a:r>
              <a:rPr lang="tr-TR" spc="-75" dirty="0" smtClean="0">
                <a:latin typeface="Arial"/>
                <a:cs typeface="Arial"/>
              </a:rPr>
              <a:t>sorularla </a:t>
            </a:r>
            <a:r>
              <a:rPr lang="tr-TR" spc="-65" dirty="0" smtClean="0">
                <a:latin typeface="Arial"/>
                <a:cs typeface="Arial"/>
              </a:rPr>
              <a:t>illerde yapılır. </a:t>
            </a:r>
            <a:r>
              <a:rPr lang="tr-TR" spc="-85" dirty="0" smtClean="0">
                <a:latin typeface="Arial"/>
                <a:cs typeface="Arial"/>
              </a:rPr>
              <a:t>Bakanlıkça </a:t>
            </a:r>
            <a:r>
              <a:rPr lang="tr-TR" spc="-75" dirty="0" smtClean="0">
                <a:latin typeface="Arial"/>
                <a:cs typeface="Arial"/>
              </a:rPr>
              <a:t>belirlenen </a:t>
            </a:r>
            <a:r>
              <a:rPr lang="tr-TR" spc="-80" dirty="0" smtClean="0">
                <a:latin typeface="Arial"/>
                <a:cs typeface="Arial"/>
              </a:rPr>
              <a:t>sayıda </a:t>
            </a:r>
            <a:r>
              <a:rPr lang="tr-TR" spc="-65" dirty="0" smtClean="0">
                <a:latin typeface="Arial"/>
                <a:cs typeface="Arial"/>
              </a:rPr>
              <a:t>yazılı </a:t>
            </a:r>
            <a:r>
              <a:rPr lang="tr-TR" spc="-85" dirty="0" smtClean="0">
                <a:latin typeface="Arial"/>
                <a:cs typeface="Arial"/>
              </a:rPr>
              <a:t>sınav  </a:t>
            </a:r>
            <a:r>
              <a:rPr lang="tr-TR" spc="-80" dirty="0" smtClean="0">
                <a:latin typeface="Arial"/>
                <a:cs typeface="Arial"/>
              </a:rPr>
              <a:t>gözlemcisi </a:t>
            </a:r>
            <a:r>
              <a:rPr lang="tr-TR" spc="-90" dirty="0" smtClean="0">
                <a:latin typeface="Arial"/>
                <a:cs typeface="Arial"/>
              </a:rPr>
              <a:t>ve </a:t>
            </a:r>
            <a:r>
              <a:rPr lang="tr-TR" spc="-70" dirty="0" smtClean="0">
                <a:latin typeface="Arial"/>
                <a:cs typeface="Arial"/>
              </a:rPr>
              <a:t>illerde </a:t>
            </a:r>
            <a:r>
              <a:rPr lang="tr-TR" spc="-80" dirty="0" smtClean="0">
                <a:latin typeface="Arial"/>
                <a:cs typeface="Arial"/>
              </a:rPr>
              <a:t>yapılacak uygulamalı </a:t>
            </a:r>
            <a:r>
              <a:rPr lang="tr-TR" spc="-85" dirty="0" smtClean="0">
                <a:latin typeface="Arial"/>
                <a:cs typeface="Arial"/>
              </a:rPr>
              <a:t>sınav komisyonlarında </a:t>
            </a:r>
            <a:r>
              <a:rPr lang="tr-TR" spc="-75" dirty="0" smtClean="0">
                <a:latin typeface="Arial"/>
                <a:cs typeface="Arial"/>
              </a:rPr>
              <a:t>görevlendirilecek </a:t>
            </a:r>
            <a:r>
              <a:rPr lang="tr-TR" spc="-85" dirty="0" smtClean="0">
                <a:latin typeface="Arial"/>
                <a:cs typeface="Arial"/>
              </a:rPr>
              <a:t>personel </a:t>
            </a:r>
            <a:r>
              <a:rPr lang="tr-TR" spc="80" dirty="0" smtClean="0">
                <a:latin typeface="Arial"/>
                <a:cs typeface="Arial"/>
              </a:rPr>
              <a:t> </a:t>
            </a:r>
            <a:r>
              <a:rPr lang="tr-TR" spc="-60" dirty="0" smtClean="0">
                <a:latin typeface="Arial"/>
                <a:cs typeface="Arial"/>
              </a:rPr>
              <a:t>valilik </a:t>
            </a:r>
            <a:r>
              <a:rPr lang="tr-TR" spc="-75" dirty="0" smtClean="0">
                <a:latin typeface="Arial"/>
                <a:cs typeface="Arial"/>
              </a:rPr>
              <a:t>tarafından</a:t>
            </a:r>
            <a:r>
              <a:rPr lang="tr-TR" spc="-40" dirty="0" smtClean="0">
                <a:latin typeface="Arial"/>
                <a:cs typeface="Arial"/>
              </a:rPr>
              <a:t> </a:t>
            </a:r>
            <a:r>
              <a:rPr lang="tr-TR" spc="-65" dirty="0" smtClean="0">
                <a:latin typeface="Arial"/>
                <a:cs typeface="Arial"/>
              </a:rPr>
              <a:t>belirlenir.</a:t>
            </a:r>
            <a:endParaRPr>
              <a:latin typeface="Arial"/>
              <a:cs typeface="Aria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87</a:t>
            </a:fld>
            <a:endParaRPr lang="tr-TR" dirty="0"/>
          </a:p>
        </p:txBody>
      </p:sp>
      <p:sp>
        <p:nvSpPr>
          <p:cNvPr id="13" name="object 77"/>
          <p:cNvSpPr txBox="1"/>
          <p:nvPr/>
        </p:nvSpPr>
        <p:spPr>
          <a:xfrm>
            <a:off x="371452" y="306372"/>
            <a:ext cx="6572296" cy="4633128"/>
          </a:xfrm>
          <a:prstGeom prst="rect">
            <a:avLst/>
          </a:prstGeom>
        </p:spPr>
        <p:txBody>
          <a:bodyPr vert="horz" wrap="square" lIns="0" tIns="12700" rIns="0" bIns="0" rtlCol="0">
            <a:spAutoFit/>
          </a:bodyPr>
          <a:lstStyle/>
          <a:p>
            <a:pPr marL="12700">
              <a:lnSpc>
                <a:spcPct val="100000"/>
              </a:lnSpc>
              <a:spcBef>
                <a:spcPts val="120"/>
              </a:spcBef>
            </a:pPr>
            <a:r>
              <a:rPr lang="tr-TR" sz="1200" b="1" spc="-105" dirty="0" smtClean="0">
                <a:solidFill>
                  <a:srgbClr val="FF0000"/>
                </a:solidFill>
                <a:latin typeface="Arial"/>
                <a:cs typeface="Arial"/>
              </a:rPr>
              <a:t>Madde </a:t>
            </a:r>
            <a:r>
              <a:rPr lang="tr-TR" sz="1200" b="1" spc="-80" dirty="0" smtClean="0">
                <a:solidFill>
                  <a:srgbClr val="FF0000"/>
                </a:solidFill>
                <a:latin typeface="Arial"/>
                <a:cs typeface="Arial"/>
              </a:rPr>
              <a:t>37- </a:t>
            </a:r>
            <a:r>
              <a:rPr lang="tr-TR" sz="1200" b="1" spc="-90" dirty="0" smtClean="0">
                <a:solidFill>
                  <a:srgbClr val="FF0000"/>
                </a:solidFill>
                <a:latin typeface="Arial"/>
                <a:cs typeface="Arial"/>
              </a:rPr>
              <a:t>YAZILI</a:t>
            </a:r>
            <a:r>
              <a:rPr lang="tr-TR" sz="1200" b="1" spc="-15" dirty="0" smtClean="0">
                <a:solidFill>
                  <a:srgbClr val="FF0000"/>
                </a:solidFill>
                <a:latin typeface="Arial"/>
                <a:cs typeface="Arial"/>
              </a:rPr>
              <a:t> </a:t>
            </a:r>
            <a:r>
              <a:rPr lang="tr-TR" sz="1200" b="1" spc="-105" dirty="0" smtClean="0">
                <a:solidFill>
                  <a:srgbClr val="FF0000"/>
                </a:solidFill>
                <a:latin typeface="Arial"/>
                <a:cs typeface="Arial"/>
              </a:rPr>
              <a:t>SINAV</a:t>
            </a:r>
            <a:endParaRPr lang="tr-TR" sz="1200" dirty="0" smtClean="0">
              <a:solidFill>
                <a:srgbClr val="FF0000"/>
              </a:solidFill>
              <a:latin typeface="Arial"/>
              <a:cs typeface="Arial"/>
            </a:endParaRPr>
          </a:p>
          <a:p>
            <a:pPr marL="12700" marR="8255" algn="just">
              <a:lnSpc>
                <a:spcPct val="111100"/>
              </a:lnSpc>
            </a:pPr>
            <a:r>
              <a:rPr lang="tr-TR" sz="1400" spc="-70" dirty="0" smtClean="0">
                <a:latin typeface="Arial"/>
                <a:cs typeface="Arial"/>
              </a:rPr>
              <a:t>Yazılı </a:t>
            </a:r>
            <a:r>
              <a:rPr lang="tr-TR" sz="1400" spc="-80" dirty="0" smtClean="0">
                <a:latin typeface="Arial"/>
                <a:cs typeface="Arial"/>
              </a:rPr>
              <a:t>sınav </a:t>
            </a:r>
            <a:r>
              <a:rPr lang="tr-TR" sz="1400" spc="-70" dirty="0" smtClean="0">
                <a:latin typeface="Arial"/>
                <a:cs typeface="Arial"/>
              </a:rPr>
              <a:t>soruları </a:t>
            </a:r>
            <a:r>
              <a:rPr lang="tr-TR" sz="1400" spc="-85" dirty="0" smtClean="0">
                <a:latin typeface="Arial"/>
                <a:cs typeface="Arial"/>
              </a:rPr>
              <a:t>Merkezi Sınav </a:t>
            </a:r>
            <a:r>
              <a:rPr lang="tr-TR" sz="1400" spc="-95" dirty="0" smtClean="0">
                <a:latin typeface="Arial"/>
                <a:cs typeface="Arial"/>
              </a:rPr>
              <a:t>Komisyonu </a:t>
            </a:r>
            <a:r>
              <a:rPr lang="tr-TR" sz="1400" spc="-75" dirty="0" smtClean="0">
                <a:latin typeface="Arial"/>
                <a:cs typeface="Arial"/>
              </a:rPr>
              <a:t>tarafından </a:t>
            </a:r>
            <a:r>
              <a:rPr lang="tr-TR" sz="1400" spc="-70" dirty="0" smtClean="0">
                <a:latin typeface="Arial"/>
                <a:cs typeface="Arial"/>
              </a:rPr>
              <a:t>hazırlanır. Yazılı </a:t>
            </a:r>
            <a:r>
              <a:rPr lang="tr-TR" sz="1400" spc="-80" dirty="0" smtClean="0">
                <a:latin typeface="Arial"/>
                <a:cs typeface="Arial"/>
              </a:rPr>
              <a:t>sınavın </a:t>
            </a:r>
            <a:r>
              <a:rPr lang="tr-TR" sz="1400" spc="-65" dirty="0" smtClean="0">
                <a:latin typeface="Arial"/>
                <a:cs typeface="Arial"/>
              </a:rPr>
              <a:t>yeri, </a:t>
            </a:r>
            <a:r>
              <a:rPr lang="tr-TR" sz="1400" spc="-60" dirty="0" smtClean="0">
                <a:latin typeface="Arial"/>
                <a:cs typeface="Arial"/>
              </a:rPr>
              <a:t>tarihi,  </a:t>
            </a:r>
            <a:r>
              <a:rPr lang="tr-TR" sz="1400" spc="-85" dirty="0" smtClean="0">
                <a:latin typeface="Arial"/>
                <a:cs typeface="Arial"/>
              </a:rPr>
              <a:t>başvuru </a:t>
            </a:r>
            <a:r>
              <a:rPr lang="tr-TR" sz="1400" spc="-70" dirty="0" smtClean="0">
                <a:latin typeface="Arial"/>
                <a:cs typeface="Arial"/>
              </a:rPr>
              <a:t>süresi, </a:t>
            </a:r>
            <a:r>
              <a:rPr lang="tr-TR" sz="1400" spc="-85" dirty="0" smtClean="0">
                <a:latin typeface="Arial"/>
                <a:cs typeface="Arial"/>
              </a:rPr>
              <a:t>başvuru </a:t>
            </a:r>
            <a:r>
              <a:rPr lang="tr-TR" sz="1400" spc="-80" dirty="0" smtClean="0">
                <a:latin typeface="Arial"/>
                <a:cs typeface="Arial"/>
              </a:rPr>
              <a:t>sırasında istenecek </a:t>
            </a:r>
            <a:r>
              <a:rPr lang="tr-TR" sz="1400" spc="-75" dirty="0" smtClean="0">
                <a:latin typeface="Arial"/>
                <a:cs typeface="Arial"/>
              </a:rPr>
              <a:t>belgeler </a:t>
            </a:r>
            <a:r>
              <a:rPr lang="tr-TR" sz="1400" spc="-90" dirty="0" smtClean="0">
                <a:latin typeface="Arial"/>
                <a:cs typeface="Arial"/>
              </a:rPr>
              <a:t>ve </a:t>
            </a:r>
            <a:r>
              <a:rPr lang="tr-TR" sz="1400" spc="-75" dirty="0" smtClean="0">
                <a:latin typeface="Arial"/>
                <a:cs typeface="Arial"/>
              </a:rPr>
              <a:t>diğer </a:t>
            </a:r>
            <a:r>
              <a:rPr lang="tr-TR" sz="1400" spc="-80" dirty="0" smtClean="0">
                <a:latin typeface="Arial"/>
                <a:cs typeface="Arial"/>
              </a:rPr>
              <a:t>hususlar </a:t>
            </a:r>
            <a:r>
              <a:rPr lang="tr-TR" sz="1400" spc="-95" dirty="0" smtClean="0">
                <a:latin typeface="Arial"/>
                <a:cs typeface="Arial"/>
              </a:rPr>
              <a:t>en </a:t>
            </a:r>
            <a:r>
              <a:rPr lang="tr-TR" sz="1400" spc="-90" dirty="0" smtClean="0">
                <a:latin typeface="Arial"/>
                <a:cs typeface="Arial"/>
              </a:rPr>
              <a:t>az </a:t>
            </a:r>
            <a:r>
              <a:rPr lang="tr-TR" sz="1400" b="1" spc="-95" dirty="0" smtClean="0">
                <a:solidFill>
                  <a:srgbClr val="FF0000"/>
                </a:solidFill>
                <a:latin typeface="Arial"/>
                <a:cs typeface="Arial"/>
              </a:rPr>
              <a:t>on </a:t>
            </a:r>
            <a:r>
              <a:rPr lang="tr-TR" sz="1400" b="1" spc="-90" dirty="0" smtClean="0">
                <a:solidFill>
                  <a:srgbClr val="FF0000"/>
                </a:solidFill>
                <a:latin typeface="Arial"/>
                <a:cs typeface="Arial"/>
              </a:rPr>
              <a:t>beş </a:t>
            </a:r>
            <a:r>
              <a:rPr lang="tr-TR" sz="1400" b="1" spc="-95" dirty="0" smtClean="0">
                <a:solidFill>
                  <a:srgbClr val="FF0000"/>
                </a:solidFill>
                <a:latin typeface="Arial"/>
                <a:cs typeface="Arial"/>
              </a:rPr>
              <a:t>gün  </a:t>
            </a:r>
            <a:r>
              <a:rPr lang="tr-TR" sz="1400" spc="-95" dirty="0" smtClean="0">
                <a:latin typeface="Arial"/>
                <a:cs typeface="Arial"/>
              </a:rPr>
              <a:t>önceden </a:t>
            </a:r>
            <a:r>
              <a:rPr lang="tr-TR" sz="1400" spc="-90" dirty="0" smtClean="0">
                <a:latin typeface="Arial"/>
                <a:cs typeface="Arial"/>
              </a:rPr>
              <a:t>Komisyon </a:t>
            </a:r>
            <a:r>
              <a:rPr lang="tr-TR" sz="1400" spc="-75" dirty="0" smtClean="0">
                <a:latin typeface="Arial"/>
                <a:cs typeface="Arial"/>
              </a:rPr>
              <a:t>tarafından belirlenerek </a:t>
            </a:r>
            <a:r>
              <a:rPr lang="tr-TR" sz="1400" spc="-65" dirty="0" smtClean="0">
                <a:latin typeface="Arial"/>
                <a:cs typeface="Arial"/>
              </a:rPr>
              <a:t>ilan</a:t>
            </a:r>
            <a:r>
              <a:rPr lang="tr-TR" sz="1400" spc="100" dirty="0" smtClean="0">
                <a:latin typeface="Arial"/>
                <a:cs typeface="Arial"/>
              </a:rPr>
              <a:t> </a:t>
            </a:r>
            <a:r>
              <a:rPr lang="tr-TR" sz="1400" spc="-60" dirty="0" smtClean="0">
                <a:latin typeface="Arial"/>
                <a:cs typeface="Arial"/>
              </a:rPr>
              <a:t>edilir.</a:t>
            </a:r>
            <a:r>
              <a:rPr lang="tr-TR" sz="1400" dirty="0" smtClean="0">
                <a:latin typeface="Arial"/>
                <a:cs typeface="Arial"/>
              </a:rPr>
              <a:t> </a:t>
            </a:r>
            <a:r>
              <a:rPr lang="tr-TR" sz="1400" spc="-70" dirty="0" smtClean="0">
                <a:latin typeface="Arial"/>
                <a:cs typeface="Arial"/>
              </a:rPr>
              <a:t>Yazılı </a:t>
            </a:r>
            <a:r>
              <a:rPr lang="tr-TR" sz="1400" spc="-75" dirty="0" smtClean="0">
                <a:latin typeface="Arial"/>
                <a:cs typeface="Arial"/>
              </a:rPr>
              <a:t>sınav, eğitim konularının </a:t>
            </a:r>
            <a:r>
              <a:rPr lang="tr-TR" sz="1400" spc="-70" dirty="0" smtClean="0">
                <a:latin typeface="Arial"/>
                <a:cs typeface="Arial"/>
              </a:rPr>
              <a:t>ağırlığına </a:t>
            </a:r>
            <a:r>
              <a:rPr lang="tr-TR" sz="1400" spc="-85" dirty="0" smtClean="0">
                <a:latin typeface="Arial"/>
                <a:cs typeface="Arial"/>
              </a:rPr>
              <a:t>göre </a:t>
            </a:r>
            <a:r>
              <a:rPr lang="tr-TR" sz="1400" spc="-90" dirty="0" smtClean="0">
                <a:latin typeface="Arial"/>
                <a:cs typeface="Arial"/>
              </a:rPr>
              <a:t>ve </a:t>
            </a:r>
            <a:r>
              <a:rPr lang="tr-TR" sz="1400" spc="-75" dirty="0" smtClean="0">
                <a:latin typeface="Arial"/>
                <a:cs typeface="Arial"/>
              </a:rPr>
              <a:t>konuların  </a:t>
            </a:r>
            <a:r>
              <a:rPr lang="tr-TR" sz="1400" spc="-90" dirty="0" smtClean="0">
                <a:latin typeface="Arial"/>
                <a:cs typeface="Arial"/>
              </a:rPr>
              <a:t>tamamını kapsayacak </a:t>
            </a:r>
            <a:r>
              <a:rPr lang="tr-TR" sz="1400" spc="-75" dirty="0" smtClean="0">
                <a:latin typeface="Arial"/>
                <a:cs typeface="Arial"/>
              </a:rPr>
              <a:t>şekilde </a:t>
            </a:r>
            <a:r>
              <a:rPr lang="tr-TR" sz="1400" spc="-80" dirty="0" smtClean="0">
                <a:latin typeface="Arial"/>
                <a:cs typeface="Arial"/>
              </a:rPr>
              <a:t>hazırlanan </a:t>
            </a:r>
            <a:r>
              <a:rPr lang="tr-TR" sz="1400" spc="-90" dirty="0" smtClean="0">
                <a:latin typeface="Arial"/>
                <a:cs typeface="Arial"/>
              </a:rPr>
              <a:t>ve 100 </a:t>
            </a:r>
            <a:r>
              <a:rPr lang="tr-TR" sz="1400" spc="-85" dirty="0" smtClean="0">
                <a:latin typeface="Arial"/>
                <a:cs typeface="Arial"/>
              </a:rPr>
              <a:t>sorudan oluşan </a:t>
            </a:r>
            <a:r>
              <a:rPr lang="tr-TR" sz="1400" spc="-65" dirty="0" smtClean="0">
                <a:latin typeface="Arial"/>
                <a:cs typeface="Arial"/>
              </a:rPr>
              <a:t>birinci </a:t>
            </a:r>
            <a:r>
              <a:rPr lang="tr-TR" sz="1400" spc="-80" dirty="0" smtClean="0">
                <a:latin typeface="Arial"/>
                <a:cs typeface="Arial"/>
              </a:rPr>
              <a:t>kısım </a:t>
            </a:r>
            <a:r>
              <a:rPr lang="tr-TR" sz="1400" spc="-55" dirty="0" smtClean="0">
                <a:latin typeface="Arial"/>
                <a:cs typeface="Arial"/>
              </a:rPr>
              <a:t>ile </a:t>
            </a:r>
            <a:r>
              <a:rPr lang="tr-TR" sz="1400" spc="-80" dirty="0" smtClean="0">
                <a:latin typeface="Arial"/>
                <a:cs typeface="Arial"/>
              </a:rPr>
              <a:t>adayların </a:t>
            </a:r>
            <a:r>
              <a:rPr lang="tr-TR" sz="1400" spc="-70" dirty="0" smtClean="0">
                <a:latin typeface="Arial"/>
                <a:cs typeface="Arial"/>
              </a:rPr>
              <a:t>silah  </a:t>
            </a:r>
            <a:r>
              <a:rPr lang="tr-TR" sz="1400" spc="-65" dirty="0" smtClean="0">
                <a:latin typeface="Arial"/>
                <a:cs typeface="Arial"/>
              </a:rPr>
              <a:t>bilgisinin </a:t>
            </a:r>
            <a:r>
              <a:rPr lang="tr-TR" sz="1400" spc="-80" dirty="0" smtClean="0">
                <a:latin typeface="Arial"/>
                <a:cs typeface="Arial"/>
              </a:rPr>
              <a:t>ölçüldüğü </a:t>
            </a:r>
            <a:r>
              <a:rPr lang="tr-TR" sz="1400" spc="-90" dirty="0" smtClean="0">
                <a:latin typeface="Arial"/>
                <a:cs typeface="Arial"/>
              </a:rPr>
              <a:t>ve </a:t>
            </a:r>
            <a:r>
              <a:rPr lang="tr-TR" sz="1400" spc="-95" dirty="0" smtClean="0">
                <a:latin typeface="Arial"/>
                <a:cs typeface="Arial"/>
              </a:rPr>
              <a:t>25 </a:t>
            </a:r>
            <a:r>
              <a:rPr lang="tr-TR" sz="1400" spc="-85" dirty="0" smtClean="0">
                <a:latin typeface="Arial"/>
                <a:cs typeface="Arial"/>
              </a:rPr>
              <a:t>sorudan </a:t>
            </a:r>
            <a:r>
              <a:rPr lang="tr-TR" sz="1400" spc="-80" dirty="0" smtClean="0">
                <a:latin typeface="Arial"/>
                <a:cs typeface="Arial"/>
              </a:rPr>
              <a:t>oluşan </a:t>
            </a:r>
            <a:r>
              <a:rPr lang="tr-TR" sz="1400" spc="-60" dirty="0" smtClean="0">
                <a:latin typeface="Arial"/>
                <a:cs typeface="Arial"/>
              </a:rPr>
              <a:t>ikinci </a:t>
            </a:r>
            <a:r>
              <a:rPr lang="tr-TR" sz="1400" spc="-80" dirty="0" smtClean="0">
                <a:latin typeface="Arial"/>
                <a:cs typeface="Arial"/>
              </a:rPr>
              <a:t>kısım </a:t>
            </a:r>
            <a:r>
              <a:rPr lang="tr-TR" sz="1400" spc="-90" dirty="0" smtClean="0">
                <a:latin typeface="Arial"/>
                <a:cs typeface="Arial"/>
              </a:rPr>
              <a:t>olmak </a:t>
            </a:r>
            <a:r>
              <a:rPr lang="tr-TR" sz="1400" spc="-85" dirty="0" smtClean="0">
                <a:latin typeface="Arial"/>
                <a:cs typeface="Arial"/>
              </a:rPr>
              <a:t>üzere </a:t>
            </a:r>
            <a:r>
              <a:rPr lang="tr-TR" sz="1400" spc="-80" dirty="0" smtClean="0">
                <a:latin typeface="Arial"/>
                <a:cs typeface="Arial"/>
              </a:rPr>
              <a:t>çoktan seçmeli sorulardan  </a:t>
            </a:r>
            <a:r>
              <a:rPr lang="tr-TR" sz="1400" spc="-85" dirty="0" smtClean="0">
                <a:latin typeface="Arial"/>
                <a:cs typeface="Arial"/>
              </a:rPr>
              <a:t>oluşan </a:t>
            </a:r>
            <a:r>
              <a:rPr lang="tr-TR" sz="1400" spc="-55" dirty="0" smtClean="0">
                <a:latin typeface="Arial"/>
                <a:cs typeface="Arial"/>
              </a:rPr>
              <a:t>iki </a:t>
            </a:r>
            <a:r>
              <a:rPr lang="tr-TR" sz="1400" spc="-80" dirty="0" smtClean="0">
                <a:latin typeface="Arial"/>
                <a:cs typeface="Arial"/>
              </a:rPr>
              <a:t>kısım halinde</a:t>
            </a:r>
            <a:r>
              <a:rPr lang="tr-TR" sz="1400" spc="20" dirty="0" smtClean="0">
                <a:latin typeface="Arial"/>
                <a:cs typeface="Arial"/>
              </a:rPr>
              <a:t> </a:t>
            </a:r>
            <a:r>
              <a:rPr lang="tr-TR" sz="1400" spc="-65" dirty="0" smtClean="0">
                <a:latin typeface="Arial"/>
                <a:cs typeface="Arial"/>
              </a:rPr>
              <a:t>yapılır.</a:t>
            </a:r>
            <a:endParaRPr lang="tr-TR" sz="1400" dirty="0" smtClean="0">
              <a:latin typeface="Arial"/>
              <a:cs typeface="Arial"/>
            </a:endParaRPr>
          </a:p>
          <a:p>
            <a:pPr marL="12700">
              <a:lnSpc>
                <a:spcPct val="100000"/>
              </a:lnSpc>
              <a:spcBef>
                <a:spcPts val="114"/>
              </a:spcBef>
            </a:pPr>
            <a:r>
              <a:rPr lang="tr-TR" sz="1200" b="1" spc="-105" dirty="0" smtClean="0">
                <a:solidFill>
                  <a:srgbClr val="FF0000"/>
                </a:solidFill>
                <a:latin typeface="Arial"/>
                <a:cs typeface="Arial"/>
              </a:rPr>
              <a:t>Madde </a:t>
            </a:r>
            <a:r>
              <a:rPr lang="tr-TR" sz="1200" b="1" spc="-95" dirty="0" smtClean="0">
                <a:solidFill>
                  <a:srgbClr val="FF0000"/>
                </a:solidFill>
                <a:latin typeface="Arial"/>
                <a:cs typeface="Arial"/>
              </a:rPr>
              <a:t>38 </a:t>
            </a:r>
            <a:r>
              <a:rPr lang="tr-TR" sz="1200" b="1" spc="-165" dirty="0" smtClean="0">
                <a:solidFill>
                  <a:srgbClr val="FF0000"/>
                </a:solidFill>
                <a:latin typeface="Arial"/>
                <a:cs typeface="Arial"/>
              </a:rPr>
              <a:t>— </a:t>
            </a:r>
            <a:r>
              <a:rPr lang="tr-TR" sz="1200" b="1" spc="-110" dirty="0" smtClean="0">
                <a:solidFill>
                  <a:srgbClr val="FF0000"/>
                </a:solidFill>
                <a:latin typeface="Arial"/>
                <a:cs typeface="Arial"/>
              </a:rPr>
              <a:t>UYGULAMALI </a:t>
            </a:r>
            <a:r>
              <a:rPr lang="tr-TR" sz="1200" b="1" spc="-90" dirty="0" smtClean="0">
                <a:solidFill>
                  <a:srgbClr val="FF0000"/>
                </a:solidFill>
                <a:latin typeface="Arial"/>
                <a:cs typeface="Arial"/>
              </a:rPr>
              <a:t>SINAV( </a:t>
            </a:r>
            <a:r>
              <a:rPr lang="tr-TR" sz="1400" spc="-85" dirty="0" smtClean="0">
                <a:latin typeface="Arial"/>
                <a:cs typeface="Arial"/>
              </a:rPr>
              <a:t>Uygulamalı </a:t>
            </a:r>
            <a:r>
              <a:rPr lang="tr-TR" sz="1400" spc="-80" dirty="0" smtClean="0">
                <a:latin typeface="Arial"/>
                <a:cs typeface="Arial"/>
              </a:rPr>
              <a:t>sınavda, </a:t>
            </a:r>
            <a:r>
              <a:rPr lang="tr-TR" sz="1400" b="1" spc="-100" dirty="0" err="1" smtClean="0">
                <a:solidFill>
                  <a:srgbClr val="FF0000"/>
                </a:solidFill>
                <a:latin typeface="Arial"/>
                <a:cs typeface="Arial"/>
              </a:rPr>
              <a:t>onbeş</a:t>
            </a:r>
            <a:r>
              <a:rPr lang="tr-TR" sz="1400" b="1" spc="-100" dirty="0" smtClean="0">
                <a:solidFill>
                  <a:srgbClr val="FF0000"/>
                </a:solidFill>
                <a:latin typeface="Arial"/>
                <a:cs typeface="Arial"/>
              </a:rPr>
              <a:t> </a:t>
            </a:r>
            <a:r>
              <a:rPr lang="tr-TR" sz="1400" b="1" spc="-95" dirty="0" smtClean="0">
                <a:solidFill>
                  <a:srgbClr val="FF0000"/>
                </a:solidFill>
                <a:latin typeface="Arial"/>
                <a:cs typeface="Arial"/>
              </a:rPr>
              <a:t>metre </a:t>
            </a:r>
            <a:r>
              <a:rPr lang="tr-TR" sz="1400" b="1" spc="-100" dirty="0" smtClean="0">
                <a:solidFill>
                  <a:srgbClr val="FF0000"/>
                </a:solidFill>
                <a:latin typeface="Arial"/>
                <a:cs typeface="Arial"/>
              </a:rPr>
              <a:t>mesafeden </a:t>
            </a:r>
            <a:r>
              <a:rPr lang="tr-TR" sz="1400" b="1" spc="-95" dirty="0" smtClean="0">
                <a:solidFill>
                  <a:srgbClr val="FF0000"/>
                </a:solidFill>
                <a:latin typeface="Arial"/>
                <a:cs typeface="Arial"/>
              </a:rPr>
              <a:t>ve beş  </a:t>
            </a:r>
            <a:r>
              <a:rPr lang="tr-TR" sz="1400" b="1" spc="-85" dirty="0" smtClean="0">
                <a:solidFill>
                  <a:srgbClr val="FF0000"/>
                </a:solidFill>
                <a:latin typeface="Arial"/>
                <a:cs typeface="Arial"/>
              </a:rPr>
              <a:t>adet</a:t>
            </a:r>
            <a:r>
              <a:rPr lang="tr-TR" sz="1400" b="1" spc="80" dirty="0" smtClean="0">
                <a:solidFill>
                  <a:srgbClr val="FF0000"/>
                </a:solidFill>
                <a:latin typeface="Arial"/>
                <a:cs typeface="Arial"/>
              </a:rPr>
              <a:t> </a:t>
            </a:r>
            <a:r>
              <a:rPr lang="tr-TR" sz="1400" b="1" spc="-80" dirty="0" smtClean="0">
                <a:solidFill>
                  <a:srgbClr val="FF0000"/>
                </a:solidFill>
                <a:latin typeface="Arial"/>
                <a:cs typeface="Arial"/>
              </a:rPr>
              <a:t>fişek</a:t>
            </a:r>
            <a:r>
              <a:rPr lang="tr-TR" sz="1400" b="1" spc="-80" dirty="0" smtClean="0">
                <a:latin typeface="Arial"/>
                <a:cs typeface="Arial"/>
              </a:rPr>
              <a:t> </a:t>
            </a:r>
            <a:r>
              <a:rPr lang="tr-TR" sz="1400" spc="-85" dirty="0" smtClean="0">
                <a:latin typeface="Arial"/>
                <a:cs typeface="Arial"/>
              </a:rPr>
              <a:t>üzerinden  </a:t>
            </a:r>
            <a:r>
              <a:rPr lang="tr-TR" sz="1400" spc="-75" dirty="0" smtClean="0">
                <a:latin typeface="Arial"/>
                <a:cs typeface="Arial"/>
              </a:rPr>
              <a:t>yaptırılacak </a:t>
            </a:r>
            <a:r>
              <a:rPr lang="tr-TR" sz="1400" spc="-70" dirty="0" smtClean="0">
                <a:latin typeface="Arial"/>
                <a:cs typeface="Arial"/>
              </a:rPr>
              <a:t>atış </a:t>
            </a:r>
            <a:r>
              <a:rPr lang="tr-TR" sz="1400" spc="-55" dirty="0" smtClean="0">
                <a:latin typeface="Arial"/>
                <a:cs typeface="Arial"/>
              </a:rPr>
              <a:t>ile </a:t>
            </a:r>
            <a:r>
              <a:rPr lang="tr-TR" sz="1400" spc="-80" dirty="0" smtClean="0">
                <a:latin typeface="Arial"/>
                <a:cs typeface="Arial"/>
              </a:rPr>
              <a:t>adayların </a:t>
            </a:r>
            <a:r>
              <a:rPr lang="tr-TR" sz="1400" spc="-70" dirty="0" smtClean="0">
                <a:latin typeface="Arial"/>
                <a:cs typeface="Arial"/>
              </a:rPr>
              <a:t>atış </a:t>
            </a:r>
            <a:r>
              <a:rPr lang="tr-TR" sz="1400" spc="-75" dirty="0" smtClean="0">
                <a:latin typeface="Arial"/>
                <a:cs typeface="Arial"/>
              </a:rPr>
              <a:t>becerisi </a:t>
            </a:r>
            <a:r>
              <a:rPr lang="tr-TR" sz="1400" spc="-70" dirty="0" smtClean="0">
                <a:latin typeface="Arial"/>
                <a:cs typeface="Arial"/>
              </a:rPr>
              <a:t>ölçülür. </a:t>
            </a:r>
            <a:r>
              <a:rPr lang="tr-TR" sz="1400" spc="-80" dirty="0" smtClean="0">
                <a:latin typeface="Arial"/>
                <a:cs typeface="Arial"/>
              </a:rPr>
              <a:t>Adayların </a:t>
            </a:r>
            <a:r>
              <a:rPr lang="tr-TR" sz="1400" spc="-70" dirty="0" smtClean="0">
                <a:latin typeface="Arial"/>
                <a:cs typeface="Arial"/>
              </a:rPr>
              <a:t>atış  becerilerinin </a:t>
            </a:r>
            <a:r>
              <a:rPr lang="tr-TR" sz="1400" spc="-80" dirty="0" smtClean="0">
                <a:latin typeface="Arial"/>
                <a:cs typeface="Arial"/>
              </a:rPr>
              <a:t>ölçüldüğü </a:t>
            </a:r>
            <a:r>
              <a:rPr lang="tr-TR" sz="1400" spc="-85" dirty="0" smtClean="0">
                <a:latin typeface="Arial"/>
                <a:cs typeface="Arial"/>
              </a:rPr>
              <a:t>uygulamalı </a:t>
            </a:r>
            <a:r>
              <a:rPr lang="tr-TR" sz="1400" spc="-75" dirty="0" smtClean="0">
                <a:latin typeface="Arial"/>
                <a:cs typeface="Arial"/>
              </a:rPr>
              <a:t>sınav, </a:t>
            </a:r>
            <a:r>
              <a:rPr lang="tr-TR" sz="1400" spc="-65" dirty="0" smtClean="0">
                <a:latin typeface="Arial"/>
                <a:cs typeface="Arial"/>
              </a:rPr>
              <a:t>yazılı </a:t>
            </a:r>
            <a:r>
              <a:rPr lang="tr-TR" sz="1400" spc="-85" dirty="0" smtClean="0">
                <a:latin typeface="Arial"/>
                <a:cs typeface="Arial"/>
              </a:rPr>
              <a:t>sınavdan </a:t>
            </a:r>
            <a:r>
              <a:rPr lang="tr-TR" sz="1400" spc="-105" dirty="0" smtClean="0">
                <a:latin typeface="Arial"/>
                <a:cs typeface="Arial"/>
              </a:rPr>
              <a:t>hemen </a:t>
            </a:r>
            <a:r>
              <a:rPr lang="tr-TR" sz="1400" spc="-85" dirty="0" smtClean="0">
                <a:latin typeface="Arial"/>
                <a:cs typeface="Arial"/>
              </a:rPr>
              <a:t>sonra </a:t>
            </a:r>
            <a:r>
              <a:rPr lang="tr-TR" sz="1400" spc="-65" dirty="0" smtClean="0">
                <a:latin typeface="Arial"/>
                <a:cs typeface="Arial"/>
              </a:rPr>
              <a:t>yapılır. </a:t>
            </a:r>
            <a:r>
              <a:rPr lang="tr-TR" sz="1400" spc="-85" dirty="0" smtClean="0">
                <a:latin typeface="Arial"/>
                <a:cs typeface="Arial"/>
              </a:rPr>
              <a:t>Sınava </a:t>
            </a:r>
            <a:r>
              <a:rPr lang="tr-TR" sz="1400" spc="-80" dirty="0" smtClean="0">
                <a:latin typeface="Arial"/>
                <a:cs typeface="Arial"/>
              </a:rPr>
              <a:t>girecek  </a:t>
            </a:r>
            <a:r>
              <a:rPr lang="tr-TR" sz="1400" spc="-95" dirty="0" smtClean="0">
                <a:latin typeface="Arial"/>
                <a:cs typeface="Arial"/>
              </a:rPr>
              <a:t>aday </a:t>
            </a:r>
            <a:r>
              <a:rPr lang="tr-TR" sz="1400" spc="-75" dirty="0" smtClean="0">
                <a:latin typeface="Arial"/>
                <a:cs typeface="Arial"/>
              </a:rPr>
              <a:t>sayısının </a:t>
            </a:r>
            <a:r>
              <a:rPr lang="tr-TR" sz="1400" spc="-70" dirty="0" smtClean="0">
                <a:latin typeface="Arial"/>
                <a:cs typeface="Arial"/>
              </a:rPr>
              <a:t>fazla </a:t>
            </a:r>
            <a:r>
              <a:rPr lang="tr-TR" sz="1400" spc="-85" dirty="0" smtClean="0">
                <a:latin typeface="Arial"/>
                <a:cs typeface="Arial"/>
              </a:rPr>
              <a:t>olması </a:t>
            </a:r>
            <a:r>
              <a:rPr lang="tr-TR" sz="1400" spc="-75" dirty="0" smtClean="0">
                <a:latin typeface="Arial"/>
                <a:cs typeface="Arial"/>
              </a:rPr>
              <a:t>halinde, </a:t>
            </a:r>
            <a:r>
              <a:rPr lang="tr-TR" sz="1400" spc="-65" dirty="0" smtClean="0">
                <a:latin typeface="Arial"/>
                <a:cs typeface="Arial"/>
              </a:rPr>
              <a:t>illerde </a:t>
            </a:r>
            <a:r>
              <a:rPr lang="tr-TR" sz="1400" spc="-80" dirty="0" smtClean="0">
                <a:latin typeface="Arial"/>
                <a:cs typeface="Arial"/>
              </a:rPr>
              <a:t>birden </a:t>
            </a:r>
            <a:r>
              <a:rPr lang="tr-TR" sz="1400" spc="-70" dirty="0" smtClean="0">
                <a:latin typeface="Arial"/>
                <a:cs typeface="Arial"/>
              </a:rPr>
              <a:t>fazla </a:t>
            </a:r>
            <a:r>
              <a:rPr lang="tr-TR" sz="1400" spc="-80" dirty="0" smtClean="0">
                <a:latin typeface="Arial"/>
                <a:cs typeface="Arial"/>
              </a:rPr>
              <a:t>uygulamalı </a:t>
            </a:r>
            <a:r>
              <a:rPr lang="tr-TR" sz="1400" spc="-75" dirty="0" smtClean="0">
                <a:latin typeface="Arial"/>
                <a:cs typeface="Arial"/>
              </a:rPr>
              <a:t>sınav </a:t>
            </a:r>
            <a:r>
              <a:rPr lang="tr-TR" sz="1400" spc="-90" dirty="0" smtClean="0">
                <a:latin typeface="Arial"/>
                <a:cs typeface="Arial"/>
              </a:rPr>
              <a:t>komisyonu  </a:t>
            </a:r>
            <a:r>
              <a:rPr lang="tr-TR" sz="1400" spc="-75" dirty="0" smtClean="0">
                <a:latin typeface="Arial"/>
                <a:cs typeface="Arial"/>
              </a:rPr>
              <a:t>oluşturulabileceği </a:t>
            </a:r>
            <a:r>
              <a:rPr lang="tr-TR" sz="1400" spc="-60" dirty="0" smtClean="0">
                <a:latin typeface="Arial"/>
                <a:cs typeface="Arial"/>
              </a:rPr>
              <a:t>gibi,</a:t>
            </a:r>
            <a:r>
              <a:rPr lang="tr-TR" sz="1400" spc="130" dirty="0" smtClean="0">
                <a:latin typeface="Arial"/>
                <a:cs typeface="Arial"/>
              </a:rPr>
              <a:t> </a:t>
            </a:r>
            <a:r>
              <a:rPr lang="tr-TR" sz="1400" spc="-80" dirty="0" smtClean="0">
                <a:latin typeface="Arial"/>
                <a:cs typeface="Arial"/>
              </a:rPr>
              <a:t>sınav aynı </a:t>
            </a:r>
            <a:r>
              <a:rPr lang="tr-TR" sz="1400" spc="-95" dirty="0" smtClean="0">
                <a:latin typeface="Arial"/>
                <a:cs typeface="Arial"/>
              </a:rPr>
              <a:t>gün </a:t>
            </a:r>
            <a:r>
              <a:rPr lang="tr-TR" sz="1400" spc="-70" dirty="0" smtClean="0">
                <a:latin typeface="Arial"/>
                <a:cs typeface="Arial"/>
              </a:rPr>
              <a:t>bitirilemediği </a:t>
            </a:r>
            <a:r>
              <a:rPr lang="tr-TR" sz="1400" spc="-75" dirty="0" smtClean="0">
                <a:latin typeface="Arial"/>
                <a:cs typeface="Arial"/>
              </a:rPr>
              <a:t>takdirde </a:t>
            </a:r>
            <a:r>
              <a:rPr lang="tr-TR" sz="1400" spc="-100" dirty="0" smtClean="0">
                <a:latin typeface="Arial"/>
                <a:cs typeface="Arial"/>
              </a:rPr>
              <a:t>devam </a:t>
            </a:r>
            <a:r>
              <a:rPr lang="tr-TR" sz="1400" spc="-95" dirty="0" smtClean="0">
                <a:latin typeface="Arial"/>
                <a:cs typeface="Arial"/>
              </a:rPr>
              <a:t>eden </a:t>
            </a:r>
            <a:r>
              <a:rPr lang="tr-TR" sz="1400" spc="-80" dirty="0" smtClean="0">
                <a:latin typeface="Arial"/>
                <a:cs typeface="Arial"/>
              </a:rPr>
              <a:t>günlerde </a:t>
            </a:r>
            <a:r>
              <a:rPr lang="tr-TR" sz="1400" spc="-95" dirty="0" smtClean="0">
                <a:latin typeface="Arial"/>
                <a:cs typeface="Arial"/>
              </a:rPr>
              <a:t>de  </a:t>
            </a:r>
            <a:r>
              <a:rPr lang="tr-TR" sz="1400" spc="-80" dirty="0" smtClean="0">
                <a:latin typeface="Arial"/>
                <a:cs typeface="Arial"/>
              </a:rPr>
              <a:t>tamamlanabilir.</a:t>
            </a:r>
            <a:endParaRPr lang="tr-TR" sz="1400" dirty="0" smtClean="0">
              <a:latin typeface="Arial"/>
              <a:cs typeface="Arial"/>
            </a:endParaRPr>
          </a:p>
          <a:p>
            <a:pPr marL="12700">
              <a:lnSpc>
                <a:spcPct val="100000"/>
              </a:lnSpc>
              <a:spcBef>
                <a:spcPts val="120"/>
              </a:spcBef>
            </a:pPr>
            <a:r>
              <a:rPr lang="tr-TR" sz="1200" b="1" spc="-105" dirty="0" smtClean="0">
                <a:solidFill>
                  <a:srgbClr val="FF0000"/>
                </a:solidFill>
                <a:latin typeface="Arial"/>
                <a:cs typeface="Arial"/>
              </a:rPr>
              <a:t>Madde </a:t>
            </a:r>
            <a:r>
              <a:rPr lang="tr-TR" sz="1200" b="1" spc="-80" dirty="0" smtClean="0">
                <a:solidFill>
                  <a:srgbClr val="FF0000"/>
                </a:solidFill>
                <a:latin typeface="Arial"/>
                <a:cs typeface="Arial"/>
              </a:rPr>
              <a:t>39- </a:t>
            </a:r>
            <a:r>
              <a:rPr lang="tr-TR" sz="1200" b="1" spc="-105" dirty="0" smtClean="0">
                <a:solidFill>
                  <a:srgbClr val="FF0000"/>
                </a:solidFill>
                <a:latin typeface="Arial"/>
                <a:cs typeface="Arial"/>
              </a:rPr>
              <a:t>SINAV SONUÇLARININ</a:t>
            </a:r>
            <a:r>
              <a:rPr lang="tr-TR" sz="1200" b="1" spc="-55" dirty="0" smtClean="0">
                <a:solidFill>
                  <a:srgbClr val="FF0000"/>
                </a:solidFill>
                <a:latin typeface="Arial"/>
                <a:cs typeface="Arial"/>
              </a:rPr>
              <a:t> </a:t>
            </a:r>
            <a:r>
              <a:rPr lang="tr-TR" sz="1200" b="1" spc="-105" dirty="0" smtClean="0">
                <a:solidFill>
                  <a:srgbClr val="FF0000"/>
                </a:solidFill>
                <a:latin typeface="Arial"/>
                <a:cs typeface="Arial"/>
              </a:rPr>
              <a:t>DEĞERLENDİRİLMESİ</a:t>
            </a:r>
            <a:endParaRPr lang="tr-TR" sz="1200" dirty="0" smtClean="0">
              <a:solidFill>
                <a:srgbClr val="FF0000"/>
              </a:solidFill>
              <a:latin typeface="Arial"/>
              <a:cs typeface="Arial"/>
            </a:endParaRPr>
          </a:p>
          <a:p>
            <a:r>
              <a:rPr lang="tr-TR" sz="1400" spc="-80" dirty="0" smtClean="0">
                <a:latin typeface="Arial"/>
                <a:cs typeface="Arial"/>
              </a:rPr>
              <a:t>A</a:t>
            </a:r>
            <a:r>
              <a:rPr lang="tr-TR" sz="1400" spc="-70" dirty="0" smtClean="0">
                <a:latin typeface="Arial"/>
                <a:cs typeface="Arial"/>
              </a:rPr>
              <a:t>dayların başarı puanının hesaplanmasında yazılı sınavın  genel konulardan oluşan 100 soruluk birinci kısmı </a:t>
            </a:r>
            <a:r>
              <a:rPr lang="tr-TR" sz="1400" spc="-70" dirty="0" smtClean="0">
                <a:solidFill>
                  <a:srgbClr val="FF0000"/>
                </a:solidFill>
                <a:latin typeface="Arial"/>
                <a:cs typeface="Arial"/>
              </a:rPr>
              <a:t>100 puan </a:t>
            </a:r>
            <a:r>
              <a:rPr lang="tr-TR" sz="1400" spc="-70" dirty="0" smtClean="0">
                <a:latin typeface="Arial"/>
                <a:cs typeface="Arial"/>
              </a:rPr>
              <a:t>üzerinden değerlendirilir. Silah  bilgisi ve uygulama puanı ise, yazılı sınavın silah bilgisinin ölçüldüğü 25 soruluk ikinci kısmı 50  puan olmak üzere toplam 100 puan üzerinden değerlendirilerek tespit edilir. Silahlı eğitim almış adayların başarı puanı bu iki puanın toplamının aritmetik ortalamasıyla bulunur. Adayların başarı puanının yeterli sayılabilmesi için, bu iki puan ortalamasının en az altmış, her iki kısım puanının ise en az elli olması şartı aranır.</a:t>
            </a:r>
          </a:p>
          <a:p>
            <a:pPr marL="12700" marR="5080" indent="359410" algn="just">
              <a:lnSpc>
                <a:spcPct val="111200"/>
              </a:lnSpc>
            </a:pPr>
            <a:endParaRPr sz="1200" dirty="0">
              <a:latin typeface="Arial"/>
              <a:cs typeface="Aria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88</a:t>
            </a:fld>
            <a:endParaRPr lang="tr-TR" dirty="0"/>
          </a:p>
        </p:txBody>
      </p:sp>
      <p:sp>
        <p:nvSpPr>
          <p:cNvPr id="13" name="object 77"/>
          <p:cNvSpPr txBox="1"/>
          <p:nvPr/>
        </p:nvSpPr>
        <p:spPr>
          <a:xfrm>
            <a:off x="377144" y="576734"/>
            <a:ext cx="6572296" cy="3675365"/>
          </a:xfrm>
          <a:prstGeom prst="rect">
            <a:avLst/>
          </a:prstGeom>
        </p:spPr>
        <p:txBody>
          <a:bodyPr vert="horz" wrap="square" lIns="0" tIns="12700" rIns="0" bIns="0" rtlCol="0">
            <a:spAutoFit/>
          </a:bodyPr>
          <a:lstStyle/>
          <a:p>
            <a:endParaRPr lang="tr-TR" sz="1400" b="1" dirty="0" smtClean="0">
              <a:solidFill>
                <a:srgbClr val="FF0000"/>
              </a:solidFill>
            </a:endParaRPr>
          </a:p>
          <a:p>
            <a:endParaRPr lang="tr-TR" sz="1400" b="1" dirty="0">
              <a:solidFill>
                <a:srgbClr val="FF0000"/>
              </a:solidFill>
            </a:endParaRPr>
          </a:p>
          <a:p>
            <a:r>
              <a:rPr lang="tr-TR" sz="1400" b="1" dirty="0" smtClean="0">
                <a:solidFill>
                  <a:srgbClr val="FF0000"/>
                </a:solidFill>
              </a:rPr>
              <a:t>Madde 41– ÖZEL GÜVENLİK EĞİTİMİ SERTİFİKASI </a:t>
            </a:r>
          </a:p>
          <a:p>
            <a:r>
              <a:rPr lang="tr-TR" sz="1400" b="1" dirty="0" smtClean="0"/>
              <a:t>Özel güvenlik temel eğitimi sonrasında yapılan yazılı ve uygulamalı sınavlarda başarılı olanlar, yenileme eğitimine katılan ve yapılan yazılı ve uygulamalı sınavlarda seviye puanları yeniden belirlenenlere Ek-12 deki “Özel Güvenlik Eğitim Sertifikası” düzenlenir ve valilikçe onaylanarak kendilerine verilir. </a:t>
            </a:r>
          </a:p>
          <a:p>
            <a:r>
              <a:rPr lang="tr-TR" sz="1400" dirty="0" smtClean="0"/>
              <a:t>Özel güvenlik temel eğitimi ve özel güvenlik yenileme eğitimi </a:t>
            </a:r>
            <a:r>
              <a:rPr lang="tr-TR" sz="1400" b="1" dirty="0" smtClean="0"/>
              <a:t>sertifikaları beş yıl süreyle geçerlidir. </a:t>
            </a:r>
          </a:p>
          <a:p>
            <a:endParaRPr lang="tr-TR" sz="1400" b="1" dirty="0" smtClean="0"/>
          </a:p>
          <a:p>
            <a:r>
              <a:rPr lang="tr-TR" sz="1400" b="1" dirty="0" smtClean="0">
                <a:solidFill>
                  <a:srgbClr val="FF0000"/>
                </a:solidFill>
              </a:rPr>
              <a:t>Madde 42- EĞİTİMDE KULLANILACAK DERS MALZEMESİ </a:t>
            </a:r>
          </a:p>
          <a:p>
            <a:r>
              <a:rPr lang="tr-TR" sz="1400" b="1" dirty="0" smtClean="0"/>
              <a:t>Özel güvenlik eğitiminde kullanılacak yayınların Emniyet Genel Müdürlüğü Yayın Yönetmeliği’ne göre tavsiye edilmiş yayınlardan olması şarttır. Üniversitelerde ders kitabı ve ekipmanı olarak kullanılan materyalde bu şart aranmaz. Uygulamalı dersler için yeterli ekipman hazır bulundurulur. </a:t>
            </a:r>
          </a:p>
          <a:p>
            <a:endParaRPr lang="tr-TR" sz="1400" dirty="0" smtClean="0"/>
          </a:p>
          <a:p>
            <a:endParaRPr sz="1400" dirty="0">
              <a:latin typeface="Arial"/>
              <a:cs typeface="Aria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89</a:t>
            </a:fld>
            <a:endParaRPr lang="tr-TR" dirty="0"/>
          </a:p>
        </p:txBody>
      </p:sp>
      <p:sp>
        <p:nvSpPr>
          <p:cNvPr id="13" name="object 77"/>
          <p:cNvSpPr txBox="1"/>
          <p:nvPr/>
        </p:nvSpPr>
        <p:spPr>
          <a:xfrm>
            <a:off x="129208" y="72678"/>
            <a:ext cx="6984776" cy="4968027"/>
          </a:xfrm>
          <a:prstGeom prst="rect">
            <a:avLst/>
          </a:prstGeom>
        </p:spPr>
        <p:txBody>
          <a:bodyPr vert="horz" wrap="square" lIns="0" tIns="12700" rIns="0" bIns="0" rtlCol="0">
            <a:spAutoFit/>
          </a:bodyPr>
          <a:lstStyle/>
          <a:p>
            <a:r>
              <a:rPr lang="tr-TR" sz="1400" b="1" dirty="0" smtClean="0">
                <a:solidFill>
                  <a:srgbClr val="FF0000"/>
                </a:solidFill>
              </a:rPr>
              <a:t>Madde 44- DENETİMİN KAPSAMI </a:t>
            </a:r>
          </a:p>
          <a:p>
            <a:r>
              <a:rPr lang="tr-TR" sz="1400" b="1" dirty="0" smtClean="0"/>
              <a:t>Denetim sırasında, </a:t>
            </a:r>
            <a:r>
              <a:rPr lang="tr-TR" sz="1400" b="1" i="1" dirty="0" smtClean="0"/>
              <a:t>faaliyet izninin ve personelin çalışma izinlerinin geçerli olup olmadığı; özel güvenlik görevlileri için mali sorumluluk sigortasının yaptırılıp yaptırılmadığı; üçüncü kişilere verilen koruma ve güvenlik hizmetlerine ilişkin sözleşmelerin usulüne uygun düzenlenip düzenlenmediği ve bu sözleşmelerin zamanında valiliğe bildirilip bildirilmediği; görev alanına uyulup uyulmadığı; silah ve teçhizatın ruhsatlı olup olmadığı ve bunların usulüne uygun korunup korunmadığı; kayıt ve defterlerin usulüne uygun tutulup tutulmadığı; eğitim hizmetlerinin bu Yönetmelik hükümlerine uygun yürütülüp yürütülmediği, Kanun ve bu Yönetmeliğin diğer hükümlerinin uygulanıp uygulanmadığı ve amaç dışında faaliyet gösterilip gösterilmediği incelenir.</a:t>
            </a:r>
          </a:p>
          <a:p>
            <a:r>
              <a:rPr lang="tr-TR" sz="1400" b="1" dirty="0" smtClean="0">
                <a:solidFill>
                  <a:srgbClr val="FF0000"/>
                </a:solidFill>
              </a:rPr>
              <a:t>Madde 45– DENETİM SONUCUNUN İZLENMESİ </a:t>
            </a:r>
          </a:p>
          <a:p>
            <a:r>
              <a:rPr lang="tr-TR" sz="1400" dirty="0" smtClean="0"/>
              <a:t>Denetim sonucu düzenlenen raporun bir sureti </a:t>
            </a:r>
            <a:r>
              <a:rPr lang="tr-TR" sz="1400" b="1" i="1" dirty="0" smtClean="0"/>
              <a:t>denetlenen birimin dosyasında muhafaza edilir, diğer sureti valiliğe, ilgisine göre bir sureti de Bakanlığa sunulur. </a:t>
            </a:r>
          </a:p>
          <a:p>
            <a:r>
              <a:rPr lang="tr-TR" sz="1400" dirty="0" smtClean="0"/>
              <a:t>Denetim sonucunda tespit edilen eksiklikler ilgili kişi, kurum, kuruluş </a:t>
            </a:r>
            <a:r>
              <a:rPr lang="tr-TR" sz="1400" b="1" dirty="0" smtClean="0"/>
              <a:t>eğitim kurumu, alarm izleme merkezi ve şirkete yazılı şekilde bildirilerek bu eksiklikleri gidermesi için eksikliğin niteliğine göre asgari yedi gün süre verilir. Bu süre sonunda eksiklikler giderilmediği takdirde veya denetim sonucu konusu suç teşkil eden uygulamalar tespit edildiğinde Kanunun 19 uncu ve 20 </a:t>
            </a:r>
            <a:r>
              <a:rPr lang="tr-TR" sz="1400" b="1" dirty="0" err="1" smtClean="0"/>
              <a:t>nci</a:t>
            </a:r>
            <a:r>
              <a:rPr lang="tr-TR" sz="1400" b="1" dirty="0" smtClean="0"/>
              <a:t> maddesinde belirtilen cezalar uygulanır. </a:t>
            </a:r>
          </a:p>
          <a:p>
            <a:r>
              <a:rPr lang="tr-TR" sz="1400" dirty="0" smtClean="0"/>
              <a:t>Ayrıca, amacı dışında faaliyet gösterdiği veya suç kaynağına dönüştüğü tespit edilen şirketlerin veya özel eğitim kurumlarının faaliyet izni Bakanlıkça alarm izleme merkezlerinin yeterlilik belgesi valilikçe iptal edilir. </a:t>
            </a:r>
            <a:r>
              <a:rPr lang="tr-TR" sz="1400" b="1" i="1" dirty="0" smtClean="0"/>
              <a:t> </a:t>
            </a:r>
            <a:endParaRPr sz="1400" dirty="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555704" y="4555391"/>
            <a:ext cx="205452" cy="138499"/>
          </a:xfrm>
          <a:prstGeom prst="rect">
            <a:avLst/>
          </a:prstGeom>
        </p:spPr>
        <p:txBody>
          <a:bodyPr vert="horz" wrap="square" lIns="0" tIns="0" rIns="0" bIns="0" rtlCol="0">
            <a:spAutoFit/>
          </a:bodyPr>
          <a:lstStyle/>
          <a:p>
            <a:pPr marL="12700">
              <a:lnSpc>
                <a:spcPct val="100000"/>
              </a:lnSpc>
            </a:pPr>
            <a:r>
              <a:rPr sz="900" spc="5" smtClean="0">
                <a:latin typeface="Times New Roman"/>
                <a:cs typeface="Times New Roman"/>
              </a:rPr>
              <a:t>73</a:t>
            </a:r>
            <a:endParaRPr sz="900">
              <a:latin typeface="Times New Roman"/>
              <a:cs typeface="Times New Roman"/>
            </a:endParaRPr>
          </a:p>
        </p:txBody>
      </p:sp>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a:t>
            </a:fld>
            <a:endParaRPr lang="tr-TR" dirty="0"/>
          </a:p>
        </p:txBody>
      </p:sp>
      <p:sp>
        <p:nvSpPr>
          <p:cNvPr id="13" name="object 3"/>
          <p:cNvSpPr txBox="1"/>
          <p:nvPr/>
        </p:nvSpPr>
        <p:spPr>
          <a:xfrm>
            <a:off x="657204" y="1092190"/>
            <a:ext cx="6357982" cy="1859483"/>
          </a:xfrm>
          <a:prstGeom prst="rect">
            <a:avLst/>
          </a:prstGeom>
        </p:spPr>
        <p:txBody>
          <a:bodyPr vert="horz" wrap="square" lIns="0" tIns="12700" rIns="0" bIns="0" rtlCol="0">
            <a:spAutoFit/>
          </a:bodyPr>
          <a:lstStyle/>
          <a:p>
            <a:r>
              <a:rPr lang="tr-TR" sz="2400" dirty="0"/>
              <a:t> Ayrıca hukuk kaynakları </a:t>
            </a:r>
            <a:r>
              <a:rPr lang="tr-TR" sz="2400" b="1" dirty="0">
                <a:solidFill>
                  <a:srgbClr val="FF0000"/>
                </a:solidFill>
              </a:rPr>
              <a:t>yazılı olan ve yazılı olmayan </a:t>
            </a:r>
            <a:r>
              <a:rPr lang="tr-TR" sz="2400" dirty="0"/>
              <a:t>kaynaklar olarak da sınıflandırılabilir. Kanunlar, Cumhurbaşkanlığı kararnameleri ve yönetmelikler yazılı kaynakların örnekleridir. </a:t>
            </a:r>
            <a:endParaRPr lang="tr-TR" sz="2400" dirty="0" smtClean="0"/>
          </a:p>
          <a:p>
            <a:endParaRPr lang="tr-TR" sz="2400" dirty="0"/>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90</a:t>
            </a:fld>
            <a:endParaRPr lang="tr-TR" dirty="0"/>
          </a:p>
        </p:txBody>
      </p:sp>
      <p:sp>
        <p:nvSpPr>
          <p:cNvPr id="13" name="object 77"/>
          <p:cNvSpPr txBox="1"/>
          <p:nvPr/>
        </p:nvSpPr>
        <p:spPr>
          <a:xfrm>
            <a:off x="228576" y="1449380"/>
            <a:ext cx="6643734" cy="1736373"/>
          </a:xfrm>
          <a:prstGeom prst="rect">
            <a:avLst/>
          </a:prstGeom>
        </p:spPr>
        <p:txBody>
          <a:bodyPr vert="horz" wrap="square" lIns="0" tIns="12700" rIns="0" bIns="0" rtlCol="0">
            <a:spAutoFit/>
          </a:bodyPr>
          <a:lstStyle/>
          <a:p>
            <a:r>
              <a:rPr lang="tr-TR" sz="1400" dirty="0" smtClean="0"/>
              <a:t> </a:t>
            </a:r>
          </a:p>
          <a:p>
            <a:pPr algn="ctr"/>
            <a:r>
              <a:rPr lang="tr-TR" sz="1400" b="1" dirty="0" smtClean="0">
                <a:solidFill>
                  <a:srgbClr val="FF0000"/>
                </a:solidFill>
              </a:rPr>
              <a:t>YEDİNCİ BÖLÜM </a:t>
            </a:r>
          </a:p>
          <a:p>
            <a:pPr algn="ctr"/>
            <a:r>
              <a:rPr lang="tr-TR" sz="1400" b="1" dirty="0" smtClean="0">
                <a:solidFill>
                  <a:srgbClr val="FF0000"/>
                </a:solidFill>
              </a:rPr>
              <a:t>Çeşitli ve Son Hükümler </a:t>
            </a:r>
          </a:p>
          <a:p>
            <a:pPr algn="ctr"/>
            <a:r>
              <a:rPr lang="tr-TR" sz="1400" b="1" dirty="0" smtClean="0">
                <a:solidFill>
                  <a:srgbClr val="FF0000"/>
                </a:solidFill>
              </a:rPr>
              <a:t>Sakat ve Eski Hükümlü Çalıştırma </a:t>
            </a:r>
          </a:p>
          <a:p>
            <a:r>
              <a:rPr lang="tr-TR" sz="1400" b="1" dirty="0" smtClean="0">
                <a:solidFill>
                  <a:srgbClr val="FF0000"/>
                </a:solidFill>
              </a:rPr>
              <a:t>Madde 47- </a:t>
            </a:r>
            <a:r>
              <a:rPr lang="tr-TR" sz="1400" b="1" dirty="0" smtClean="0"/>
              <a:t>Özel güvenlik birimlerinde ve özel güvenlik şirketlerinde, 10/6/2003 tarihli ve 4857 sayılı İş Kanununun 30 uncu maddesi gereğince çalıştırılacak sakat ve eski hükümlü sayısının belirlenmesinde özel güvenlik görevlileri hesaba dahil edilmez. </a:t>
            </a:r>
            <a:endParaRPr sz="1400" dirty="0">
              <a:latin typeface="Arial"/>
              <a:cs typeface="Aria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91</a:t>
            </a:fld>
            <a:endParaRPr lang="tr-TR" dirty="0"/>
          </a:p>
        </p:txBody>
      </p:sp>
      <p:sp>
        <p:nvSpPr>
          <p:cNvPr id="11" name="Dikdörtgen 10"/>
          <p:cNvSpPr/>
          <p:nvPr/>
        </p:nvSpPr>
        <p:spPr>
          <a:xfrm>
            <a:off x="204866" y="720750"/>
            <a:ext cx="7128792" cy="3416320"/>
          </a:xfrm>
          <a:prstGeom prst="rect">
            <a:avLst/>
          </a:prstGeom>
        </p:spPr>
        <p:txBody>
          <a:bodyPr wrap="square">
            <a:spAutoFit/>
          </a:bodyPr>
          <a:lstStyle/>
          <a:p>
            <a:r>
              <a:rPr lang="tr-TR" b="1" dirty="0">
                <a:solidFill>
                  <a:srgbClr val="FF0000"/>
                </a:solidFill>
              </a:rPr>
              <a:t>2. ARAMA – KONTROL;</a:t>
            </a:r>
            <a:r>
              <a:rPr lang="tr-TR" dirty="0">
                <a:solidFill>
                  <a:srgbClr val="FF0000"/>
                </a:solidFill>
              </a:rPr>
              <a:t>  </a:t>
            </a:r>
            <a:r>
              <a:rPr lang="tr-TR" dirty="0"/>
              <a:t>Özel güvenlik görevlileri Toplantı, konser, spor müsabakası, sahne gösterileri ve benzeri etkinlikler ile cenaze ve düğün törenlerinde,    Hava meydanı, liman, gar, istasyon ve terminal gibi toplu ulaşım tesislerinde ve koruma ve güvenliğini sağladıkları alanlarda, can ve mal güvenliğinin ve kamu düzeninin sağlanması, suç işlenmesinin önlenmesi, taşınması veya bulundurulması yasaklanmış her türlü silah, patlayıcı madde veya eşyanın tespit edilmesi amacıyla önleyici mahiyette arama kontrolleri yaparlar. Bu arama ve kontroller</a:t>
            </a:r>
          </a:p>
          <a:p>
            <a:pPr lvl="0"/>
            <a:r>
              <a:rPr lang="tr-TR" dirty="0"/>
              <a:t>Kişileri duyarlı kapıdan geçirme ( Kapı tipi metal </a:t>
            </a:r>
            <a:r>
              <a:rPr lang="tr-TR" dirty="0" err="1"/>
              <a:t>dedektörü</a:t>
            </a:r>
            <a:r>
              <a:rPr lang="tr-TR" dirty="0"/>
              <a:t>)</a:t>
            </a:r>
          </a:p>
          <a:p>
            <a:pPr lvl="0"/>
            <a:r>
              <a:rPr lang="tr-TR" dirty="0"/>
              <a:t>Kişilerin üstlerini el </a:t>
            </a:r>
            <a:r>
              <a:rPr lang="tr-TR" dirty="0" err="1"/>
              <a:t>dedektörü</a:t>
            </a:r>
            <a:r>
              <a:rPr lang="tr-TR" dirty="0"/>
              <a:t> ile arama,</a:t>
            </a:r>
          </a:p>
          <a:p>
            <a:pPr lvl="0"/>
            <a:r>
              <a:rPr lang="tr-TR" dirty="0"/>
              <a:t>Eşyaların X-ray cihazından veya benzeri güvenlik sistemlerinden geçirilmesi şekline olabilir.</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92</a:t>
            </a:fld>
            <a:endParaRPr lang="tr-TR" dirty="0"/>
          </a:p>
        </p:txBody>
      </p:sp>
      <p:sp>
        <p:nvSpPr>
          <p:cNvPr id="11" name="Dikdörtgen 10"/>
          <p:cNvSpPr/>
          <p:nvPr/>
        </p:nvSpPr>
        <p:spPr>
          <a:xfrm>
            <a:off x="330424" y="792758"/>
            <a:ext cx="6984776" cy="3693319"/>
          </a:xfrm>
          <a:prstGeom prst="rect">
            <a:avLst/>
          </a:prstGeom>
        </p:spPr>
        <p:txBody>
          <a:bodyPr wrap="square">
            <a:spAutoFit/>
          </a:bodyPr>
          <a:lstStyle/>
          <a:p>
            <a:r>
              <a:rPr lang="tr-TR" b="1" dirty="0">
                <a:solidFill>
                  <a:srgbClr val="FF0000"/>
                </a:solidFill>
              </a:rPr>
              <a:t>3.EMANETE ALMA;</a:t>
            </a:r>
            <a:r>
              <a:rPr lang="tr-TR" dirty="0">
                <a:solidFill>
                  <a:srgbClr val="FF0000"/>
                </a:solidFill>
              </a:rPr>
              <a:t> </a:t>
            </a:r>
            <a:r>
              <a:rPr lang="tr-TR" dirty="0"/>
              <a:t>Özel güvenlik görevlileri yapmış oldukları arama ve kontrollerde suç teşkil eden veya delil olabilecek veya suç teşkil etmemekle beraber tehlike doğurabilecek şeyleri emanete alarak durumu derhal genel kolluğa bildirerek tutanakla teslim ederler. Özel güvenlik görevlilerin el koyma (zapt etme) veya müsadere etme yetkisi yoktur.</a:t>
            </a:r>
          </a:p>
          <a:p>
            <a:r>
              <a:rPr lang="tr-TR" b="1" dirty="0">
                <a:solidFill>
                  <a:srgbClr val="FF0000"/>
                </a:solidFill>
              </a:rPr>
              <a:t>El Koyma;</a:t>
            </a:r>
            <a:r>
              <a:rPr lang="tr-TR" dirty="0">
                <a:solidFill>
                  <a:srgbClr val="FF0000"/>
                </a:solidFill>
              </a:rPr>
              <a:t> </a:t>
            </a:r>
            <a:r>
              <a:rPr lang="tr-TR" dirty="0"/>
              <a:t>Suçun ve tehlikenin önlenmesi amacıyla veya suçun delili olabileceği veya müsadereye tabi olduğu için, bir eşya üzerinde rızası olmamasına rağmen zilyedin tasarruf yetkisinin kaldırılması işlemidir.</a:t>
            </a:r>
          </a:p>
          <a:p>
            <a:r>
              <a:rPr lang="tr-TR" b="1" dirty="0">
                <a:solidFill>
                  <a:srgbClr val="FF0000"/>
                </a:solidFill>
              </a:rPr>
              <a:t>Müsadere;</a:t>
            </a:r>
            <a:r>
              <a:rPr lang="tr-TR" dirty="0"/>
              <a:t> Bir suçun işlenmesinde kullanılan veya suçun işlenmesine tahsis edilen yada suçtan meydana gelen eşyanın mülkiyetinin devlete geçirilmesidir. </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93</a:t>
            </a:fld>
            <a:endParaRPr lang="tr-TR" dirty="0"/>
          </a:p>
        </p:txBody>
      </p:sp>
      <p:sp>
        <p:nvSpPr>
          <p:cNvPr id="11" name="Dikdörtgen 10"/>
          <p:cNvSpPr/>
          <p:nvPr/>
        </p:nvSpPr>
        <p:spPr>
          <a:xfrm>
            <a:off x="489248" y="1152798"/>
            <a:ext cx="6676216" cy="2862322"/>
          </a:xfrm>
          <a:prstGeom prst="rect">
            <a:avLst/>
          </a:prstGeom>
        </p:spPr>
        <p:txBody>
          <a:bodyPr wrap="square">
            <a:spAutoFit/>
          </a:bodyPr>
          <a:lstStyle/>
          <a:p>
            <a:r>
              <a:rPr lang="tr-TR" b="1" dirty="0"/>
              <a:t>4.YAKALAMA;</a:t>
            </a:r>
            <a:r>
              <a:rPr lang="tr-TR" dirty="0"/>
              <a:t> Yakalama, kişi özgürlüğünün geçici olarak kısıtlanarak, fiilen denetim altına alınması olup, Özel güvenlik görevlisinin yakalama yetkisi;</a:t>
            </a:r>
            <a:r>
              <a:rPr lang="tr-TR" b="1" dirty="0"/>
              <a:t> Yakalama, Gözaltına Alma ve İfade Yönetmeliği </a:t>
            </a:r>
            <a:r>
              <a:rPr lang="tr-TR" dirty="0"/>
              <a:t>Madde 4 e göre şu şekilde tanımlanmıştır; “Kamu güvenliğine ya da kişinin vücut veya hayatına yönelik var olan bir tehlikenin ortadan kaldırılması için denetim altına alınması gereken veya suç işlediği yönünde hakkında kuvvetli iz, eser, emare ve delil bulunan kişinin gözaltına veya muhafaza altına alma işlemlerinden önce özgürlüğünün geçici olarak ve fiilen kısıtlanarak denetim altına alınmasını ifade eder.” </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94</a:t>
            </a:fld>
            <a:endParaRPr lang="tr-TR" dirty="0"/>
          </a:p>
        </p:txBody>
      </p:sp>
      <p:sp>
        <p:nvSpPr>
          <p:cNvPr id="11" name="Dikdörtgen 10"/>
          <p:cNvSpPr/>
          <p:nvPr/>
        </p:nvSpPr>
        <p:spPr>
          <a:xfrm>
            <a:off x="201216" y="140215"/>
            <a:ext cx="6984776" cy="4801314"/>
          </a:xfrm>
          <a:prstGeom prst="rect">
            <a:avLst/>
          </a:prstGeom>
        </p:spPr>
        <p:txBody>
          <a:bodyPr wrap="square">
            <a:spAutoFit/>
          </a:bodyPr>
          <a:lstStyle/>
          <a:p>
            <a:pPr fontAlgn="base"/>
            <a:r>
              <a:rPr lang="tr-TR" b="1" dirty="0">
                <a:solidFill>
                  <a:srgbClr val="FF0000"/>
                </a:solidFill>
              </a:rPr>
              <a:t>YAKALAMA TÜRLERİ</a:t>
            </a:r>
            <a:endParaRPr lang="tr-TR" dirty="0">
              <a:solidFill>
                <a:srgbClr val="FF0000"/>
              </a:solidFill>
            </a:endParaRPr>
          </a:p>
          <a:p>
            <a:pPr fontAlgn="base"/>
            <a:r>
              <a:rPr lang="tr-TR" b="1" dirty="0">
                <a:solidFill>
                  <a:srgbClr val="FF0000"/>
                </a:solidFill>
              </a:rPr>
              <a:t>a- Adli Yakalama :</a:t>
            </a:r>
            <a:r>
              <a:rPr lang="tr-TR" dirty="0">
                <a:solidFill>
                  <a:srgbClr val="FF0000"/>
                </a:solidFill>
              </a:rPr>
              <a:t> </a:t>
            </a:r>
            <a:r>
              <a:rPr lang="tr-TR" dirty="0"/>
              <a:t>Kişinin suç şüphesi üzerine yakalanmasıdır. Özel güvenlik görevlisinin </a:t>
            </a:r>
            <a:r>
              <a:rPr lang="tr-TR" b="1" dirty="0">
                <a:solidFill>
                  <a:srgbClr val="FF0000"/>
                </a:solidFill>
              </a:rPr>
              <a:t>5188 sayılı kanunun</a:t>
            </a:r>
            <a:r>
              <a:rPr lang="tr-TR" dirty="0"/>
              <a:t> 7 inci maddesi c, d ve j bentlerine göre yapacağı yakalamalar, adli yakalamadır. </a:t>
            </a:r>
            <a:r>
              <a:rPr lang="tr-TR" b="1" dirty="0">
                <a:solidFill>
                  <a:srgbClr val="FF0000"/>
                </a:solidFill>
              </a:rPr>
              <a:t>Mevzuata</a:t>
            </a:r>
            <a:r>
              <a:rPr lang="tr-TR" dirty="0"/>
              <a:t> göre özel güvenlik görevlileri korumak ve güvenliğini sağlamakla görevli olduğu alan içinde suçüstü hallerinde şüphelileri ve haklarında yakalama, tutuklama ya da mahkumiyet kararı bulunan kişileri yakalamakla görevlidir.</a:t>
            </a:r>
            <a:br>
              <a:rPr lang="tr-TR" dirty="0"/>
            </a:br>
            <a:r>
              <a:rPr lang="tr-TR" b="1" i="1" dirty="0">
                <a:solidFill>
                  <a:srgbClr val="FF0000"/>
                </a:solidFill>
              </a:rPr>
              <a:t>Özel güvenlik görevlileri; </a:t>
            </a:r>
            <a:r>
              <a:rPr lang="tr-TR" dirty="0"/>
              <a:t>Site, İş yeri, alışveriş merkezi, mağaza gibi alanlarda işlenen yaralama, adam öldürme, yağma ve hırsızlık gibi suçüstü olaylara müdahale ederek şüpheliyi yakalama ve yakalamadan hemen sonra yaptığı arama ve bunun sonucunda elde ettiği suç aleti veya suçun ispatında delil olabilecek eşyaları muhafaza altına alma hak ve yetkisine sahiptir. Yakalanan şüpheliler ve elde edilen bulgular </a:t>
            </a:r>
            <a:r>
              <a:rPr lang="tr-TR" b="1" dirty="0">
                <a:solidFill>
                  <a:srgbClr val="FF0000"/>
                </a:solidFill>
              </a:rPr>
              <a:t>en kısa zamanda</a:t>
            </a:r>
            <a:r>
              <a:rPr lang="tr-TR" b="1" dirty="0"/>
              <a:t> </a:t>
            </a:r>
            <a:r>
              <a:rPr lang="tr-TR" dirty="0"/>
              <a:t>bir tutanakla (yakalama tutanağı) </a:t>
            </a:r>
            <a:r>
              <a:rPr lang="tr-TR" b="1" dirty="0">
                <a:solidFill>
                  <a:srgbClr val="FF0000"/>
                </a:solidFill>
              </a:rPr>
              <a:t>genel kolluğa teslim edilmelidir. </a:t>
            </a:r>
            <a:r>
              <a:rPr lang="tr-TR" dirty="0"/>
              <a:t>Yakalanan kişiye kelepçe takma yetkisi bulunmaktadır.</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95</a:t>
            </a:fld>
            <a:endParaRPr lang="tr-TR" dirty="0"/>
          </a:p>
        </p:txBody>
      </p:sp>
      <p:sp>
        <p:nvSpPr>
          <p:cNvPr id="11" name="Dikdörtgen 10"/>
          <p:cNvSpPr/>
          <p:nvPr/>
        </p:nvSpPr>
        <p:spPr>
          <a:xfrm>
            <a:off x="129208" y="1080790"/>
            <a:ext cx="6984776" cy="2031325"/>
          </a:xfrm>
          <a:prstGeom prst="rect">
            <a:avLst/>
          </a:prstGeom>
        </p:spPr>
        <p:txBody>
          <a:bodyPr wrap="square">
            <a:spAutoFit/>
          </a:bodyPr>
          <a:lstStyle/>
          <a:p>
            <a:r>
              <a:rPr lang="tr-TR" b="1" dirty="0">
                <a:solidFill>
                  <a:srgbClr val="FF0000"/>
                </a:solidFill>
              </a:rPr>
              <a:t>b- Önleme Yakalaması :</a:t>
            </a:r>
            <a:r>
              <a:rPr lang="tr-TR" dirty="0">
                <a:solidFill>
                  <a:srgbClr val="FF0000"/>
                </a:solidFill>
              </a:rPr>
              <a:t> </a:t>
            </a:r>
            <a:r>
              <a:rPr lang="tr-TR" dirty="0"/>
              <a:t>Suç şüphesi olmaksızın, çocuk, yaşlı, sarhoş veya kendisini idareden aciz kişileri kendilerinin veya çevresindekilerin zarar görmemesi için yakalanmasıdır. Özel güvenlik görevlilerinin önleme yakalaması yetkisi 5188 kanunun 7/1 maddesi </a:t>
            </a:r>
            <a:r>
              <a:rPr lang="tr-TR" b="1" dirty="0">
                <a:solidFill>
                  <a:srgbClr val="FF0000"/>
                </a:solidFill>
              </a:rPr>
              <a:t>“Kişinin vücudu veya sağlığı bakımından mevcut bir tehlikeden korunması amacıyla yakalama”</a:t>
            </a:r>
            <a:r>
              <a:rPr lang="tr-TR" dirty="0"/>
              <a:t> hükmüne dayanmaktadır. </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96</a:t>
            </a:fld>
            <a:endParaRPr lang="tr-TR" dirty="0"/>
          </a:p>
        </p:txBody>
      </p:sp>
      <p:sp>
        <p:nvSpPr>
          <p:cNvPr id="11" name="Dikdörtgen 10"/>
          <p:cNvSpPr/>
          <p:nvPr/>
        </p:nvSpPr>
        <p:spPr>
          <a:xfrm>
            <a:off x="609828" y="936774"/>
            <a:ext cx="6316176" cy="2862322"/>
          </a:xfrm>
          <a:prstGeom prst="rect">
            <a:avLst/>
          </a:prstGeom>
        </p:spPr>
        <p:txBody>
          <a:bodyPr wrap="square">
            <a:spAutoFit/>
          </a:bodyPr>
          <a:lstStyle/>
          <a:p>
            <a:r>
              <a:rPr lang="tr-TR" b="1" dirty="0">
                <a:solidFill>
                  <a:srgbClr val="FF0000"/>
                </a:solidFill>
              </a:rPr>
              <a:t>İŞYERİ ve KONUTLARA GİRME</a:t>
            </a:r>
            <a:r>
              <a:rPr lang="tr-TR" dirty="0">
                <a:solidFill>
                  <a:srgbClr val="FF0000"/>
                </a:solidFill>
              </a:rPr>
              <a:t>; </a:t>
            </a:r>
            <a:r>
              <a:rPr lang="tr-TR" dirty="0"/>
              <a:t>Özel Güvenlik Hizmetlerine Dair Kanunun Uygulanmasına ilişkin Yönetmeliğinin 15.nci maddesi, Tabii Afet Hallerinde Yardım Yükümlülüğüne göre</a:t>
            </a:r>
            <a:r>
              <a:rPr lang="tr-TR" b="1" dirty="0"/>
              <a:t> </a:t>
            </a:r>
            <a:r>
              <a:rPr lang="tr-TR" dirty="0"/>
              <a:t>Özel güvenlik görevlileri, görev alanı içerisinde meydana gelebilecek </a:t>
            </a:r>
            <a:r>
              <a:rPr lang="tr-TR" b="1" i="1" dirty="0">
                <a:solidFill>
                  <a:srgbClr val="FF0000"/>
                </a:solidFill>
              </a:rPr>
              <a:t>yangın, deprem </a:t>
            </a:r>
            <a:r>
              <a:rPr lang="tr-TR" i="1" dirty="0"/>
              <a:t>ve </a:t>
            </a:r>
            <a:r>
              <a:rPr lang="tr-TR" b="1" i="1" dirty="0"/>
              <a:t>sel </a:t>
            </a:r>
            <a:r>
              <a:rPr lang="tr-TR" i="1" dirty="0"/>
              <a:t>gibi </a:t>
            </a:r>
            <a:r>
              <a:rPr lang="tr-TR" b="1" i="1" dirty="0">
                <a:solidFill>
                  <a:srgbClr val="FF0000"/>
                </a:solidFill>
              </a:rPr>
              <a:t>tabii afetlerde</a:t>
            </a:r>
            <a:r>
              <a:rPr lang="tr-TR" b="1" dirty="0">
                <a:solidFill>
                  <a:srgbClr val="FF0000"/>
                </a:solidFill>
              </a:rPr>
              <a:t> </a:t>
            </a:r>
            <a:r>
              <a:rPr lang="tr-TR" dirty="0"/>
              <a:t>arama ve kurtarma </a:t>
            </a:r>
            <a:r>
              <a:rPr lang="tr-TR" b="1" i="1" dirty="0">
                <a:solidFill>
                  <a:srgbClr val="FF0000"/>
                </a:solidFill>
              </a:rPr>
              <a:t>görevlilerine yardımcı</a:t>
            </a:r>
            <a:r>
              <a:rPr lang="tr-TR" b="1" dirty="0">
                <a:solidFill>
                  <a:srgbClr val="FF0000"/>
                </a:solidFill>
              </a:rPr>
              <a:t> </a:t>
            </a:r>
            <a:r>
              <a:rPr lang="tr-TR" dirty="0"/>
              <a:t>olmakla yükümlüdür. Özel güvenlik görevlileri bu yetkiyi kullanırken </a:t>
            </a:r>
            <a:r>
              <a:rPr lang="tr-TR" b="1" dirty="0">
                <a:solidFill>
                  <a:srgbClr val="FF0000"/>
                </a:solidFill>
              </a:rPr>
              <a:t>Yangın, deprem gibi  ve tabii afet durumları ve imdat istenmesi görev alanındaki işyeri ve konutlarda meydana gelmiş olmalıdır</a:t>
            </a:r>
            <a:r>
              <a:rPr lang="tr-TR" b="1" dirty="0"/>
              <a:t>.</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97</a:t>
            </a:fld>
            <a:endParaRPr lang="tr-TR" dirty="0"/>
          </a:p>
        </p:txBody>
      </p:sp>
      <p:sp>
        <p:nvSpPr>
          <p:cNvPr id="11" name="Dikdörtgen 10"/>
          <p:cNvSpPr/>
          <p:nvPr/>
        </p:nvSpPr>
        <p:spPr>
          <a:xfrm>
            <a:off x="273224" y="720750"/>
            <a:ext cx="6748224" cy="3416320"/>
          </a:xfrm>
          <a:prstGeom prst="rect">
            <a:avLst/>
          </a:prstGeom>
        </p:spPr>
        <p:txBody>
          <a:bodyPr wrap="square">
            <a:spAutoFit/>
          </a:bodyPr>
          <a:lstStyle/>
          <a:p>
            <a:r>
              <a:rPr lang="tr-TR" b="1" dirty="0">
                <a:solidFill>
                  <a:srgbClr val="FF0000"/>
                </a:solidFill>
              </a:rPr>
              <a:t>OLAY YERİ ve DELİLLERİNİ KORUMA;</a:t>
            </a:r>
            <a:r>
              <a:rPr lang="tr-TR" dirty="0">
                <a:solidFill>
                  <a:srgbClr val="FF0000"/>
                </a:solidFill>
              </a:rPr>
              <a:t> </a:t>
            </a:r>
            <a:r>
              <a:rPr lang="tr-TR" dirty="0"/>
              <a:t>5188 s.K.’</a:t>
            </a:r>
            <a:r>
              <a:rPr lang="tr-TR" dirty="0" err="1"/>
              <a:t>nun</a:t>
            </a:r>
            <a:r>
              <a:rPr lang="tr-TR" dirty="0"/>
              <a:t> 7 ve 9.’ncu maddeleri, ÖGHDK uygulama  Yönetmeliğinin Md.16.’ncı maddesi birlikte değerlendirildiğinde, özel güvenlik görevlilerinin görev alanında bir suçla karşılaştığında; </a:t>
            </a:r>
          </a:p>
          <a:p>
            <a:pPr marL="342900" lvl="0" indent="-342900">
              <a:buFont typeface="Wingdings" panose="05000000000000000000" pitchFamily="2" charset="2"/>
              <a:buChar char="Ø"/>
            </a:pPr>
            <a:r>
              <a:rPr lang="tr-TR" dirty="0"/>
              <a:t>Suça el koyma, </a:t>
            </a:r>
          </a:p>
          <a:p>
            <a:pPr marL="342900" lvl="0" indent="-342900">
              <a:buFont typeface="Wingdings" panose="05000000000000000000" pitchFamily="2" charset="2"/>
              <a:buChar char="Ø"/>
            </a:pPr>
            <a:r>
              <a:rPr lang="tr-TR" dirty="0"/>
              <a:t>Suçun devamını önleme, </a:t>
            </a:r>
          </a:p>
          <a:p>
            <a:pPr marL="342900" lvl="0" indent="-342900">
              <a:buFont typeface="Wingdings" panose="05000000000000000000" pitchFamily="2" charset="2"/>
              <a:buChar char="Ø"/>
            </a:pPr>
            <a:r>
              <a:rPr lang="tr-TR" dirty="0"/>
              <a:t>Suç şüphelisini Yakalama ve gözaltına alma,</a:t>
            </a:r>
          </a:p>
          <a:p>
            <a:pPr marL="342900" lvl="0" indent="-342900">
              <a:buFont typeface="Wingdings" panose="05000000000000000000" pitchFamily="2" charset="2"/>
              <a:buChar char="Ø"/>
            </a:pPr>
            <a:r>
              <a:rPr lang="tr-TR" dirty="0"/>
              <a:t>Olay yerini ve suç delillerini muhafaza etme ve yetkili genel kolluğa teslim etme, </a:t>
            </a:r>
          </a:p>
          <a:p>
            <a:pPr marL="342900" lvl="0" indent="-342900">
              <a:buFont typeface="Wingdings" panose="05000000000000000000" pitchFamily="2" charset="2"/>
              <a:buChar char="Ø"/>
            </a:pPr>
            <a:r>
              <a:rPr lang="tr-TR" dirty="0"/>
              <a:t>Genel kolluğun olaya el koymasından itibaren araştırma ve delil toplama faaliyetine genel kolluğun talebi halinde yardımcı olmakla görevli ve yetkilidir.</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98</a:t>
            </a:fld>
            <a:endParaRPr lang="tr-TR" dirty="0"/>
          </a:p>
        </p:txBody>
      </p:sp>
      <p:sp>
        <p:nvSpPr>
          <p:cNvPr id="13" name="object 2"/>
          <p:cNvSpPr txBox="1"/>
          <p:nvPr/>
        </p:nvSpPr>
        <p:spPr>
          <a:xfrm>
            <a:off x="129208" y="234934"/>
            <a:ext cx="7056784" cy="3706143"/>
          </a:xfrm>
          <a:prstGeom prst="rect">
            <a:avLst/>
          </a:prstGeom>
        </p:spPr>
        <p:txBody>
          <a:bodyPr vert="horz" wrap="square" lIns="0" tIns="12700" rIns="0" bIns="0" rtlCol="0">
            <a:spAutoFit/>
          </a:bodyPr>
          <a:lstStyle/>
          <a:p>
            <a:pPr marL="12700" marR="5715" indent="154940" algn="just"/>
            <a:endParaRPr lang="tr-TR" sz="2000" b="1" spc="-120" dirty="0" smtClean="0">
              <a:solidFill>
                <a:srgbClr val="FF0000"/>
              </a:solidFill>
              <a:latin typeface="Arial"/>
              <a:cs typeface="Arial"/>
            </a:endParaRPr>
          </a:p>
          <a:p>
            <a:pPr marL="12700" marR="5715" indent="154940" algn="just"/>
            <a:endParaRPr lang="tr-TR" sz="2000" b="1" spc="-120" dirty="0" smtClean="0">
              <a:solidFill>
                <a:srgbClr val="FF0000"/>
              </a:solidFill>
              <a:latin typeface="Arial"/>
              <a:cs typeface="Arial"/>
            </a:endParaRPr>
          </a:p>
          <a:p>
            <a:pPr marL="12700" marR="5715" indent="154940" algn="just"/>
            <a:r>
              <a:rPr lang="tr-TR" sz="2000" b="1" spc="-120" dirty="0" smtClean="0">
                <a:solidFill>
                  <a:srgbClr val="FF0000"/>
                </a:solidFill>
                <a:latin typeface="Arial"/>
                <a:cs typeface="Arial"/>
              </a:rPr>
              <a:t>ZOR KULLANMA </a:t>
            </a:r>
            <a:r>
              <a:rPr lang="tr-TR" sz="2000" spc="-45" dirty="0" smtClean="0">
                <a:solidFill>
                  <a:srgbClr val="FF0000"/>
                </a:solidFill>
                <a:latin typeface="Arial"/>
                <a:cs typeface="Arial"/>
              </a:rPr>
              <a:t>; </a:t>
            </a:r>
            <a:r>
              <a:rPr lang="tr-TR" sz="2000" spc="-90" dirty="0" smtClean="0">
                <a:latin typeface="Arial"/>
                <a:cs typeface="Arial"/>
              </a:rPr>
              <a:t>Yakalanması </a:t>
            </a:r>
            <a:r>
              <a:rPr lang="tr-TR" sz="2000" spc="-75" dirty="0" smtClean="0">
                <a:latin typeface="Arial"/>
                <a:cs typeface="Arial"/>
              </a:rPr>
              <a:t>gerekli </a:t>
            </a:r>
            <a:r>
              <a:rPr lang="tr-TR" sz="2000" spc="-65" dirty="0" smtClean="0">
                <a:latin typeface="Arial"/>
                <a:cs typeface="Arial"/>
              </a:rPr>
              <a:t>kişi </a:t>
            </a:r>
            <a:r>
              <a:rPr lang="tr-TR" sz="2000" spc="-90" dirty="0" smtClean="0">
                <a:latin typeface="Arial"/>
                <a:cs typeface="Arial"/>
              </a:rPr>
              <a:t>veya </a:t>
            </a:r>
            <a:r>
              <a:rPr lang="tr-TR" sz="2000" spc="-75" dirty="0" smtClean="0">
                <a:latin typeface="Arial"/>
                <a:cs typeface="Arial"/>
              </a:rPr>
              <a:t>dağıtılması </a:t>
            </a:r>
            <a:r>
              <a:rPr lang="tr-TR" sz="2000" spc="-90" dirty="0" smtClean="0">
                <a:latin typeface="Arial"/>
                <a:cs typeface="Arial"/>
              </a:rPr>
              <a:t>gereken </a:t>
            </a:r>
            <a:r>
              <a:rPr lang="tr-TR" sz="2000" spc="-80" dirty="0" smtClean="0">
                <a:latin typeface="Arial"/>
                <a:cs typeface="Arial"/>
              </a:rPr>
              <a:t>topluluğun  direnmesi, </a:t>
            </a:r>
            <a:r>
              <a:rPr lang="tr-TR" sz="2000" spc="-70" dirty="0" smtClean="0">
                <a:latin typeface="Arial"/>
                <a:cs typeface="Arial"/>
              </a:rPr>
              <a:t>saldırıya </a:t>
            </a:r>
            <a:r>
              <a:rPr lang="tr-TR" sz="2000" spc="-80" dirty="0" smtClean="0">
                <a:latin typeface="Arial"/>
                <a:cs typeface="Arial"/>
              </a:rPr>
              <a:t>yeltenmesi </a:t>
            </a:r>
            <a:r>
              <a:rPr lang="tr-TR" sz="2000" spc="-85" dirty="0" smtClean="0">
                <a:latin typeface="Arial"/>
                <a:cs typeface="Arial"/>
              </a:rPr>
              <a:t>veya</a:t>
            </a:r>
            <a:r>
              <a:rPr lang="tr-TR" sz="2000" spc="80" dirty="0" smtClean="0">
                <a:latin typeface="Arial"/>
                <a:cs typeface="Arial"/>
              </a:rPr>
              <a:t> </a:t>
            </a:r>
            <a:r>
              <a:rPr lang="tr-TR" sz="2000" spc="-75" dirty="0" smtClean="0">
                <a:latin typeface="Arial"/>
                <a:cs typeface="Arial"/>
              </a:rPr>
              <a:t>saldırıda </a:t>
            </a:r>
            <a:r>
              <a:rPr lang="tr-TR" sz="2000" spc="-85" dirty="0" smtClean="0">
                <a:latin typeface="Arial"/>
                <a:cs typeface="Arial"/>
              </a:rPr>
              <a:t>bulunması  </a:t>
            </a:r>
            <a:r>
              <a:rPr lang="tr-TR" sz="2000" spc="-70" dirty="0" smtClean="0">
                <a:latin typeface="Arial"/>
                <a:cs typeface="Arial"/>
              </a:rPr>
              <a:t>hallerinde, </a:t>
            </a:r>
            <a:r>
              <a:rPr lang="tr-TR" sz="2000" spc="-90" dirty="0" smtClean="0">
                <a:latin typeface="Arial"/>
                <a:cs typeface="Arial"/>
              </a:rPr>
              <a:t>bu </a:t>
            </a:r>
            <a:r>
              <a:rPr lang="tr-TR" sz="2000" spc="-50" dirty="0" smtClean="0">
                <a:latin typeface="Arial"/>
                <a:cs typeface="Arial"/>
              </a:rPr>
              <a:t>filleri </a:t>
            </a:r>
            <a:r>
              <a:rPr lang="tr-TR" sz="2000" spc="-65" dirty="0" smtClean="0">
                <a:latin typeface="Arial"/>
                <a:cs typeface="Arial"/>
              </a:rPr>
              <a:t>etkisiz </a:t>
            </a:r>
            <a:r>
              <a:rPr lang="tr-TR" sz="2000" spc="-80" dirty="0" smtClean="0">
                <a:latin typeface="Arial"/>
                <a:cs typeface="Arial"/>
              </a:rPr>
              <a:t>hale  </a:t>
            </a:r>
            <a:r>
              <a:rPr lang="tr-TR" sz="2000" spc="-85" dirty="0" smtClean="0">
                <a:latin typeface="Arial"/>
                <a:cs typeface="Arial"/>
              </a:rPr>
              <a:t>getirmek</a:t>
            </a:r>
            <a:r>
              <a:rPr lang="tr-TR" sz="2000" spc="80" dirty="0" smtClean="0">
                <a:latin typeface="Arial"/>
                <a:cs typeface="Arial"/>
              </a:rPr>
              <a:t> </a:t>
            </a:r>
            <a:r>
              <a:rPr lang="tr-TR" sz="2000" spc="-60" dirty="0" smtClean="0">
                <a:latin typeface="Arial"/>
                <a:cs typeface="Arial"/>
              </a:rPr>
              <a:t>için, </a:t>
            </a:r>
            <a:r>
              <a:rPr lang="tr-TR" sz="2000" spc="-90" dirty="0" smtClean="0">
                <a:latin typeface="Arial"/>
                <a:cs typeface="Arial"/>
              </a:rPr>
              <a:t>direnme ve </a:t>
            </a:r>
            <a:r>
              <a:rPr lang="tr-TR" sz="2000" spc="-70" dirty="0" smtClean="0">
                <a:latin typeface="Arial"/>
                <a:cs typeface="Arial"/>
              </a:rPr>
              <a:t>saldırının </a:t>
            </a:r>
            <a:r>
              <a:rPr lang="tr-TR" sz="2000" spc="-80" dirty="0" smtClean="0">
                <a:latin typeface="Arial"/>
                <a:cs typeface="Arial"/>
              </a:rPr>
              <a:t>mahiyetine </a:t>
            </a:r>
            <a:r>
              <a:rPr lang="tr-TR" sz="2000" spc="-90" dirty="0" smtClean="0">
                <a:latin typeface="Arial"/>
                <a:cs typeface="Arial"/>
              </a:rPr>
              <a:t>ve </a:t>
            </a:r>
            <a:r>
              <a:rPr lang="tr-TR" sz="2000" spc="-85" dirty="0" smtClean="0">
                <a:latin typeface="Arial"/>
                <a:cs typeface="Arial"/>
              </a:rPr>
              <a:t>derecesine göre </a:t>
            </a:r>
            <a:r>
              <a:rPr lang="tr-TR" sz="2000" spc="-65" dirty="0" smtClean="0">
                <a:latin typeface="Arial"/>
                <a:cs typeface="Arial"/>
              </a:rPr>
              <a:t>etkisiz </a:t>
            </a:r>
            <a:r>
              <a:rPr lang="tr-TR" sz="2000" spc="-80" dirty="0" smtClean="0">
                <a:latin typeface="Arial"/>
                <a:cs typeface="Arial"/>
              </a:rPr>
              <a:t>hale </a:t>
            </a:r>
            <a:r>
              <a:rPr lang="tr-TR" sz="2000" spc="-70" dirty="0" smtClean="0">
                <a:latin typeface="Arial"/>
                <a:cs typeface="Arial"/>
              </a:rPr>
              <a:t>getirilecek  </a:t>
            </a:r>
            <a:r>
              <a:rPr lang="tr-TR" sz="2000" spc="-75" dirty="0" smtClean="0">
                <a:latin typeface="Arial"/>
                <a:cs typeface="Arial"/>
              </a:rPr>
              <a:t>şekilde </a:t>
            </a:r>
            <a:r>
              <a:rPr lang="tr-TR" sz="2000" b="1" u="sng" spc="-90" dirty="0" smtClean="0">
                <a:solidFill>
                  <a:srgbClr val="FF0000"/>
                </a:solidFill>
                <a:uFill>
                  <a:solidFill>
                    <a:srgbClr val="000000"/>
                  </a:solidFill>
                </a:uFill>
                <a:latin typeface="Arial"/>
                <a:cs typeface="Arial"/>
              </a:rPr>
              <a:t>kademeli </a:t>
            </a:r>
            <a:r>
              <a:rPr lang="tr-TR" sz="2000" b="1" u="sng" spc="-85" dirty="0" smtClean="0">
                <a:solidFill>
                  <a:srgbClr val="FF0000"/>
                </a:solidFill>
                <a:uFill>
                  <a:solidFill>
                    <a:srgbClr val="000000"/>
                  </a:solidFill>
                </a:uFill>
                <a:latin typeface="Arial"/>
                <a:cs typeface="Arial"/>
              </a:rPr>
              <a:t>olarak  </a:t>
            </a:r>
            <a:r>
              <a:rPr lang="tr-TR" sz="2000" spc="-75" dirty="0" smtClean="0">
                <a:latin typeface="Arial"/>
                <a:cs typeface="Arial"/>
              </a:rPr>
              <a:t>artan nispette </a:t>
            </a:r>
            <a:r>
              <a:rPr lang="tr-TR" sz="2000" b="1" i="1" u="sng" spc="-90" dirty="0" smtClean="0">
                <a:solidFill>
                  <a:srgbClr val="FF0000"/>
                </a:solidFill>
                <a:uFill>
                  <a:solidFill>
                    <a:srgbClr val="000000"/>
                  </a:solidFill>
                </a:uFill>
                <a:latin typeface="Arial"/>
                <a:cs typeface="Arial"/>
              </a:rPr>
              <a:t>bedeni </a:t>
            </a:r>
            <a:r>
              <a:rPr lang="tr-TR" sz="2000" b="1" i="1" u="sng" spc="-85" dirty="0" smtClean="0">
                <a:solidFill>
                  <a:srgbClr val="FF0000"/>
                </a:solidFill>
                <a:uFill>
                  <a:solidFill>
                    <a:srgbClr val="000000"/>
                  </a:solidFill>
                </a:uFill>
                <a:latin typeface="Arial"/>
                <a:cs typeface="Arial"/>
              </a:rPr>
              <a:t>kuvvet</a:t>
            </a:r>
            <a:r>
              <a:rPr lang="tr-TR" sz="2000" i="1" spc="-85" dirty="0" smtClean="0">
                <a:solidFill>
                  <a:srgbClr val="FF0000"/>
                </a:solidFill>
                <a:latin typeface="Arial"/>
                <a:cs typeface="Arial"/>
              </a:rPr>
              <a:t>, </a:t>
            </a:r>
            <a:r>
              <a:rPr lang="tr-TR" sz="2000" i="1" u="sng" spc="-85" dirty="0" smtClean="0">
                <a:solidFill>
                  <a:srgbClr val="FF0000"/>
                </a:solidFill>
                <a:uFill>
                  <a:solidFill>
                    <a:srgbClr val="000000"/>
                  </a:solidFill>
                </a:uFill>
                <a:latin typeface="Arial"/>
                <a:cs typeface="Arial"/>
              </a:rPr>
              <a:t> </a:t>
            </a:r>
            <a:r>
              <a:rPr lang="tr-TR" sz="2000" b="1" i="1" u="sng" spc="-95" dirty="0" smtClean="0">
                <a:solidFill>
                  <a:srgbClr val="FF0000"/>
                </a:solidFill>
                <a:uFill>
                  <a:solidFill>
                    <a:srgbClr val="000000"/>
                  </a:solidFill>
                </a:uFill>
                <a:latin typeface="Arial"/>
                <a:cs typeface="Arial"/>
              </a:rPr>
              <a:t>maddi </a:t>
            </a:r>
            <a:r>
              <a:rPr lang="tr-TR" sz="2000" b="1" i="1" u="sng" spc="-100" dirty="0" smtClean="0">
                <a:solidFill>
                  <a:srgbClr val="FF0000"/>
                </a:solidFill>
                <a:uFill>
                  <a:solidFill>
                    <a:srgbClr val="000000"/>
                  </a:solidFill>
                </a:uFill>
                <a:latin typeface="Arial"/>
                <a:cs typeface="Arial"/>
              </a:rPr>
              <a:t>güç</a:t>
            </a:r>
            <a:r>
              <a:rPr lang="tr-TR" sz="2000" b="1" i="1" spc="-100" dirty="0" smtClean="0">
                <a:solidFill>
                  <a:srgbClr val="FF0000"/>
                </a:solidFill>
                <a:latin typeface="Arial"/>
                <a:cs typeface="Arial"/>
              </a:rPr>
              <a:t> </a:t>
            </a:r>
            <a:r>
              <a:rPr lang="tr-TR" sz="2000" i="1" spc="-90" dirty="0" smtClean="0">
                <a:solidFill>
                  <a:srgbClr val="FF0000"/>
                </a:solidFill>
                <a:latin typeface="Arial"/>
                <a:cs typeface="Arial"/>
              </a:rPr>
              <a:t>ve</a:t>
            </a:r>
            <a:r>
              <a:rPr lang="tr-TR" sz="2000" i="1" u="sng" spc="-90" dirty="0" smtClean="0">
                <a:solidFill>
                  <a:srgbClr val="FF0000"/>
                </a:solidFill>
                <a:uFill>
                  <a:solidFill>
                    <a:srgbClr val="000000"/>
                  </a:solidFill>
                </a:uFill>
                <a:latin typeface="Arial"/>
                <a:cs typeface="Arial"/>
              </a:rPr>
              <a:t> </a:t>
            </a:r>
            <a:r>
              <a:rPr lang="tr-TR" sz="2000" b="1" i="1" u="sng" spc="-90" dirty="0" smtClean="0">
                <a:solidFill>
                  <a:srgbClr val="FF0000"/>
                </a:solidFill>
                <a:uFill>
                  <a:solidFill>
                    <a:srgbClr val="000000"/>
                  </a:solidFill>
                </a:uFill>
                <a:latin typeface="Arial"/>
                <a:cs typeface="Arial"/>
              </a:rPr>
              <a:t>kanuni </a:t>
            </a:r>
            <a:r>
              <a:rPr lang="tr-TR" sz="2000" b="1" i="1" u="sng" spc="-80" dirty="0" smtClean="0">
                <a:solidFill>
                  <a:srgbClr val="FF0000"/>
                </a:solidFill>
                <a:uFill>
                  <a:solidFill>
                    <a:srgbClr val="000000"/>
                  </a:solidFill>
                </a:uFill>
                <a:latin typeface="Arial"/>
                <a:cs typeface="Arial"/>
              </a:rPr>
              <a:t>şartlan </a:t>
            </a:r>
            <a:r>
              <a:rPr lang="tr-TR" sz="2000" b="1" i="1" spc="-80" dirty="0" smtClean="0">
                <a:latin typeface="Arial"/>
                <a:cs typeface="Arial"/>
              </a:rPr>
              <a:t> </a:t>
            </a:r>
            <a:r>
              <a:rPr lang="tr-TR" sz="2000" i="1" spc="-75" dirty="0" smtClean="0">
                <a:latin typeface="Arial"/>
                <a:cs typeface="Arial"/>
              </a:rPr>
              <a:t>gerçekleştiğinde</a:t>
            </a:r>
            <a:r>
              <a:rPr lang="tr-TR" sz="2000" i="1" u="sng" spc="-75" dirty="0" smtClean="0">
                <a:uFill>
                  <a:solidFill>
                    <a:srgbClr val="000000"/>
                  </a:solidFill>
                </a:uFill>
                <a:latin typeface="Arial"/>
                <a:cs typeface="Arial"/>
              </a:rPr>
              <a:t> </a:t>
            </a:r>
            <a:r>
              <a:rPr lang="tr-TR" sz="2000" b="1" i="1" u="sng" spc="-90" dirty="0" smtClean="0">
                <a:solidFill>
                  <a:srgbClr val="FF0000"/>
                </a:solidFill>
                <a:uFill>
                  <a:solidFill>
                    <a:srgbClr val="000000"/>
                  </a:solidFill>
                </a:uFill>
                <a:latin typeface="Arial"/>
                <a:cs typeface="Arial"/>
              </a:rPr>
              <a:t>her </a:t>
            </a:r>
            <a:r>
              <a:rPr lang="tr-TR" sz="2000" b="1" i="1" u="sng" spc="-75" dirty="0" smtClean="0">
                <a:solidFill>
                  <a:srgbClr val="FF0000"/>
                </a:solidFill>
                <a:uFill>
                  <a:solidFill>
                    <a:srgbClr val="000000"/>
                  </a:solidFill>
                </a:uFill>
                <a:latin typeface="Arial"/>
                <a:cs typeface="Arial"/>
              </a:rPr>
              <a:t>çeşit </a:t>
            </a:r>
            <a:r>
              <a:rPr lang="tr-TR" sz="2000" b="1" i="1" u="sng" spc="-80" dirty="0" smtClean="0">
                <a:solidFill>
                  <a:srgbClr val="FF0000"/>
                </a:solidFill>
                <a:uFill>
                  <a:solidFill>
                    <a:srgbClr val="000000"/>
                  </a:solidFill>
                </a:uFill>
                <a:latin typeface="Arial"/>
                <a:cs typeface="Arial"/>
              </a:rPr>
              <a:t>silah </a:t>
            </a:r>
            <a:r>
              <a:rPr lang="tr-TR" sz="2000" i="1" spc="-85" dirty="0" smtClean="0">
                <a:latin typeface="Arial"/>
                <a:cs typeface="Arial"/>
              </a:rPr>
              <a:t>kullanma </a:t>
            </a:r>
            <a:r>
              <a:rPr lang="tr-TR" sz="2000" spc="-65" dirty="0" smtClean="0">
                <a:latin typeface="Arial"/>
                <a:cs typeface="Arial"/>
              </a:rPr>
              <a:t>yetkilerini </a:t>
            </a:r>
            <a:r>
              <a:rPr lang="tr-TR" sz="2000" spc="-75" dirty="0" smtClean="0">
                <a:latin typeface="Arial"/>
                <a:cs typeface="Arial"/>
              </a:rPr>
              <a:t>ifade</a:t>
            </a:r>
            <a:r>
              <a:rPr lang="tr-TR" sz="2000" spc="-40" dirty="0" smtClean="0">
                <a:latin typeface="Arial"/>
                <a:cs typeface="Arial"/>
              </a:rPr>
              <a:t> </a:t>
            </a:r>
            <a:r>
              <a:rPr lang="tr-TR" sz="2000" spc="-80" dirty="0" smtClean="0">
                <a:latin typeface="Arial"/>
                <a:cs typeface="Arial"/>
              </a:rPr>
              <a:t>eder.</a:t>
            </a:r>
            <a:endParaRPr lang="tr-TR" sz="2000" dirty="0" smtClean="0">
              <a:latin typeface="Arial"/>
              <a:cs typeface="Arial"/>
            </a:endParaRPr>
          </a:p>
          <a:p>
            <a:pPr>
              <a:spcBef>
                <a:spcPts val="30"/>
              </a:spcBef>
            </a:pPr>
            <a:endParaRPr lang="tr-TR" sz="2000" dirty="0" smtClean="0">
              <a:latin typeface="Arial"/>
              <a:cs typeface="Arial"/>
            </a:endParaRPr>
          </a:p>
          <a:p>
            <a:pPr>
              <a:spcBef>
                <a:spcPts val="10"/>
              </a:spcBef>
            </a:pPr>
            <a:endParaRPr lang="tr-TR" sz="2000" dirty="0" smtClean="0">
              <a:latin typeface="Arial"/>
              <a:cs typeface="Arial"/>
            </a:endParaRPr>
          </a:p>
          <a:p>
            <a:pPr marL="342900" indent="-342900">
              <a:buAutoNum type="alphaLcParenR"/>
            </a:pPr>
            <a:endParaRPr lang="tr-TR" sz="2000" spc="-95" dirty="0" smtClean="0">
              <a:latin typeface="Arial"/>
              <a:cs typeface="Arial"/>
            </a:endParaRPr>
          </a:p>
        </p:txBody>
      </p:sp>
    </p:spTree>
    <p:extLst>
      <p:ext uri="{BB962C8B-B14F-4D97-AF65-F5344CB8AC3E}">
        <p14:creationId xmlns:p14="http://schemas.microsoft.com/office/powerpoint/2010/main" val="12154113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99</a:t>
            </a:fld>
            <a:endParaRPr lang="tr-TR" dirty="0"/>
          </a:p>
        </p:txBody>
      </p:sp>
      <p:pic>
        <p:nvPicPr>
          <p:cNvPr id="13" name="10 Resim" descr="Adsıze.jpg"/>
          <p:cNvPicPr>
            <a:picLocks noChangeAspect="1"/>
          </p:cNvPicPr>
          <p:nvPr/>
        </p:nvPicPr>
        <p:blipFill>
          <a:blip r:embed="rId2"/>
          <a:stretch>
            <a:fillRect/>
          </a:stretch>
        </p:blipFill>
        <p:spPr>
          <a:xfrm>
            <a:off x="273224" y="288702"/>
            <a:ext cx="6872310" cy="425339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5462</TotalTime>
  <Words>13728</Words>
  <Application>Microsoft Office PowerPoint</Application>
  <PresentationFormat>Özel</PresentationFormat>
  <Paragraphs>935</Paragraphs>
  <Slides>156</Slides>
  <Notes>0</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Eklenmiş OLE Hizmet Programları</vt:lpstr>
      </vt:variant>
      <vt:variant>
        <vt:i4>1</vt:i4>
      </vt:variant>
      <vt:variant>
        <vt:lpstr>Slayt Başlıkları</vt:lpstr>
      </vt:variant>
      <vt:variant>
        <vt:i4>156</vt:i4>
      </vt:variant>
    </vt:vector>
  </HeadingPairs>
  <TitlesOfParts>
    <vt:vector size="166" baseType="lpstr">
      <vt:lpstr>Arial</vt:lpstr>
      <vt:lpstr>Calibri</vt:lpstr>
      <vt:lpstr>Constantia</vt:lpstr>
      <vt:lpstr>Symbol</vt:lpstr>
      <vt:lpstr>Tahoma</vt:lpstr>
      <vt:lpstr>Times New Roman</vt:lpstr>
      <vt:lpstr>Wingdings</vt:lpstr>
      <vt:lpstr>Wingdings 2</vt:lpstr>
      <vt:lpstr>Akış</vt:lpstr>
      <vt:lpstr>Slayt</vt:lpstr>
      <vt:lpstr>DEĞERLİ KURSİYERLERİMİZ  PLAY STORE ÜZERİNDEN  ÖZEL GÜVENİLK YOKLAMA SİSTEMİ  (ÖGYS)  UYGULAMASINI YÜKLEYİP GİRİŞ YAPIP KONUM AYARLARINA İZİN VERİN DERS SAATİ GELDİĞİNDE DERSE KATIL BUTONUNA BASIN  DERS YOKLAMALARI UYGULAMA ÜZERİNDEN EMNİYET GENEL MÜDÜRLÜĞÜ TARAFINDAN ALINACAK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Şıh Halil TÜRK</cp:lastModifiedBy>
  <cp:revision>390</cp:revision>
  <dcterms:created xsi:type="dcterms:W3CDTF">2021-01-14T08:13:27Z</dcterms:created>
  <dcterms:modified xsi:type="dcterms:W3CDTF">2026-02-16T13:51:29Z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2021-01-13T00:00:00Z</vt:filetime>
  </property>
  <property fmtid="{D5CDD505-2E9C-101B-9397-08002B2CF9AE}" pid="3" name="Creator">
    <vt:lpwstr>Microsoft® Word 2010</vt:lpwstr>
  </property>
  <property fmtid="{D5CDD505-2E9C-101B-9397-08002B2CF9AE}" pid="4" name="LastSaved">
    <vt:filetime>2021-01-14T00:00:00Z</vt:filetime>
  </property>
</Properties>
</file>